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60" r:id="rId4"/>
    <p:sldMasterId id="2147483817" r:id="rId5"/>
  </p:sldMasterIdLst>
  <p:notesMasterIdLst>
    <p:notesMasterId r:id="rId20"/>
  </p:notesMasterIdLst>
  <p:handoutMasterIdLst>
    <p:handoutMasterId r:id="rId21"/>
  </p:handoutMasterIdLst>
  <p:sldIdLst>
    <p:sldId id="258" r:id="rId6"/>
    <p:sldId id="347" r:id="rId7"/>
    <p:sldId id="348" r:id="rId8"/>
    <p:sldId id="351" r:id="rId9"/>
    <p:sldId id="358" r:id="rId10"/>
    <p:sldId id="363" r:id="rId11"/>
    <p:sldId id="365" r:id="rId12"/>
    <p:sldId id="316" r:id="rId13"/>
    <p:sldId id="318" r:id="rId14"/>
    <p:sldId id="366" r:id="rId15"/>
    <p:sldId id="333" r:id="rId16"/>
    <p:sldId id="332" r:id="rId17"/>
    <p:sldId id="345" r:id="rId18"/>
    <p:sldId id="320" r:id="rId19"/>
  </p:sldIdLst>
  <p:sldSz cx="9144000" cy="6858000" type="screen4x3"/>
  <p:notesSz cx="6883400" cy="9906000"/>
  <p:defaultTextStyle>
    <a:defPPr>
      <a:defRPr lang="it-IT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4042" userDrawn="1">
          <p15:clr>
            <a:srgbClr val="A4A3A4"/>
          </p15:clr>
        </p15:guide>
        <p15:guide id="4" pos="544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EAEC"/>
    <a:srgbClr val="6A7576"/>
    <a:srgbClr val="D7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8" d="100"/>
          <a:sy n="118" d="100"/>
        </p:scale>
        <p:origin x="1404" y="108"/>
      </p:cViewPr>
      <p:guideLst>
        <p:guide orient="horz" pos="2160"/>
        <p:guide pos="2880"/>
        <p:guide orient="horz" pos="4042"/>
        <p:guide pos="544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rioni Marco" userId="d021ecaf-3ef7-4317-b9db-a53eb92693e6" providerId="ADAL" clId="{5FB4819F-1CF8-4609-B590-82249AE7D1D2}"/>
    <pc:docChg chg="delSld modSld">
      <pc:chgData name="Borioni Marco" userId="d021ecaf-3ef7-4317-b9db-a53eb92693e6" providerId="ADAL" clId="{5FB4819F-1CF8-4609-B590-82249AE7D1D2}" dt="2024-05-16T07:52:23.662" v="36" actId="47"/>
      <pc:docMkLst>
        <pc:docMk/>
      </pc:docMkLst>
      <pc:sldChg chg="modSp mod">
        <pc:chgData name="Borioni Marco" userId="d021ecaf-3ef7-4317-b9db-a53eb92693e6" providerId="ADAL" clId="{5FB4819F-1CF8-4609-B590-82249AE7D1D2}" dt="2024-05-16T07:49:35.287" v="35" actId="6549"/>
        <pc:sldMkLst>
          <pc:docMk/>
          <pc:sldMk cId="2104317263" sldId="351"/>
        </pc:sldMkLst>
        <pc:spChg chg="mod">
          <ac:chgData name="Borioni Marco" userId="d021ecaf-3ef7-4317-b9db-a53eb92693e6" providerId="ADAL" clId="{5FB4819F-1CF8-4609-B590-82249AE7D1D2}" dt="2024-05-16T07:49:35.287" v="35" actId="6549"/>
          <ac:spMkLst>
            <pc:docMk/>
            <pc:sldMk cId="2104317263" sldId="351"/>
            <ac:spMk id="3" creationId="{791BC4CD-5ED3-2725-C577-9C5F2287B192}"/>
          </ac:spMkLst>
        </pc:spChg>
      </pc:sldChg>
      <pc:sldChg chg="del">
        <pc:chgData name="Borioni Marco" userId="d021ecaf-3ef7-4317-b9db-a53eb92693e6" providerId="ADAL" clId="{5FB4819F-1CF8-4609-B590-82249AE7D1D2}" dt="2024-05-16T07:52:23.662" v="36" actId="47"/>
        <pc:sldMkLst>
          <pc:docMk/>
          <pc:sldMk cId="3264465449" sldId="362"/>
        </pc:sldMkLst>
      </pc:sldChg>
      <pc:sldChg chg="modSp mod">
        <pc:chgData name="Borioni Marco" userId="d021ecaf-3ef7-4317-b9db-a53eb92693e6" providerId="ADAL" clId="{5FB4819F-1CF8-4609-B590-82249AE7D1D2}" dt="2024-05-16T07:38:00.193" v="34" actId="6549"/>
        <pc:sldMkLst>
          <pc:docMk/>
          <pc:sldMk cId="1065961705" sldId="363"/>
        </pc:sldMkLst>
        <pc:spChg chg="mod">
          <ac:chgData name="Borioni Marco" userId="d021ecaf-3ef7-4317-b9db-a53eb92693e6" providerId="ADAL" clId="{5FB4819F-1CF8-4609-B590-82249AE7D1D2}" dt="2024-05-16T07:38:00.193" v="34" actId="6549"/>
          <ac:spMkLst>
            <pc:docMk/>
            <pc:sldMk cId="1065961705" sldId="363"/>
            <ac:spMk id="3" creationId="{B30302CC-7920-5D4A-2F48-286288AFD273}"/>
          </ac:spMkLst>
        </pc:spChg>
      </pc:sldChg>
      <pc:sldChg chg="del">
        <pc:chgData name="Borioni Marco" userId="d021ecaf-3ef7-4317-b9db-a53eb92693e6" providerId="ADAL" clId="{5FB4819F-1CF8-4609-B590-82249AE7D1D2}" dt="2024-05-16T07:31:54.228" v="0" actId="47"/>
        <pc:sldMkLst>
          <pc:docMk/>
          <pc:sldMk cId="4209625531" sldId="364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AE3075-8FDC-47E4-BBD8-E57BA134D60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33F18EEE-6D8B-4C52-8049-4C1CD0E6F9D0}">
      <dgm:prSet custT="1"/>
      <dgm:spPr>
        <a:solidFill>
          <a:schemeClr val="accent1">
            <a:lumMod val="20000"/>
            <a:lumOff val="80000"/>
          </a:schemeClr>
        </a:solidFill>
        <a:ln>
          <a:solidFill>
            <a:schemeClr val="accent2"/>
          </a:solidFill>
        </a:ln>
      </dgm:spPr>
      <dgm:t>
        <a:bodyPr/>
        <a:lstStyle/>
        <a:p>
          <a:pPr algn="ctr"/>
          <a:r>
            <a:rPr lang="it-IT" sz="3600" b="0" baseline="0">
              <a:solidFill>
                <a:srgbClr val="C00000"/>
              </a:solidFill>
              <a:latin typeface="Arial" panose="020B0604020202020204" pitchFamily="34" charset="0"/>
            </a:rPr>
            <a:t>STRUMENTI FINANZIARI</a:t>
          </a:r>
        </a:p>
      </dgm:t>
    </dgm:pt>
    <dgm:pt modelId="{8D7D468D-F167-4E81-9380-2F29837D8A12}" type="parTrans" cxnId="{E1F5F47D-9BE8-4AC9-897E-68C020AC935B}">
      <dgm:prSet/>
      <dgm:spPr/>
      <dgm:t>
        <a:bodyPr/>
        <a:lstStyle/>
        <a:p>
          <a:endParaRPr lang="it-IT"/>
        </a:p>
      </dgm:t>
    </dgm:pt>
    <dgm:pt modelId="{26E1EF0A-59A0-4244-9767-FDC2B2BD7D23}" type="sibTrans" cxnId="{E1F5F47D-9BE8-4AC9-897E-68C020AC935B}">
      <dgm:prSet/>
      <dgm:spPr/>
      <dgm:t>
        <a:bodyPr/>
        <a:lstStyle/>
        <a:p>
          <a:endParaRPr lang="it-IT"/>
        </a:p>
      </dgm:t>
    </dgm:pt>
    <dgm:pt modelId="{F6332B27-8756-40FB-85AE-D5383C1E0962}" type="pres">
      <dgm:prSet presAssocID="{3FAE3075-8FDC-47E4-BBD8-E57BA134D609}" presName="linear" presStyleCnt="0">
        <dgm:presLayoutVars>
          <dgm:animLvl val="lvl"/>
          <dgm:resizeHandles val="exact"/>
        </dgm:presLayoutVars>
      </dgm:prSet>
      <dgm:spPr/>
    </dgm:pt>
    <dgm:pt modelId="{D981CE3A-AF5F-4F5D-95AF-B86FD06E21A6}" type="pres">
      <dgm:prSet presAssocID="{33F18EEE-6D8B-4C52-8049-4C1CD0E6F9D0}" presName="parentText" presStyleLbl="node1" presStyleIdx="0" presStyleCnt="1" custScaleY="477566" custLinFactNeighborX="-6261" custLinFactNeighborY="9159">
        <dgm:presLayoutVars>
          <dgm:chMax val="0"/>
          <dgm:bulletEnabled val="1"/>
        </dgm:presLayoutVars>
      </dgm:prSet>
      <dgm:spPr>
        <a:prstGeom prst="flowChartAlternateProcess">
          <a:avLst/>
        </a:prstGeom>
      </dgm:spPr>
    </dgm:pt>
  </dgm:ptLst>
  <dgm:cxnLst>
    <dgm:cxn modelId="{4AEF9E5C-B1B4-4C65-BBF5-1B7667F39280}" type="presOf" srcId="{33F18EEE-6D8B-4C52-8049-4C1CD0E6F9D0}" destId="{D981CE3A-AF5F-4F5D-95AF-B86FD06E21A6}" srcOrd="0" destOrd="0" presId="urn:microsoft.com/office/officeart/2005/8/layout/vList2"/>
    <dgm:cxn modelId="{E1F5F47D-9BE8-4AC9-897E-68C020AC935B}" srcId="{3FAE3075-8FDC-47E4-BBD8-E57BA134D609}" destId="{33F18EEE-6D8B-4C52-8049-4C1CD0E6F9D0}" srcOrd="0" destOrd="0" parTransId="{8D7D468D-F167-4E81-9380-2F29837D8A12}" sibTransId="{26E1EF0A-59A0-4244-9767-FDC2B2BD7D23}"/>
    <dgm:cxn modelId="{E0A8D6E8-9EE1-4B20-B9A6-4AF30E522344}" type="presOf" srcId="{3FAE3075-8FDC-47E4-BBD8-E57BA134D609}" destId="{F6332B27-8756-40FB-85AE-D5383C1E0962}" srcOrd="0" destOrd="0" presId="urn:microsoft.com/office/officeart/2005/8/layout/vList2"/>
    <dgm:cxn modelId="{017393C8-9811-4ED9-9BCD-5AEDBD21FABD}" type="presParOf" srcId="{F6332B27-8756-40FB-85AE-D5383C1E0962}" destId="{D981CE3A-AF5F-4F5D-95AF-B86FD06E21A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81CE3A-AF5F-4F5D-95AF-B86FD06E21A6}">
      <dsp:nvSpPr>
        <dsp:cNvPr id="0" name=""/>
        <dsp:cNvSpPr/>
      </dsp:nvSpPr>
      <dsp:spPr>
        <a:xfrm>
          <a:off x="0" y="8860"/>
          <a:ext cx="5969275" cy="1842081"/>
        </a:xfrm>
        <a:prstGeom prst="flowChartAlternateProcess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600" b="0" kern="1200" baseline="0">
              <a:solidFill>
                <a:srgbClr val="C00000"/>
              </a:solidFill>
              <a:latin typeface="Arial" panose="020B0604020202020204" pitchFamily="34" charset="0"/>
            </a:rPr>
            <a:t>STRUMENTI FINANZIARI</a:t>
          </a:r>
        </a:p>
      </dsp:txBody>
      <dsp:txXfrm>
        <a:off x="89921" y="98781"/>
        <a:ext cx="5789433" cy="16622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829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939" tIns="47969" rIns="95939" bIns="47969" numCol="1" anchor="t" anchorCtr="0" compatLnSpc="1">
            <a:prstTxWarp prst="textNoShape">
              <a:avLst/>
            </a:prstTxWarp>
          </a:bodyPr>
          <a:lstStyle>
            <a:lvl1pPr defTabSz="479425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 bwMode="auto">
          <a:xfrm>
            <a:off x="3898900" y="0"/>
            <a:ext cx="29829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939" tIns="47969" rIns="95939" bIns="47969" numCol="1" anchor="t" anchorCtr="0" compatLnSpc="1">
            <a:prstTxWarp prst="textNoShape">
              <a:avLst/>
            </a:prstTxWarp>
          </a:bodyPr>
          <a:lstStyle>
            <a:lvl1pPr algn="r" defTabSz="479425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84AE73A4-B38F-4402-AC6D-D7A9897942A3}" type="datetimeFigureOut">
              <a:rPr lang="it-IT"/>
              <a:pPr>
                <a:defRPr/>
              </a:pPr>
              <a:t>16/05/2024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 bwMode="auto">
          <a:xfrm>
            <a:off x="0" y="9409113"/>
            <a:ext cx="29829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939" tIns="47969" rIns="95939" bIns="47969" numCol="1" anchor="b" anchorCtr="0" compatLnSpc="1">
            <a:prstTxWarp prst="textNoShape">
              <a:avLst/>
            </a:prstTxWarp>
          </a:bodyPr>
          <a:lstStyle>
            <a:lvl1pPr defTabSz="479425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 bwMode="auto">
          <a:xfrm>
            <a:off x="3898900" y="9409113"/>
            <a:ext cx="29829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939" tIns="47969" rIns="95939" bIns="47969" numCol="1" anchor="b" anchorCtr="0" compatLnSpc="1">
            <a:prstTxWarp prst="textNoShape">
              <a:avLst/>
            </a:prstTxWarp>
          </a:bodyPr>
          <a:lstStyle>
            <a:lvl1pPr algn="r" defTabSz="479425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53F69DD6-409D-4580-97F1-43C64AE5300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829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939" tIns="47969" rIns="95939" bIns="47969" numCol="1" anchor="t" anchorCtr="0" compatLnSpc="1">
            <a:prstTxWarp prst="textNoShape">
              <a:avLst/>
            </a:prstTxWarp>
          </a:bodyPr>
          <a:lstStyle>
            <a:lvl1pPr defTabSz="479425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 bwMode="auto">
          <a:xfrm>
            <a:off x="3898900" y="0"/>
            <a:ext cx="29829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939" tIns="47969" rIns="95939" bIns="47969" numCol="1" anchor="t" anchorCtr="0" compatLnSpc="1">
            <a:prstTxWarp prst="textNoShape">
              <a:avLst/>
            </a:prstTxWarp>
          </a:bodyPr>
          <a:lstStyle>
            <a:lvl1pPr algn="r" defTabSz="479425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21329B82-A974-4FA0-9724-8AE7649518ED}" type="datetimeFigureOut">
              <a:rPr lang="it-IT"/>
              <a:pPr>
                <a:defRPr/>
              </a:pPr>
              <a:t>16/05/2024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6520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 bwMode="auto">
          <a:xfrm>
            <a:off x="688975" y="4705350"/>
            <a:ext cx="5505450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939" tIns="47969" rIns="95939" bIns="479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 bwMode="auto">
          <a:xfrm>
            <a:off x="0" y="9409113"/>
            <a:ext cx="29829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939" tIns="47969" rIns="95939" bIns="47969" numCol="1" anchor="b" anchorCtr="0" compatLnSpc="1">
            <a:prstTxWarp prst="textNoShape">
              <a:avLst/>
            </a:prstTxWarp>
          </a:bodyPr>
          <a:lstStyle>
            <a:lvl1pPr defTabSz="479425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 bwMode="auto">
          <a:xfrm>
            <a:off x="3898900" y="9409113"/>
            <a:ext cx="29829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939" tIns="47969" rIns="95939" bIns="47969" numCol="1" anchor="b" anchorCtr="0" compatLnSpc="1">
            <a:prstTxWarp prst="textNoShape">
              <a:avLst/>
            </a:prstTxWarp>
          </a:bodyPr>
          <a:lstStyle>
            <a:lvl1pPr algn="r" defTabSz="479425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53607EE8-B12B-4788-9A37-D76897A4879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680347" y="2755342"/>
            <a:ext cx="2517222" cy="1667140"/>
          </a:xfrm>
          <a:noFill/>
        </p:spPr>
        <p:txBody>
          <a:bodyPr/>
          <a:lstStyle>
            <a:lvl1pPr algn="r">
              <a:defRPr sz="3600" b="1">
                <a:solidFill>
                  <a:srgbClr val="D70000"/>
                </a:solidFill>
              </a:defRPr>
            </a:lvl1pPr>
          </a:lstStyle>
          <a:p>
            <a:r>
              <a:rPr lang="en-US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22478" y="4126184"/>
            <a:ext cx="3525783" cy="779948"/>
          </a:xfrm>
        </p:spPr>
        <p:txBody>
          <a:bodyPr>
            <a:noAutofit/>
          </a:bodyPr>
          <a:lstStyle>
            <a:lvl1pPr marL="0" indent="0" algn="l">
              <a:buNone/>
              <a:defRPr sz="1800" b="1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Fare clic per modificare lo stile del sottotitolo dello schema</a:t>
            </a:r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F090E8-9B42-426C-8E3B-13D4E255A4E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4876800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487680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AC72F2-142C-4F92-B69A-4A70A19AB48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5/16/2024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6A43E3-DE59-41B2-9C44-828188FCC368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3556182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10DFE6-E576-4CA8-A679-94B3C1B15EC7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36753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1CDBF3-77FB-43A9-8F2F-E29E5A742993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90253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6A43E3-DE59-41B2-9C44-828188FCC368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5318254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EB1B82-AB4B-4CEC-983C-7630D9199190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05936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148580-7A8F-422C-98BA-7038431CC980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17384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6A43E3-DE59-41B2-9C44-828188FCC368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8910150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53FAE3-BE86-43DA-94C2-0E5D6A6DDA9D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2781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10DFE6-E576-4CA8-A679-94B3C1B15EC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/>
              <a:t>Fare clic sull'icona per inserire un'immagine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4EFA3E-5B23-49D8-BCE7-E24C5D4B2444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97365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F090E8-9B42-426C-8E3B-13D4E255A4EB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10261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6A43E3-DE59-41B2-9C44-828188FCC368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7745835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1CDBF3-77FB-43A9-8F2F-E29E5A74299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350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350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8BED60-FE0B-41C0-8B1E-C6B8B883C48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EB1B82-AB4B-4CEC-983C-7630D919919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148580-7A8F-422C-98BA-7038431CC98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1464DA-FABF-4B94-A7AC-4217105EFB1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53FAE3-BE86-43DA-94C2-0E5D6A6DDA9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it-IT" noProof="0"/>
              <a:t>Trascinare l'immagine su un segnaposto o fare clic sull'icona per aggiungerla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4EFA3E-5B23-49D8-BCE7-E24C5D4B244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13172">
              <a:srgbClr val="F3F8E7"/>
            </a:gs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stile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28600" y="61722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rgbClr val="996633"/>
                </a:solidFill>
                <a:latin typeface="Verdana"/>
                <a:ea typeface="+mn-ea"/>
                <a:cs typeface="+mn-cs"/>
              </a:defRPr>
            </a:lvl1pPr>
          </a:lstStyle>
          <a:p>
            <a:pPr>
              <a:defRPr/>
            </a:pPr>
            <a:fld id="{4F6A43E3-DE59-41B2-9C44-828188FCC36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0" r:id="rId3"/>
    <p:sldLayoutId id="2147483669" r:id="rId4"/>
    <p:sldLayoutId id="2147483668" r:id="rId5"/>
    <p:sldLayoutId id="2147483667" r:id="rId6"/>
    <p:sldLayoutId id="2147483666" r:id="rId7"/>
    <p:sldLayoutId id="2147483665" r:id="rId8"/>
    <p:sldLayoutId id="2147483664" r:id="rId9"/>
    <p:sldLayoutId id="2147483663" r:id="rId10"/>
    <p:sldLayoutId id="2147483662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D8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D80000"/>
          </a:solidFill>
          <a:latin typeface="Verdana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D80000"/>
          </a:solidFill>
          <a:latin typeface="Verdana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D80000"/>
          </a:solidFill>
          <a:latin typeface="Verdana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D80000"/>
          </a:solidFill>
          <a:latin typeface="Verdana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000">
          <a:solidFill>
            <a:srgbClr val="FF8000"/>
          </a:solidFill>
          <a:latin typeface="Verdana" charset="0"/>
          <a:ea typeface="ＭＳ Ｐゴシック" charset="0"/>
          <a:cs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000">
          <a:solidFill>
            <a:srgbClr val="FF8000"/>
          </a:solidFill>
          <a:latin typeface="Verdana" charset="0"/>
          <a:ea typeface="ＭＳ Ｐゴシック" charset="0"/>
          <a:cs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000">
          <a:solidFill>
            <a:srgbClr val="FF8000"/>
          </a:solidFill>
          <a:latin typeface="Verdana" charset="0"/>
          <a:ea typeface="ＭＳ Ｐゴシック" charset="0"/>
          <a:cs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000">
          <a:solidFill>
            <a:srgbClr val="FF8000"/>
          </a:solidFill>
          <a:latin typeface="Verdana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bg2"/>
          </a:solidFill>
          <a:latin typeface="Verdana"/>
          <a:ea typeface="+mn-ea"/>
          <a:cs typeface="Verdana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bg2"/>
          </a:solidFill>
          <a:latin typeface="Verdana"/>
          <a:ea typeface="+mn-ea"/>
          <a:cs typeface="Verdan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200">
          <a:solidFill>
            <a:schemeClr val="bg2"/>
          </a:solidFill>
          <a:latin typeface="Verdana"/>
          <a:ea typeface="+mn-ea"/>
          <a:cs typeface="Verdan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000">
          <a:solidFill>
            <a:schemeClr val="bg2"/>
          </a:solidFill>
          <a:latin typeface="Verdana"/>
          <a:ea typeface="+mn-ea"/>
          <a:cs typeface="Verdan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000">
          <a:solidFill>
            <a:schemeClr val="bg2"/>
          </a:solidFill>
          <a:latin typeface="Verdana"/>
          <a:ea typeface="+mn-ea"/>
          <a:cs typeface="Verdan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000">
          <a:solidFill>
            <a:schemeClr val="bg2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000">
          <a:solidFill>
            <a:schemeClr val="bg2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000">
          <a:solidFill>
            <a:schemeClr val="bg2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000">
          <a:solidFill>
            <a:schemeClr val="bg2"/>
          </a:solidFill>
          <a:latin typeface="+mn-lt"/>
          <a:ea typeface="+mn-ea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6DFF08F-DC6B-4601-B491-B0F83F6DD2DA}" type="datetimeFigureOut">
              <a:rPr lang="en-US" dirty="0"/>
              <a:pPr/>
              <a:t>5/16/2024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4F6A43E3-DE59-41B2-9C44-828188FCC368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6939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  <p:sldLayoutId id="2147483819" r:id="rId2"/>
    <p:sldLayoutId id="2147483820" r:id="rId3"/>
    <p:sldLayoutId id="2147483821" r:id="rId4"/>
    <p:sldLayoutId id="2147483822" r:id="rId5"/>
    <p:sldLayoutId id="2147483823" r:id="rId6"/>
    <p:sldLayoutId id="2147483824" r:id="rId7"/>
    <p:sldLayoutId id="2147483825" r:id="rId8"/>
    <p:sldLayoutId id="2147483826" r:id="rId9"/>
    <p:sldLayoutId id="2147483827" r:id="rId10"/>
    <p:sldLayoutId id="2147483828" r:id="rId11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ormattiva.it/uri-res/N2Ls?urn:nir:stato:legge:1996-12-23;662#art2-com100-let1" TargetMode="External"/><Relationship Id="rId2" Type="http://schemas.openxmlformats.org/officeDocument/2006/relationships/hyperlink" Target="http://www.normattiva.it/uri-res/N2Ls?urn:nir:stato:decreto.legislativo:1993-09-01;385#art106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a 1"/>
          <p:cNvGraphicFramePr/>
          <p:nvPr>
            <p:extLst>
              <p:ext uri="{D42A27DB-BD31-4B8C-83A1-F6EECF244321}">
                <p14:modId xmlns:p14="http://schemas.microsoft.com/office/powerpoint/2010/main" val="3205264455"/>
              </p:ext>
            </p:extLst>
          </p:nvPr>
        </p:nvGraphicFramePr>
        <p:xfrm>
          <a:off x="1865878" y="1461248"/>
          <a:ext cx="5969275" cy="18509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4787" y="6382800"/>
            <a:ext cx="2652712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C95FDA8-4185-3CF4-259E-5E874ED40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ALTRI FONDI NON PR-FESR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E1C6DF1-05B8-E9B7-63FE-6C0557C7A9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>
                <a:solidFill>
                  <a:schemeClr val="tx1"/>
                </a:solidFill>
              </a:rPr>
              <a:t>I principali fondi attivi:</a:t>
            </a:r>
          </a:p>
          <a:p>
            <a:pPr marL="0" indent="0">
              <a:buNone/>
            </a:pPr>
            <a:endParaRPr lang="it-IT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it-IT" dirty="0">
                <a:solidFill>
                  <a:schemeClr val="tx1"/>
                </a:solidFill>
              </a:rPr>
              <a:t>Foncooper;</a:t>
            </a:r>
          </a:p>
          <a:p>
            <a:pPr marL="0" indent="0">
              <a:buNone/>
            </a:pPr>
            <a:r>
              <a:rPr lang="it-IT" dirty="0">
                <a:solidFill>
                  <a:schemeClr val="tx1"/>
                </a:solidFill>
              </a:rPr>
              <a:t>Microcredito:</a:t>
            </a:r>
          </a:p>
          <a:p>
            <a:pPr marL="0" indent="0">
              <a:buNone/>
            </a:pPr>
            <a:endParaRPr lang="it-IT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it-IT" dirty="0">
                <a:solidFill>
                  <a:schemeClr val="tx1"/>
                </a:solidFill>
              </a:rPr>
              <a:t>Bando BEI;</a:t>
            </a:r>
          </a:p>
          <a:p>
            <a:pPr marL="0" indent="0">
              <a:buNone/>
            </a:pPr>
            <a:r>
              <a:rPr lang="it-IT" dirty="0">
                <a:solidFill>
                  <a:schemeClr val="tx1"/>
                </a:solidFill>
              </a:rPr>
              <a:t>Bandi commercio e turismo.</a:t>
            </a:r>
          </a:p>
        </p:txBody>
      </p:sp>
    </p:spTree>
    <p:extLst>
      <p:ext uri="{BB962C8B-B14F-4D97-AF65-F5344CB8AC3E}">
        <p14:creationId xmlns:p14="http://schemas.microsoft.com/office/powerpoint/2010/main" val="7323835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EBACE61-09E3-466A-B6EB-03A91E5C5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897924"/>
          </a:xfrm>
        </p:spPr>
        <p:txBody>
          <a:bodyPr/>
          <a:lstStyle/>
          <a:p>
            <a:r>
              <a:rPr lang="it-IT" sz="3200" dirty="0">
                <a:solidFill>
                  <a:srgbClr val="00B050"/>
                </a:solidFill>
              </a:rPr>
              <a:t>Foncooper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454DF02-92CC-4FD2-A446-C0E4348358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6905" y="1596189"/>
            <a:ext cx="7427495" cy="4315033"/>
          </a:xfrm>
        </p:spPr>
        <p:txBody>
          <a:bodyPr>
            <a:normAutofit/>
          </a:bodyPr>
          <a:lstStyle/>
          <a:p>
            <a:pPr algn="just"/>
            <a:r>
              <a:rPr lang="it-IT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FONCOOPER: Fondo di rotazione per la promozione e lo sviluppo della cooperazione. Istituito dalla legge 27 febbraio 1985, n.49.</a:t>
            </a:r>
          </a:p>
          <a:p>
            <a:pPr algn="just"/>
            <a:r>
              <a:rPr lang="it-IT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«Regionalizzato» dal </a:t>
            </a:r>
            <a:r>
              <a:rPr lang="it-IT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d.lgs</a:t>
            </a:r>
            <a:r>
              <a:rPr lang="it-IT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112/1998 (c.d. decreto Bassanini)</a:t>
            </a:r>
          </a:p>
          <a:p>
            <a:pPr algn="just"/>
            <a:r>
              <a:rPr lang="it-IT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Fondo è stato dedicato per oltre il 50% alla nostra Regione e si caratterizza per operare in particolari aree territoriali, come la Romagna, e per la prevalenza di alcuni settori come il sociale, l’assistenza e l’agricoltura.</a:t>
            </a:r>
          </a:p>
          <a:p>
            <a:pPr algn="just"/>
            <a:r>
              <a:rPr lang="it-IT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 2015: esteso al settore Agricoltura</a:t>
            </a:r>
          </a:p>
          <a:p>
            <a:pPr algn="just"/>
            <a:r>
              <a:rPr lang="it-IT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Importo max € 2 mln, 70% dell’investimento</a:t>
            </a:r>
          </a:p>
          <a:p>
            <a:pPr algn="just"/>
            <a:r>
              <a:rPr lang="it-IT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Durata finanziamenti: max 12 anni</a:t>
            </a:r>
          </a:p>
          <a:p>
            <a:pPr algn="just"/>
            <a:r>
              <a:rPr lang="it-IT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Tasso: 25% del tasso di riferimento di settore</a:t>
            </a:r>
          </a:p>
          <a:p>
            <a:pPr algn="just"/>
            <a:r>
              <a:rPr lang="it-IT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Utilizzo: n. 214 beneficiari per circa € 124 mln di finanziamento, di cui, dal 07/2019: n. 86 beneficiari per circa € 31 mln di finanziamento.</a:t>
            </a:r>
          </a:p>
          <a:p>
            <a:pPr algn="just"/>
            <a:r>
              <a:rPr lang="it-IT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Gestito da RTI Artigiancassa/</a:t>
            </a:r>
            <a:r>
              <a:rPr lang="it-IT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Cooperfidi</a:t>
            </a:r>
            <a:r>
              <a:rPr lang="it-IT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it-IT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Emilbanca</a:t>
            </a:r>
            <a:endParaRPr lang="it-IT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567945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F02F17C-6F6D-4B07-BF19-802B92DFC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779574"/>
          </a:xfrm>
        </p:spPr>
        <p:txBody>
          <a:bodyPr/>
          <a:lstStyle/>
          <a:p>
            <a:r>
              <a:rPr lang="it-IT" sz="3200">
                <a:solidFill>
                  <a:srgbClr val="00B050"/>
                </a:solidFill>
              </a:rPr>
              <a:t>Fondo per il Microcredito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F7130B5-E9C0-4A07-818E-96B94A3F1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0021" y="1403684"/>
            <a:ext cx="7764379" cy="450753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DGR 1345/2016  che finanzia lo sviluppo di piccole iniziative imprenditoriali e professionali</a:t>
            </a:r>
          </a:p>
          <a:p>
            <a:pPr algn="just"/>
            <a:r>
              <a:rPr lang="it-IT" sz="18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Dotazione del Fondo: € 4,75 mln. </a:t>
            </a:r>
            <a:r>
              <a:rPr lang="it-IT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Utilizzo 31/12/2023: 395 finanziamenti per € 7,5 mln finanziamenti attivati</a:t>
            </a:r>
          </a:p>
          <a:p>
            <a:pPr algn="just"/>
            <a:r>
              <a:rPr lang="it-IT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Finanziamento minimo 5 mila, massimo 25 mila euro, max 60 mesi</a:t>
            </a:r>
          </a:p>
          <a:p>
            <a:pPr algn="just"/>
            <a:r>
              <a:rPr lang="it-IT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Spese ammesse: acquisto di beni o servizi legati all’attività svolta, pagamento corsi di formazione, esigenze di liquidità connesse allo sviluppo dell’attività o investimenti in innovazione, prodotti e soluzioni di ICT, sviluppo organizzativo per messa a punto di prodotti e/o servizi, etc. </a:t>
            </a:r>
          </a:p>
          <a:p>
            <a:pPr algn="just">
              <a:spcAft>
                <a:spcPts val="0"/>
              </a:spcAft>
            </a:pPr>
            <a:r>
              <a:rPr lang="it-IT" sz="18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Possono partecipare:</a:t>
            </a: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lavoratori autonomi e liberi professionisti operanti in ER, che alla data della domanda siano titolari di partita iva da non più di 5 anni, con fatturato fino a 100mila euro;</a:t>
            </a: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imprese individuali, società di persone, società a responsabilità limitata semplificata o società cooperative operanti in ER, che alla data della domanda siano avviate da non più di 5 anni con fatturato annuo fino a 200.000 euro</a:t>
            </a:r>
          </a:p>
        </p:txBody>
      </p:sp>
    </p:spTree>
    <p:extLst>
      <p:ext uri="{BB962C8B-B14F-4D97-AF65-F5344CB8AC3E}">
        <p14:creationId xmlns:p14="http://schemas.microsoft.com/office/powerpoint/2010/main" val="17855166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1C6132A-E23B-4DE6-B82D-CEDDAA876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FONDO B.E.I. – RER «TURISMO»</a:t>
            </a:r>
            <a:br>
              <a:rPr lang="it-IT" dirty="0"/>
            </a:br>
            <a:r>
              <a:rPr lang="it-IT" dirty="0" err="1"/>
              <a:t>d.g.r</a:t>
            </a:r>
            <a:r>
              <a:rPr lang="it-IT" dirty="0"/>
              <a:t>. 2157/2021</a:t>
            </a: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17562D19-9390-4893-BCDC-D2672E5DFD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8107918"/>
              </p:ext>
            </p:extLst>
          </p:nvPr>
        </p:nvGraphicFramePr>
        <p:xfrm>
          <a:off x="685800" y="1752600"/>
          <a:ext cx="7790290" cy="496993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174392">
                  <a:extLst>
                    <a:ext uri="{9D8B030D-6E8A-4147-A177-3AD203B41FA5}">
                      <a16:colId xmlns:a16="http://schemas.microsoft.com/office/drawing/2014/main" val="2286920293"/>
                    </a:ext>
                  </a:extLst>
                </a:gridCol>
                <a:gridCol w="5615898">
                  <a:extLst>
                    <a:ext uri="{9D8B030D-6E8A-4147-A177-3AD203B41FA5}">
                      <a16:colId xmlns:a16="http://schemas.microsoft.com/office/drawing/2014/main" val="4107475242"/>
                    </a:ext>
                  </a:extLst>
                </a:gridCol>
              </a:tblGrid>
              <a:tr h="5848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200" dirty="0">
                          <a:solidFill>
                            <a:schemeClr val="tx1"/>
                          </a:solidFill>
                          <a:effectLst/>
                        </a:rPr>
                        <a:t>Mutuatario</a:t>
                      </a:r>
                      <a:endParaRPr lang="it-IT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28" marR="6702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200" dirty="0">
                          <a:solidFill>
                            <a:schemeClr val="tx1"/>
                          </a:solidFill>
                          <a:effectLst/>
                        </a:rPr>
                        <a:t>Banca Intesa – BPER Banca – BNL – ICCREA</a:t>
                      </a:r>
                    </a:p>
                  </a:txBody>
                  <a:tcPr marL="67028" marR="67028" marT="0" marB="0" anchor="ctr"/>
                </a:tc>
                <a:extLst>
                  <a:ext uri="{0D108BD9-81ED-4DB2-BD59-A6C34878D82A}">
                    <a16:rowId xmlns:a16="http://schemas.microsoft.com/office/drawing/2014/main" val="2617583167"/>
                  </a:ext>
                </a:extLst>
              </a:tr>
              <a:tr h="2921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200">
                          <a:solidFill>
                            <a:schemeClr val="tx1"/>
                          </a:solidFill>
                          <a:effectLst/>
                        </a:rPr>
                        <a:t>Promotore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28" marR="6702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200">
                          <a:solidFill>
                            <a:schemeClr val="tx1"/>
                          </a:solidFill>
                          <a:effectLst/>
                        </a:rPr>
                        <a:t>Regione Emilia-Romagna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28" marR="67028" marT="0" marB="0" anchor="ctr"/>
                </a:tc>
                <a:extLst>
                  <a:ext uri="{0D108BD9-81ED-4DB2-BD59-A6C34878D82A}">
                    <a16:rowId xmlns:a16="http://schemas.microsoft.com/office/drawing/2014/main" val="3022609667"/>
                  </a:ext>
                </a:extLst>
              </a:tr>
              <a:tr h="4082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200">
                          <a:solidFill>
                            <a:schemeClr val="tx1"/>
                          </a:solidFill>
                          <a:effectLst/>
                        </a:rPr>
                        <a:t>Beneficiari finali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28" marR="6702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200" dirty="0">
                          <a:solidFill>
                            <a:schemeClr val="tx1"/>
                          </a:solidFill>
                          <a:effectLst/>
                        </a:rPr>
                        <a:t>PMI e </a:t>
                      </a:r>
                      <a:r>
                        <a:rPr lang="it-IT" sz="1200" dirty="0" err="1">
                          <a:solidFill>
                            <a:schemeClr val="tx1"/>
                          </a:solidFill>
                          <a:effectLst/>
                        </a:rPr>
                        <a:t>mid</a:t>
                      </a:r>
                      <a:r>
                        <a:rPr lang="it-IT" sz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it-IT" sz="1200" dirty="0" err="1">
                          <a:solidFill>
                            <a:schemeClr val="tx1"/>
                          </a:solidFill>
                          <a:effectLst/>
                        </a:rPr>
                        <a:t>cap</a:t>
                      </a:r>
                      <a:r>
                        <a:rPr lang="it-IT" sz="1200" dirty="0">
                          <a:solidFill>
                            <a:schemeClr val="tx1"/>
                          </a:solidFill>
                          <a:effectLst/>
                        </a:rPr>
                        <a:t> del settore turismo (alberghi e camping) localizzate nella Regione Emilia-Romagna</a:t>
                      </a:r>
                      <a:endParaRPr lang="it-IT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28" marR="67028" marT="0" marB="0" anchor="ctr"/>
                </a:tc>
                <a:extLst>
                  <a:ext uri="{0D108BD9-81ED-4DB2-BD59-A6C34878D82A}">
                    <a16:rowId xmlns:a16="http://schemas.microsoft.com/office/drawing/2014/main" val="2978615321"/>
                  </a:ext>
                </a:extLst>
              </a:tr>
              <a:tr h="4149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200">
                          <a:solidFill>
                            <a:schemeClr val="tx1"/>
                          </a:solidFill>
                          <a:effectLst/>
                        </a:rPr>
                        <a:t>Importo della provvista B.E.I.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28" marR="6702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200">
                          <a:solidFill>
                            <a:schemeClr val="tx1"/>
                          </a:solidFill>
                          <a:effectLst/>
                        </a:rPr>
                        <a:t>Fino a 150 milioni di euro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28" marR="67028" marT="0" marB="0" anchor="ctr"/>
                </a:tc>
                <a:extLst>
                  <a:ext uri="{0D108BD9-81ED-4DB2-BD59-A6C34878D82A}">
                    <a16:rowId xmlns:a16="http://schemas.microsoft.com/office/drawing/2014/main" val="3134817871"/>
                  </a:ext>
                </a:extLst>
              </a:tr>
              <a:tr h="4149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200">
                          <a:solidFill>
                            <a:schemeClr val="tx1"/>
                          </a:solidFill>
                          <a:effectLst/>
                        </a:rPr>
                        <a:t>Importo della provvista bancaria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28" marR="6702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200">
                          <a:solidFill>
                            <a:schemeClr val="tx1"/>
                          </a:solidFill>
                          <a:effectLst/>
                        </a:rPr>
                        <a:t>Almeno pari alla provvista B.E.I.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28" marR="67028" marT="0" marB="0" anchor="ctr"/>
                </a:tc>
                <a:extLst>
                  <a:ext uri="{0D108BD9-81ED-4DB2-BD59-A6C34878D82A}">
                    <a16:rowId xmlns:a16="http://schemas.microsoft.com/office/drawing/2014/main" val="2513038941"/>
                  </a:ext>
                </a:extLst>
              </a:tr>
              <a:tr h="3445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200">
                          <a:solidFill>
                            <a:schemeClr val="tx1"/>
                          </a:solidFill>
                          <a:effectLst/>
                        </a:rPr>
                        <a:t>Durata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28" marR="6702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200">
                          <a:solidFill>
                            <a:schemeClr val="tx1"/>
                          </a:solidFill>
                          <a:effectLst/>
                        </a:rPr>
                        <a:t>fino a 15 anni, incluso preammortamento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28" marR="67028" marT="0" marB="0" anchor="ctr"/>
                </a:tc>
                <a:extLst>
                  <a:ext uri="{0D108BD9-81ED-4DB2-BD59-A6C34878D82A}">
                    <a16:rowId xmlns:a16="http://schemas.microsoft.com/office/drawing/2014/main" val="2138796343"/>
                  </a:ext>
                </a:extLst>
              </a:tr>
              <a:tr h="6301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200">
                          <a:solidFill>
                            <a:schemeClr val="tx1"/>
                          </a:solidFill>
                          <a:effectLst/>
                        </a:rPr>
                        <a:t>Importo minimo e massimo del finanziamento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28" marR="6702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200">
                          <a:solidFill>
                            <a:schemeClr val="tx1"/>
                          </a:solidFill>
                          <a:effectLst/>
                        </a:rPr>
                        <a:t>400 mila euro - 5 milioni di euro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28" marR="67028" marT="0" marB="0" anchor="ctr"/>
                </a:tc>
                <a:extLst>
                  <a:ext uri="{0D108BD9-81ED-4DB2-BD59-A6C34878D82A}">
                    <a16:rowId xmlns:a16="http://schemas.microsoft.com/office/drawing/2014/main" val="3561042730"/>
                  </a:ext>
                </a:extLst>
              </a:tr>
              <a:tr h="4149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200">
                          <a:solidFill>
                            <a:schemeClr val="tx1"/>
                          </a:solidFill>
                          <a:effectLst/>
                        </a:rPr>
                        <a:t>Tipologia di finanziamento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28" marR="6702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200">
                          <a:solidFill>
                            <a:schemeClr val="tx1"/>
                          </a:solidFill>
                          <a:effectLst/>
                        </a:rPr>
                        <a:t>Finanziamento con ammortamento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28" marR="67028" marT="0" marB="0" anchor="ctr"/>
                </a:tc>
                <a:extLst>
                  <a:ext uri="{0D108BD9-81ED-4DB2-BD59-A6C34878D82A}">
                    <a16:rowId xmlns:a16="http://schemas.microsoft.com/office/drawing/2014/main" val="2747317997"/>
                  </a:ext>
                </a:extLst>
              </a:tr>
              <a:tr h="6198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200">
                          <a:solidFill>
                            <a:schemeClr val="tx1"/>
                          </a:solidFill>
                          <a:effectLst/>
                        </a:rPr>
                        <a:t>Agevolazione regionale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28" marR="6702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200" dirty="0">
                          <a:solidFill>
                            <a:schemeClr val="tx1"/>
                          </a:solidFill>
                          <a:effectLst/>
                        </a:rPr>
                        <a:t>Contributo conto interessi da individuare attraverso apposito bando regionale. Abbattimento dell’80% del tasso, max 200,000 euro</a:t>
                      </a:r>
                      <a:endParaRPr lang="it-IT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28" marR="67028" marT="0" marB="0" anchor="ctr"/>
                </a:tc>
                <a:extLst>
                  <a:ext uri="{0D108BD9-81ED-4DB2-BD59-A6C34878D82A}">
                    <a16:rowId xmlns:a16="http://schemas.microsoft.com/office/drawing/2014/main" val="1603692341"/>
                  </a:ext>
                </a:extLst>
              </a:tr>
              <a:tr h="8452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200" dirty="0">
                          <a:solidFill>
                            <a:schemeClr val="tx1"/>
                          </a:solidFill>
                          <a:effectLst/>
                        </a:rPr>
                        <a:t>Progetti premiati in termini di contributo conto interessi</a:t>
                      </a:r>
                      <a:endParaRPr lang="it-IT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28" marR="6702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it-IT" sz="1200" dirty="0">
                          <a:solidFill>
                            <a:schemeClr val="tx1"/>
                          </a:solidFill>
                          <a:effectLst/>
                        </a:rPr>
                        <a:t>Progetti contenenti misure e investimenti che concorrono alla lotta al cambiamento climatico, all’efficientamento energetico anche attraverso nuove fonti rinnovabili e modalità sostenibili, a processi di economia circolare</a:t>
                      </a:r>
                      <a:endParaRPr lang="it-IT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28" marR="67028" marT="0" marB="0" anchor="ctr"/>
                </a:tc>
                <a:extLst>
                  <a:ext uri="{0D108BD9-81ED-4DB2-BD59-A6C34878D82A}">
                    <a16:rowId xmlns:a16="http://schemas.microsoft.com/office/drawing/2014/main" val="9250616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88699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D2744AB-1399-4E2A-A6E2-51B4CA771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dirty="0"/>
              <a:t>Contributi alle imprese del commercio, del turismo e dei servizi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A473DFA-08F8-4EEB-B98D-6DB003191E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dirty="0"/>
              <a:t>Le leggi regionali 12/2023 e 40/2002 prevedono annualmente interventi della Regione per la garanzia e l’abbattimento dei tassi di interesse su </a:t>
            </a:r>
            <a:r>
              <a:rPr lang="it-IT" u="sng" dirty="0"/>
              <a:t>finanziamenti</a:t>
            </a:r>
            <a:r>
              <a:rPr lang="it-IT" dirty="0"/>
              <a:t> attivati da imprenditori del commercio, dei servizi e del turismo.</a:t>
            </a:r>
          </a:p>
          <a:p>
            <a:pPr algn="just"/>
            <a:r>
              <a:rPr lang="it-IT" dirty="0"/>
              <a:t>Le due leggi regionali prevedono l’erogazione di garanzia e contributi conto interessi su Finanziamenti fino a un massimo di € 1.500.000,00 fino a 5 anni o e 750.000,00 euro fino 10 anni</a:t>
            </a:r>
          </a:p>
          <a:p>
            <a:endParaRPr lang="it-IT" dirty="0"/>
          </a:p>
          <a:p>
            <a:endParaRPr lang="it-IT" dirty="0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5558FB68-6C8B-4E23-A9B6-61F9C3EB45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4435616"/>
              </p:ext>
            </p:extLst>
          </p:nvPr>
        </p:nvGraphicFramePr>
        <p:xfrm>
          <a:off x="971044" y="4981073"/>
          <a:ext cx="7025945" cy="10563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00985">
                  <a:extLst>
                    <a:ext uri="{9D8B030D-6E8A-4147-A177-3AD203B41FA5}">
                      <a16:colId xmlns:a16="http://schemas.microsoft.com/office/drawing/2014/main" val="2438972767"/>
                    </a:ext>
                  </a:extLst>
                </a:gridCol>
                <a:gridCol w="1862480">
                  <a:extLst>
                    <a:ext uri="{9D8B030D-6E8A-4147-A177-3AD203B41FA5}">
                      <a16:colId xmlns:a16="http://schemas.microsoft.com/office/drawing/2014/main" val="3792923455"/>
                    </a:ext>
                  </a:extLst>
                </a:gridCol>
                <a:gridCol w="1862480">
                  <a:extLst>
                    <a:ext uri="{9D8B030D-6E8A-4147-A177-3AD203B41FA5}">
                      <a16:colId xmlns:a16="http://schemas.microsoft.com/office/drawing/2014/main" val="1491539877"/>
                    </a:ext>
                  </a:extLst>
                </a:gridCol>
              </a:tblGrid>
              <a:tr h="150662">
                <a:tc>
                  <a:txBody>
                    <a:bodyPr/>
                    <a:lstStyle/>
                    <a:p>
                      <a:endParaRPr lang="it-IT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endParaRPr lang="it-IT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endParaRPr lang="it-IT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661732429"/>
                  </a:ext>
                </a:extLst>
              </a:tr>
              <a:tr h="180795">
                <a:tc>
                  <a:txBody>
                    <a:bodyPr/>
                    <a:lstStyle/>
                    <a:p>
                      <a:endParaRPr lang="it-IT" sz="1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>
                          <a:effectLst/>
                        </a:rPr>
                        <a:t>L.R. 41/1997 (ora 12/2023)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>
                          <a:effectLst/>
                        </a:rPr>
                        <a:t>L. R. 40/2002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130929115"/>
                  </a:ext>
                </a:extLst>
              </a:tr>
              <a:tr h="180795">
                <a:tc>
                  <a:txBody>
                    <a:bodyPr/>
                    <a:lstStyle/>
                    <a:p>
                      <a:r>
                        <a:rPr lang="it-IT" sz="1100" dirty="0">
                          <a:effectLst/>
                        </a:rPr>
                        <a:t>Valori medi annuali 2018/2021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r>
                        <a:rPr lang="it-IT" sz="1100">
                          <a:effectLst/>
                        </a:rPr>
                        <a:t> 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r>
                        <a:rPr lang="it-IT" sz="1100" dirty="0">
                          <a:effectLst/>
                        </a:rPr>
                        <a:t> 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579298817"/>
                  </a:ext>
                </a:extLst>
              </a:tr>
              <a:tr h="180795">
                <a:tc>
                  <a:txBody>
                    <a:bodyPr/>
                    <a:lstStyle/>
                    <a:p>
                      <a:r>
                        <a:rPr lang="it-IT" sz="1100" dirty="0">
                          <a:effectLst/>
                        </a:rPr>
                        <a:t>n. imprese beneficiarie/anno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100">
                          <a:effectLst/>
                        </a:rPr>
                        <a:t>220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60</a:t>
                      </a: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2630240"/>
                  </a:ext>
                </a:extLst>
              </a:tr>
              <a:tr h="180795">
                <a:tc>
                  <a:txBody>
                    <a:bodyPr/>
                    <a:lstStyle/>
                    <a:p>
                      <a:r>
                        <a:rPr lang="it-IT" sz="1100" dirty="0">
                          <a:effectLst/>
                        </a:rPr>
                        <a:t>Finanziamenti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100">
                          <a:effectLst/>
                        </a:rPr>
                        <a:t>12.150.000,00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100" dirty="0">
                          <a:effectLst/>
                        </a:rPr>
                        <a:t>17.450.000,00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126091158"/>
                  </a:ext>
                </a:extLst>
              </a:tr>
              <a:tr h="180795">
                <a:tc>
                  <a:txBody>
                    <a:bodyPr/>
                    <a:lstStyle/>
                    <a:p>
                      <a:r>
                        <a:rPr lang="it-IT" sz="1100">
                          <a:effectLst/>
                        </a:rPr>
                        <a:t>Contributo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100" dirty="0">
                          <a:effectLst/>
                        </a:rPr>
                        <a:t>650.000,00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100" dirty="0">
                          <a:effectLst/>
                        </a:rPr>
                        <a:t>1.900.000,00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9728180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9742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16BEB74-669F-C8E2-8534-52DF8A11B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047"/>
          </a:xfrm>
        </p:spPr>
        <p:txBody>
          <a:bodyPr/>
          <a:lstStyle/>
          <a:p>
            <a:r>
              <a:rPr lang="it-IT" dirty="0"/>
              <a:t>Fonti normative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A1F717F-8D82-DA8D-9729-8F21B9BE5B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327868"/>
            <a:ext cx="7772400" cy="4842344"/>
          </a:xfrm>
        </p:spPr>
        <p:txBody>
          <a:bodyPr/>
          <a:lstStyle/>
          <a:p>
            <a:endParaRPr lang="it-IT" dirty="0"/>
          </a:p>
          <a:p>
            <a:pPr marL="0" indent="0" algn="ctr">
              <a:buNone/>
            </a:pPr>
            <a:r>
              <a:rPr lang="it-IT" sz="1200" b="1" dirty="0">
                <a:solidFill>
                  <a:schemeClr val="tx1"/>
                </a:solidFill>
              </a:rPr>
              <a:t>Legge regionale 18 luglio 2014, n. 14</a:t>
            </a: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Art. 14 - Aggregazione, rafforzamento del patrimonio dei Confidi e contro-garanzia. Linee di finanziamento agevolato </a:t>
            </a:r>
            <a:endParaRPr lang="it-IT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Al fine di favorire il ricorso al credito delle imprese, la Regione sostiene i soggetti che operano a supporto del sistema produttivo regionale, iscritti al vigente elenco degli intermediari finanziari vigilati ai sensi dell</a:t>
            </a:r>
            <a:r>
              <a:rPr lang="it-IT" sz="120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'articolo 106 del decreto legislativo 1 settembre 1993</a:t>
            </a:r>
            <a:r>
              <a:rPr lang="it-IT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n. 385 (Testo unico delle leggi in materia bancaria e creditizia), nonché i Confidi accreditati a richiedere la controgaranzia del fondo di garanzia a favore delle piccole e medie imprese di cui all'</a:t>
            </a:r>
            <a:r>
              <a:rPr lang="it-IT" sz="120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articolo 2, comma 100, lettera a), della legge 23 dicembre 96, n. 662 </a:t>
            </a:r>
            <a:r>
              <a:rPr lang="it-IT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(Misure di razionalizzazione della finanza pubblica).</a:t>
            </a:r>
            <a:endParaRPr lang="it-IT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Per le finalità e ai soggetti di cui al comma 1, la Regione concede contributi per promuovere strumenti quali la garanzia diretta, la co-garanzia e la contro-garanzia, forme di cartolarizzazione per portafogli e mitigazione del rischio, anche in collaborazione con il Fondo centrale di garanzia, il Fondo europeo degli investimenti e altri soggetti a ciò preposti. La Giunta regionale stabilisce criteri e modalità per la concessione dei contributi. </a:t>
            </a:r>
            <a:endParaRPr lang="it-IT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(…) 4. (…)</a:t>
            </a:r>
            <a:endParaRPr lang="it-IT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La Regione promuove accordi con la Banca europea degli investimenti, la Cassa depositi e prestiti e altri enti ed istituti nazionali ed internazionali preposti alla raccolta e all'impiego di risorse finanziarie al fine di istituire linee di finanziamento agevolato per gli investimenti ovvero per la capitalizzazione delle imprese. </a:t>
            </a:r>
            <a:endParaRPr lang="it-IT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1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390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0A4D74A-57D9-5564-309B-0A0E65930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Patto per il lavoro e per il clima (2020)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8B1346B-74EF-2900-7361-0D9347814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3733800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6.4. Emilia-Romagna, regione del lavoro, delle imprese e delle opportunità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Linee di intervento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Sostenere le imprese nell’accesso al credito potenziando gli strumenti per la garanzia e l’abbattimento dei tassi di interesse al fine di sostenere gli investimenti necessari per la ripresa delle attività in piena sicurezza.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Sostenere iniziative per il microcredito per lo sviluppo delle attività di lavoro autonomo, libero professionale e di micro impresa.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Potenziare, attraverso la collaborazione con Cassa Depositi e Prestiti e con l’ausilio dei Confidi regionali, strumenti di sostegno agli investimenti che prevedano contributi e finanziamenti agevolati.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Sostenere strumenti e servizi finanziari e attivarne di nuovi per intervenire più direttamente a supporto dei piani di sviluppo delle imprese e delle istituzioni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19424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82AD67-BAD1-6C51-741A-608B374E5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 FESR 2021/2027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91BC4CD-5ED3-2725-C577-9C5F2287B1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>
                <a:solidFill>
                  <a:schemeClr val="tx1"/>
                </a:solidFill>
              </a:rPr>
              <a:t>Attivi:</a:t>
            </a:r>
          </a:p>
          <a:p>
            <a:r>
              <a:rPr lang="it-IT" dirty="0">
                <a:solidFill>
                  <a:schemeClr val="tx1"/>
                </a:solidFill>
              </a:rPr>
              <a:t>Fondo Multiscopo (Sezione nuove imprese € 17,5 mln e Sezione Energia € 33,8 mln)</a:t>
            </a:r>
          </a:p>
          <a:p>
            <a:r>
              <a:rPr lang="it-IT" dirty="0">
                <a:solidFill>
                  <a:schemeClr val="tx1"/>
                </a:solidFill>
              </a:rPr>
              <a:t>Basket bond (Obiettivo Prioritario energia - € 25 mln)</a:t>
            </a:r>
          </a:p>
          <a:p>
            <a:r>
              <a:rPr lang="it-IT" dirty="0">
                <a:solidFill>
                  <a:schemeClr val="tx1"/>
                </a:solidFill>
              </a:rPr>
              <a:t>Sezione speciale Fondo garanzia PMI</a:t>
            </a:r>
          </a:p>
          <a:p>
            <a:endParaRPr lang="it-IT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it-IT" dirty="0">
                <a:solidFill>
                  <a:schemeClr val="tx1"/>
                </a:solidFill>
              </a:rPr>
              <a:t>Previsti dalla VEXA:</a:t>
            </a:r>
          </a:p>
          <a:p>
            <a:r>
              <a:rPr lang="it-IT" dirty="0">
                <a:solidFill>
                  <a:schemeClr val="tx1"/>
                </a:solidFill>
              </a:rPr>
              <a:t>Fondo EuReCa</a:t>
            </a:r>
          </a:p>
          <a:p>
            <a:r>
              <a:rPr lang="it-IT" dirty="0">
                <a:solidFill>
                  <a:schemeClr val="tx1"/>
                </a:solidFill>
              </a:rPr>
              <a:t>Partecipazione venture capital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04317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A2FAE06-11C5-0900-21D4-6F99F4625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Fondo Multiscopo 2021-2027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18BFB0DA-96A7-8E22-CD43-B30ED03B3B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400746"/>
          </a:xfrm>
        </p:spPr>
        <p:txBody>
          <a:bodyPr/>
          <a:lstStyle/>
          <a:p>
            <a:pPr marL="342900" indent="-342900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it-IT" sz="1600" dirty="0">
                <a:solidFill>
                  <a:schemeClr val="tx1"/>
                </a:solidFill>
                <a:latin typeface="+mn-lt"/>
              </a:rPr>
              <a:t>Durata massima dei finanziamenti: 8 anni (con possibilità di pre-ammortamento di 18 mesi)</a:t>
            </a:r>
          </a:p>
          <a:p>
            <a:pPr marL="342900" indent="-342900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it-IT" sz="1600" dirty="0">
                <a:solidFill>
                  <a:schemeClr val="tx1"/>
                </a:solidFill>
                <a:latin typeface="+mn-lt"/>
              </a:rPr>
              <a:t>Comparto Energia e Comparto Nuove imprese</a:t>
            </a:r>
          </a:p>
          <a:p>
            <a:pPr marL="342900" indent="-342900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it-IT" sz="1600" dirty="0">
                <a:solidFill>
                  <a:schemeClr val="tx1"/>
                </a:solidFill>
                <a:latin typeface="+mn-lt"/>
              </a:rPr>
              <a:t>Quota di finanziamenti devoluta alle imprese tramite il Fondo Regionale 75%</a:t>
            </a:r>
          </a:p>
          <a:p>
            <a:pPr marL="342900" indent="-342900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it-IT" sz="1600" dirty="0">
                <a:solidFill>
                  <a:schemeClr val="tx1"/>
                </a:solidFill>
                <a:latin typeface="+mn-lt"/>
              </a:rPr>
              <a:t>Quota di finanziamenti devoluta alle imprese tramite risorse della Banca 25%</a:t>
            </a:r>
          </a:p>
          <a:p>
            <a:pPr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it-IT" dirty="0">
                <a:solidFill>
                  <a:schemeClr val="tx1"/>
                </a:solidFill>
                <a:latin typeface="+mn-lt"/>
              </a:rPr>
              <a:t>Premialità: Azione 1.3.6 “Sostegno all’imprenditoria femminile e allo sviluppo di nuove imprese femminili” (le risorse pubbliche saranno pari all’80% del finanziamento). </a:t>
            </a:r>
          </a:p>
          <a:p>
            <a:endParaRPr lang="it-IT" sz="1800" b="0" i="0" u="none" strike="noStrike" baseline="0" dirty="0">
              <a:solidFill>
                <a:srgbClr val="000000"/>
              </a:solidFill>
              <a:latin typeface="Georgia" panose="02040502050405020303" pitchFamily="18" charset="0"/>
            </a:endParaRPr>
          </a:p>
          <a:p>
            <a:endParaRPr lang="it-IT" sz="1800" b="0" i="0" u="none" strike="noStrike" baseline="0" dirty="0">
              <a:solidFill>
                <a:srgbClr val="000000"/>
              </a:solidFill>
              <a:latin typeface="Georgia" panose="02040502050405020303" pitchFamily="18" charset="0"/>
            </a:endParaRPr>
          </a:p>
          <a:p>
            <a:pPr marL="342900" indent="-342900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ü"/>
            </a:pPr>
            <a:endParaRPr lang="it-IT" sz="16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413190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4284FD-4BEF-9C3A-C162-ACD97EB71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Fondo Multiscopo 2021-2027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30302CC-7920-5D4A-2F48-286288AFD2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81199"/>
            <a:ext cx="7772400" cy="3934231"/>
          </a:xfrm>
        </p:spPr>
        <p:txBody>
          <a:bodyPr/>
          <a:lstStyle/>
          <a:p>
            <a:r>
              <a:rPr lang="it-IT" dirty="0">
                <a:solidFill>
                  <a:schemeClr val="tx1"/>
                </a:solidFill>
              </a:rPr>
              <a:t>Fondo Starter (dotazione circa 17,5 mln di euro)</a:t>
            </a:r>
          </a:p>
          <a:p>
            <a:r>
              <a:rPr lang="it-IT" dirty="0">
                <a:solidFill>
                  <a:schemeClr val="tx1"/>
                </a:solidFill>
              </a:rPr>
              <a:t>Finanziamento compreso tra euro 20.000 e euro 500.000</a:t>
            </a:r>
          </a:p>
          <a:p>
            <a:endParaRPr lang="it-IT" dirty="0">
              <a:solidFill>
                <a:schemeClr val="tx1"/>
              </a:solidFill>
            </a:endParaRPr>
          </a:p>
          <a:p>
            <a:r>
              <a:rPr lang="it-IT" dirty="0">
                <a:solidFill>
                  <a:schemeClr val="tx1"/>
                </a:solidFill>
              </a:rPr>
              <a:t>Fondo Energia (dotazione circa 33,8 mln di euro)</a:t>
            </a:r>
          </a:p>
          <a:p>
            <a:r>
              <a:rPr lang="it-IT" dirty="0">
                <a:solidFill>
                  <a:schemeClr val="tx1"/>
                </a:solidFill>
              </a:rPr>
              <a:t>Finanziamento compreso tra euro 25.000 e euro 1.000.000</a:t>
            </a:r>
          </a:p>
          <a:p>
            <a:endParaRPr lang="it-IT" dirty="0">
              <a:solidFill>
                <a:schemeClr val="tx1"/>
              </a:solidFill>
            </a:endParaRPr>
          </a:p>
          <a:p>
            <a:r>
              <a:rPr lang="it-IT" dirty="0">
                <a:solidFill>
                  <a:schemeClr val="tx1"/>
                </a:solidFill>
              </a:rPr>
              <a:t>Tasso 0 sulla parte pubblica </a:t>
            </a:r>
          </a:p>
          <a:p>
            <a:r>
              <a:rPr lang="it-IT" dirty="0">
                <a:solidFill>
                  <a:schemeClr val="tx1"/>
                </a:solidFill>
              </a:rPr>
              <a:t>Tasso di interesse di mercato sulla parte privata (convenzioni con banche)</a:t>
            </a:r>
          </a:p>
          <a:p>
            <a:r>
              <a:rPr lang="it-IT" u="sng" dirty="0">
                <a:solidFill>
                  <a:schemeClr val="tx1"/>
                </a:solidFill>
              </a:rPr>
              <a:t>Prime due call (dicembre 2023 e marzo 2024): </a:t>
            </a:r>
          </a:p>
          <a:p>
            <a:pPr marL="0" indent="0">
              <a:buNone/>
            </a:pPr>
            <a:r>
              <a:rPr lang="it-IT" u="sng" dirty="0">
                <a:solidFill>
                  <a:schemeClr val="tx1"/>
                </a:solidFill>
              </a:rPr>
              <a:t>Fondo Starter: 167 domande per 20 mln di euro</a:t>
            </a:r>
          </a:p>
          <a:p>
            <a:pPr marL="0" indent="0">
              <a:buNone/>
            </a:pPr>
            <a:r>
              <a:rPr lang="it-IT" u="sng" dirty="0">
                <a:solidFill>
                  <a:schemeClr val="tx1"/>
                </a:solidFill>
              </a:rPr>
              <a:t>Fondo Energia: 200 domande per 39,7 mln di euro</a:t>
            </a:r>
          </a:p>
        </p:txBody>
      </p:sp>
    </p:spTree>
    <p:extLst>
      <p:ext uri="{BB962C8B-B14F-4D97-AF65-F5344CB8AC3E}">
        <p14:creationId xmlns:p14="http://schemas.microsoft.com/office/powerpoint/2010/main" val="10659617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E2BA696-4D3D-A393-BD07-4592E4CF6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Basket bond</a:t>
            </a: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F545663E-BC22-7C53-1018-BA9E452223B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61866" y="1491102"/>
          <a:ext cx="7772400" cy="4757298"/>
        </p:xfrm>
        <a:graphic>
          <a:graphicData uri="http://schemas.openxmlformats.org/drawingml/2006/table">
            <a:tbl>
              <a:tblPr firstRow="1" firstCol="1" bandRow="1"/>
              <a:tblGrid>
                <a:gridCol w="3047446">
                  <a:extLst>
                    <a:ext uri="{9D8B030D-6E8A-4147-A177-3AD203B41FA5}">
                      <a16:colId xmlns:a16="http://schemas.microsoft.com/office/drawing/2014/main" val="2064036196"/>
                    </a:ext>
                  </a:extLst>
                </a:gridCol>
                <a:gridCol w="4724954">
                  <a:extLst>
                    <a:ext uri="{9D8B030D-6E8A-4147-A177-3AD203B41FA5}">
                      <a16:colId xmlns:a16="http://schemas.microsoft.com/office/drawing/2014/main" val="209658487"/>
                    </a:ext>
                  </a:extLst>
                </a:gridCol>
              </a:tblGrid>
              <a:tr h="538532">
                <a:tc>
                  <a:txBody>
                    <a:bodyPr/>
                    <a:lstStyle/>
                    <a:p>
                      <a:pPr marL="12065" marR="0" lvl="0" indent="-6350" algn="just" defTabSz="457200" rtl="0" eaLnBrk="1" fontAlgn="auto" latinLnBrk="0" hangingPunct="1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kern="12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Fondo della RER</a:t>
                      </a:r>
                    </a:p>
                  </a:txBody>
                  <a:tcPr marL="22674" marR="226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065" marR="0" lvl="0" indent="-6350" algn="just" defTabSz="457200" rtl="0" eaLnBrk="1" fontAlgn="auto" latinLnBrk="0" hangingPunct="1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kern="12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Euro 25.000.000,00</a:t>
                      </a:r>
                    </a:p>
                  </a:txBody>
                  <a:tcPr marL="22674" marR="226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9889774"/>
                  </a:ext>
                </a:extLst>
              </a:tr>
              <a:tr h="538532">
                <a:tc>
                  <a:txBody>
                    <a:bodyPr/>
                    <a:lstStyle/>
                    <a:p>
                      <a:pPr marL="12065" indent="-6350" algn="just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600" kern="12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Finanziamenti attivabili</a:t>
                      </a:r>
                    </a:p>
                  </a:txBody>
                  <a:tcPr marL="22674" marR="226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065" marR="0" lvl="0" indent="-6350" algn="just" defTabSz="457200" rtl="0" eaLnBrk="1" fontAlgn="auto" latinLnBrk="0" hangingPunct="1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kern="12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Euro 100.000.000,00</a:t>
                      </a:r>
                    </a:p>
                  </a:txBody>
                  <a:tcPr marL="22674" marR="226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9172661"/>
                  </a:ext>
                </a:extLst>
              </a:tr>
              <a:tr h="909064">
                <a:tc>
                  <a:txBody>
                    <a:bodyPr/>
                    <a:lstStyle/>
                    <a:p>
                      <a:pPr marL="12065" marR="0" lvl="0" indent="-6350" algn="just" defTabSz="457200" rtl="0" eaLnBrk="1" fontAlgn="auto" latinLnBrk="0" hangingPunct="1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Imprese ammesse</a:t>
                      </a:r>
                      <a:endParaRPr lang="it-IT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065" indent="-6350" algn="just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it-IT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674" marR="226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065" marR="0" lvl="0" indent="-6350" algn="just" defTabSz="457200" rtl="0" eaLnBrk="1" fontAlgn="auto" latinLnBrk="0" hangingPunct="1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Imprese fino alle </a:t>
                      </a:r>
                      <a:r>
                        <a:rPr lang="it-IT" sz="1600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mid</a:t>
                      </a:r>
                      <a:r>
                        <a:rPr lang="it-IT" sz="16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600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cap</a:t>
                      </a:r>
                      <a:r>
                        <a:rPr lang="it-IT" sz="16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 con sede operativa in Emilia-Romagna, con </a:t>
                      </a:r>
                      <a:r>
                        <a:rPr lang="it-IT" sz="16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bilanci approvati e depositati per almeno gli ultimi due esercizi</a:t>
                      </a:r>
                      <a:r>
                        <a:rPr lang="it-IT" sz="16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.</a:t>
                      </a:r>
                      <a:endParaRPr lang="it-IT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674" marR="226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3421700"/>
                  </a:ext>
                </a:extLst>
              </a:tr>
              <a:tr h="1382344">
                <a:tc>
                  <a:txBody>
                    <a:bodyPr/>
                    <a:lstStyle/>
                    <a:p>
                      <a:pPr marL="12065" indent="-6350" algn="just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6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Importo </a:t>
                      </a:r>
                      <a:r>
                        <a:rPr lang="it-IT" sz="1600" i="1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minibond</a:t>
                      </a:r>
                      <a:endParaRPr lang="it-IT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674" marR="226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065" indent="-6350" algn="just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6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	Min 2.000.000,00</a:t>
                      </a:r>
                      <a:endParaRPr lang="it-IT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065" indent="-6350" algn="just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6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Max 4.800.000,00</a:t>
                      </a:r>
                      <a:endParaRPr lang="it-IT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065" indent="-6350" algn="just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6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Valore medio del portafoglio ≤ 4.000.000,00</a:t>
                      </a:r>
                      <a:endParaRPr lang="it-IT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674" marR="226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8486524"/>
                  </a:ext>
                </a:extLst>
              </a:tr>
              <a:tr h="534938">
                <a:tc>
                  <a:txBody>
                    <a:bodyPr/>
                    <a:lstStyle/>
                    <a:p>
                      <a:pPr marL="12065" indent="-6350" algn="just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6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Durata</a:t>
                      </a:r>
                      <a:endParaRPr lang="it-IT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674" marR="226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065" indent="-6350" algn="just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6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	Fino a 8 anni, compreso fino ad un massimo di 24 mesi di preammortamento.</a:t>
                      </a:r>
                      <a:endParaRPr lang="it-IT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674" marR="226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6392661"/>
                  </a:ext>
                </a:extLst>
              </a:tr>
              <a:tr h="687579">
                <a:tc>
                  <a:txBody>
                    <a:bodyPr/>
                    <a:lstStyle/>
                    <a:p>
                      <a:pPr marL="12065" indent="-6350" algn="just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6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Regimi di aiuto</a:t>
                      </a:r>
                      <a:endParaRPr lang="it-IT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674" marR="226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065" indent="-6350" algn="just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6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Esenzione</a:t>
                      </a:r>
                    </a:p>
                    <a:p>
                      <a:pPr marL="12065" indent="-6350" algn="just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6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De </a:t>
                      </a:r>
                      <a:r>
                        <a:rPr lang="it-IT" sz="1600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minimis</a:t>
                      </a:r>
                      <a:endParaRPr lang="it-IT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674" marR="226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6181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99376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FB9E8B0-0197-42FC-B9E2-61F0F5D0F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7979" y="736652"/>
            <a:ext cx="6589199" cy="684185"/>
          </a:xfrm>
        </p:spPr>
        <p:txBody>
          <a:bodyPr/>
          <a:lstStyle/>
          <a:p>
            <a:r>
              <a:rPr lang="it-IT"/>
              <a:t>Fondo Special-ER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1A0210F-E217-48D1-B9FC-FC4B0DA56A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4289" y="1420837"/>
            <a:ext cx="7915422" cy="4490385"/>
          </a:xfrm>
        </p:spPr>
        <p:txBody>
          <a:bodyPr>
            <a:normAutofit/>
          </a:bodyPr>
          <a:lstStyle/>
          <a:p>
            <a:pPr algn="just"/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L</a:t>
            </a:r>
            <a:r>
              <a:rPr lang="it-IT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a Regione Emilia-Romagna, il Ministero dello sviluppo economico 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(ora MIMIT) </a:t>
            </a:r>
            <a:r>
              <a:rPr lang="it-IT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e il Ministero dell’economia e delle finanze hanno sottoscritto, il 23 gennaio 2018, un accordo per la costituzione, nell’ambito del Fondo di garanzia per le PMI, di una sezione denominata “Sezione speciale regione Emilia-Romagna”, alla quale affluiscono contributi versati dalla Regione, per un importo di € 10.142.769,86, </a:t>
            </a:r>
            <a:r>
              <a:rPr lang="it-IT" b="1" i="0" u="sng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che concorrono a incrementare </a:t>
            </a:r>
            <a:r>
              <a:rPr lang="it-IT" b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le percentuali di riassicurazione/controgaranzia </a:t>
            </a:r>
            <a:r>
              <a:rPr lang="it-IT" b="1" i="0" u="sng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del Fondo, fino al 90% dell’importo garantito in prima istanza dal consorzio fidi.</a:t>
            </a:r>
          </a:p>
          <a:p>
            <a:pPr algn="just"/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La sezione speciale Emilia-Romagna (Special-ER) è diventata operativa a seguito della riforma del </a:t>
            </a:r>
            <a:r>
              <a:rPr lang="it-IT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Fondo di garanzia per le PMI (12 aprile 2019).</a:t>
            </a:r>
          </a:p>
          <a:p>
            <a:pPr algn="just"/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Con l’entrata in vigore del decreto legge 23/2020 (decreto liquidità) e ss.mm. l’operatività della sezione speciale è stata sospesa fino al 31/12/2021, in quanto le temporanee disposizioni del decreto nazionale prevedono che il Fondo di garanzia PMI operi in questo periodo con le stesse percentuali di copertura già previste per la sezione speciale;</a:t>
            </a:r>
          </a:p>
          <a:p>
            <a:pPr algn="just"/>
            <a:r>
              <a:rPr lang="it-IT" b="0" i="0" u="sng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Con </a:t>
            </a:r>
            <a:r>
              <a:rPr lang="it-IT" b="0" i="0" u="sng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d.g.r</a:t>
            </a:r>
            <a:r>
              <a:rPr lang="it-IT" b="0" i="0" u="sng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2147/2021 la Giunta regionale ha introdotto nuovi criteri di funzionamento della Sezione, che è stata pertanto riattivata. </a:t>
            </a:r>
            <a:r>
              <a:rPr lang="it-IT" b="1" i="0" u="sng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Con </a:t>
            </a:r>
            <a:r>
              <a:rPr lang="it-IT" b="1" i="0" u="sng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d.g.r</a:t>
            </a:r>
            <a:r>
              <a:rPr lang="it-IT" b="1" i="0" u="sng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1929/2023 è stata estesa l’operatività della sezione nell’ambito del PR FESR 2021/2027</a:t>
            </a:r>
          </a:p>
          <a:p>
            <a:endParaRPr lang="it-IT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017865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258A786-2969-4604-9DAD-CB64DEBDF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Fondo Special-ER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D9A72B1-5B50-48B6-A0C5-C9E9CD15AA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>
                <a:solidFill>
                  <a:schemeClr val="tx1"/>
                </a:solidFill>
              </a:rPr>
              <a:t>Nr imprese garantite al 30/06/2023: 1571</a:t>
            </a:r>
          </a:p>
          <a:p>
            <a:r>
              <a:rPr lang="it-IT" dirty="0">
                <a:solidFill>
                  <a:schemeClr val="tx1"/>
                </a:solidFill>
              </a:rPr>
              <a:t>Importo finanziamenti garantiti: € 145 mln circa</a:t>
            </a:r>
          </a:p>
          <a:p>
            <a:r>
              <a:rPr lang="it-IT" dirty="0">
                <a:solidFill>
                  <a:schemeClr val="tx1"/>
                </a:solidFill>
              </a:rPr>
              <a:t>Utilizzo del Fondo: € 7 milioni</a:t>
            </a:r>
          </a:p>
          <a:p>
            <a:endParaRPr lang="it-IT" dirty="0">
              <a:solidFill>
                <a:schemeClr val="tx1"/>
              </a:solidFill>
            </a:endParaRPr>
          </a:p>
          <a:p>
            <a:endParaRPr lang="it-IT" dirty="0">
              <a:solidFill>
                <a:schemeClr val="tx1"/>
              </a:solidFill>
            </a:endParaRPr>
          </a:p>
          <a:p>
            <a:endParaRPr lang="it-IT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90627887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4_6_2013_ppt_flavia">
  <a:themeElements>
    <a:clrScheme name="Tema di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a di Office">
      <a:majorFont>
        <a:latin typeface="Verdana"/>
        <a:ea typeface="ＭＳ Ｐゴシック"/>
        <a:cs typeface="ＭＳ Ｐゴシック"/>
      </a:majorFont>
      <a:minorFont>
        <a:latin typeface="Verdan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Tema di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i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i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i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i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i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i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Integrale">
  <a:themeElements>
    <a:clrScheme name="Integrale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e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C303C391F075546B9891EDEF8735C9E" ma:contentTypeVersion="0" ma:contentTypeDescription="Creare un nuovo documento." ma:contentTypeScope="" ma:versionID="f6e5abfcc0101a4527d4148de98f539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de2c2bff39701977361371fca1d1563b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39A2C6C-2355-49A1-9B17-67ABE18E5274}">
  <ds:schemaRefs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412D7B0-5CC6-4AD4-B89C-5FC08C4A081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E898B5-F0D7-48D3-BC34-E202E9806FAF}">
  <ds:schemaRefs>
    <ds:schemaRef ds:uri="http://purl.org/dc/elements/1.1/"/>
    <ds:schemaRef ds:uri="http://purl.org/dc/terms/"/>
    <ds:schemaRef ds:uri="http://schemas.microsoft.com/internal/obd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659</TotalTime>
  <Words>1572</Words>
  <Application>Microsoft Office PowerPoint</Application>
  <PresentationFormat>Presentazione su schermo (4:3)</PresentationFormat>
  <Paragraphs>135</Paragraphs>
  <Slides>14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10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14</vt:i4>
      </vt:variant>
    </vt:vector>
  </HeadingPairs>
  <TitlesOfParts>
    <vt:vector size="26" baseType="lpstr">
      <vt:lpstr>Arial</vt:lpstr>
      <vt:lpstr>Calibri</vt:lpstr>
      <vt:lpstr>Courier New</vt:lpstr>
      <vt:lpstr>Georgia</vt:lpstr>
      <vt:lpstr>Times New Roman</vt:lpstr>
      <vt:lpstr>Tw Cen MT</vt:lpstr>
      <vt:lpstr>Tw Cen MT Condensed</vt:lpstr>
      <vt:lpstr>Verdana</vt:lpstr>
      <vt:lpstr>Wingdings</vt:lpstr>
      <vt:lpstr>Wingdings 3</vt:lpstr>
      <vt:lpstr>14_6_2013_ppt_flavia</vt:lpstr>
      <vt:lpstr>Integrale</vt:lpstr>
      <vt:lpstr>Presentazione standard di PowerPoint</vt:lpstr>
      <vt:lpstr>Fonti normative</vt:lpstr>
      <vt:lpstr>Patto per il lavoro e per il clima (2020)</vt:lpstr>
      <vt:lpstr>PR FESR 2021/2027</vt:lpstr>
      <vt:lpstr>Fondo Multiscopo 2021-2027</vt:lpstr>
      <vt:lpstr>Fondo Multiscopo 2021-2027</vt:lpstr>
      <vt:lpstr>Basket bond</vt:lpstr>
      <vt:lpstr>Fondo Special-ER</vt:lpstr>
      <vt:lpstr>Fondo Special-ER</vt:lpstr>
      <vt:lpstr>ALTRI FONDI NON PR-FESR</vt:lpstr>
      <vt:lpstr>Foncooper</vt:lpstr>
      <vt:lpstr>Fondo per il Microcredito</vt:lpstr>
      <vt:lpstr>FONDO B.E.I. – RER «TURISMO» d.g.r. 2157/2021</vt:lpstr>
      <vt:lpstr>Contributi alle imprese del commercio, del turismo e dei servizi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Flavia</dc:creator>
  <cp:lastModifiedBy>Borioni Marco</cp:lastModifiedBy>
  <cp:revision>8</cp:revision>
  <dcterms:created xsi:type="dcterms:W3CDTF">2013-06-14T13:12:19Z</dcterms:created>
  <dcterms:modified xsi:type="dcterms:W3CDTF">2024-05-16T07:52:26Z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0x0101007C303C391F075546B9891EDEF8735C9E</vt:lpwstr>
  </property>
</Properties>
</file>