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3FF"/>
    <a:srgbClr val="5AAE77"/>
    <a:srgbClr val="89B22F"/>
    <a:srgbClr val="418357"/>
    <a:srgbClr val="325294"/>
    <a:srgbClr val="61C087"/>
    <a:srgbClr val="032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2477" y="3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8F47-32E2-4054-AD32-7F9C5B01F646}" type="datetimeFigureOut">
              <a:rPr lang="it-IT" smtClean="0"/>
              <a:t>09/07/2026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33EC-E794-48AC-8A26-1D72659C1D73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2D09CAD6-645D-56C8-9ED8-48BEAE5A84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D279B518-AC55-3EF1-D0A7-B0AE1E9DD0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8365" y="27613"/>
            <a:ext cx="3203478" cy="259241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55C9933B-D86F-0AB7-D494-7086487103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44379" y="8745038"/>
            <a:ext cx="6858000" cy="192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95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A98F47-32E2-4054-AD32-7F9C5B01F646}" type="datetimeFigureOut">
              <a:rPr lang="it-IT" smtClean="0"/>
              <a:t>09/07/2026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3F33EC-E794-48AC-8A26-1D72659C1D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652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conference-web-it.zoom.us/webinar/register/WN_Oi6ZOJhrQKmTMGiFOu93wg#/registr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ED30E21-B691-555A-9811-DF7F352FF1E6}"/>
              </a:ext>
            </a:extLst>
          </p:cNvPr>
          <p:cNvSpPr txBox="1"/>
          <p:nvPr/>
        </p:nvSpPr>
        <p:spPr>
          <a:xfrm>
            <a:off x="289728" y="3655199"/>
            <a:ext cx="4794961" cy="4585871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>
            <a:spAutoFit/>
          </a:bodyPr>
          <a:lstStyle/>
          <a:p>
            <a:pPr marL="15240" marR="5080" indent="-3175">
              <a:lnSpc>
                <a:spcPts val="1200"/>
              </a:lnSpc>
            </a:pPr>
            <a:endParaRPr lang="it-IT" sz="1000" b="1" dirty="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5240" marR="5080" indent="-3175">
              <a:lnSpc>
                <a:spcPts val="1200"/>
              </a:lnSpc>
            </a:pPr>
            <a:r>
              <a:rPr lang="it-IT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PROGRAMMA</a:t>
            </a:r>
          </a:p>
          <a:p>
            <a:pPr marL="15240" marR="5080" indent="-3175">
              <a:lnSpc>
                <a:spcPts val="1200"/>
              </a:lnSpc>
            </a:pPr>
            <a:endParaRPr lang="it-IT" sz="900" b="1" dirty="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82563">
              <a:lnSpc>
                <a:spcPts val="1200"/>
              </a:lnSpc>
            </a:pPr>
            <a:r>
              <a:rPr lang="it-IT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ore 11:00 | </a:t>
            </a:r>
            <a:r>
              <a:rPr lang="it-IT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Introduzione </a:t>
            </a:r>
            <a:br>
              <a:rPr lang="it-IT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it-IT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                Valentina Patano Unioncamere Emilia-Romagna</a:t>
            </a:r>
          </a:p>
          <a:p>
            <a:pPr marL="182563">
              <a:lnSpc>
                <a:spcPts val="1200"/>
              </a:lnSpc>
            </a:pPr>
            <a:endParaRPr lang="it-IT" sz="700" dirty="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82563" algn="just"/>
            <a:r>
              <a:rPr lang="it-IT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ore 11:10 | </a:t>
            </a:r>
            <a:r>
              <a:rPr lang="it-IT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Oltre il PNRR: Incentivi e Bandi per la Transizione Green</a:t>
            </a:r>
          </a:p>
          <a:p>
            <a:pPr algn="just"/>
            <a:endParaRPr lang="it-IT" sz="600" dirty="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8038" lvl="0" indent="-95250">
              <a:buFont typeface="Arial" panose="020B0604020202020204" pitchFamily="34" charset="0"/>
              <a:buChar char="•"/>
            </a:pPr>
            <a:r>
              <a:rPr lang="it-IT" sz="1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Agrivoltaico</a:t>
            </a:r>
          </a:p>
          <a:p>
            <a:pPr marL="808038" lvl="0" indent="-95250">
              <a:buFont typeface="Arial" panose="020B0604020202020204" pitchFamily="34" charset="0"/>
              <a:buChar char="•"/>
            </a:pPr>
            <a:r>
              <a:rPr lang="it-IT" sz="1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Certificati Bianchi, Certificati Verdi</a:t>
            </a:r>
          </a:p>
          <a:p>
            <a:pPr marL="808038" lvl="0" indent="-95250">
              <a:buFont typeface="Arial" panose="020B0604020202020204" pitchFamily="34" charset="0"/>
              <a:buChar char="•"/>
            </a:pPr>
            <a:r>
              <a:rPr lang="it-IT" sz="1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Voucher per l’innovazione e la sostenibilità</a:t>
            </a:r>
          </a:p>
          <a:p>
            <a:pPr marL="808038" lvl="0" indent="-95250">
              <a:buFont typeface="Arial" panose="020B0604020202020204" pitchFamily="34" charset="0"/>
              <a:buChar char="•"/>
            </a:pPr>
            <a:r>
              <a:rPr lang="it-IT" sz="1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Nuovo Bando per il Sud</a:t>
            </a:r>
          </a:p>
          <a:p>
            <a:pPr marL="808038" lvl="0" indent="-95250">
              <a:buFont typeface="Arial" panose="020B0604020202020204" pitchFamily="34" charset="0"/>
              <a:buChar char="•"/>
            </a:pPr>
            <a:r>
              <a:rPr lang="it-IT" sz="1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Programma Nazionale “Ricerca, Innovazione e Competitività per la transizione verde e digitale 2021 2027” (PN RIC 2021-2027)</a:t>
            </a:r>
          </a:p>
          <a:p>
            <a:pPr marL="808038" lvl="0" indent="-95250">
              <a:buFont typeface="Arial" panose="020B0604020202020204" pitchFamily="34" charset="0"/>
              <a:buChar char="•"/>
            </a:pPr>
            <a:r>
              <a:rPr lang="it-IT" sz="1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Credito d’imposta per gli investimenti in ricerca e sviluppo (4.0 e green)</a:t>
            </a:r>
          </a:p>
          <a:p>
            <a:pPr marL="808038" lvl="0" indent="-95250">
              <a:buFont typeface="Arial" panose="020B0604020202020204" pitchFamily="34" charset="0"/>
              <a:buChar char="•"/>
            </a:pPr>
            <a:r>
              <a:rPr lang="it-IT" sz="1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PNRR, le diverse misure dedicate alla sostenibilità e i prossimi bandi</a:t>
            </a:r>
          </a:p>
          <a:p>
            <a:pPr marL="808038" lvl="0" indent="-95250">
              <a:buFont typeface="Arial" panose="020B0604020202020204" pitchFamily="34" charset="0"/>
              <a:buChar char="•"/>
            </a:pPr>
            <a:r>
              <a:rPr lang="it-IT" sz="1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Misure agevolative regionali</a:t>
            </a:r>
          </a:p>
          <a:p>
            <a:pPr marL="808038" lvl="0" indent="-95250">
              <a:buFont typeface="Arial" panose="020B0604020202020204" pitchFamily="34" charset="0"/>
              <a:buChar char="•"/>
            </a:pPr>
            <a:r>
              <a:rPr lang="it-IT" sz="1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Piano Transizione 5.0</a:t>
            </a:r>
          </a:p>
          <a:p>
            <a:pPr marL="808038" lvl="0" indent="-95250">
              <a:buFont typeface="Arial" panose="020B0604020202020204" pitchFamily="34" charset="0"/>
              <a:buChar char="•"/>
            </a:pPr>
            <a:endParaRPr lang="it-IT" sz="700" dirty="0">
              <a:solidFill>
                <a:schemeClr val="tx2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just"/>
            <a:r>
              <a:rPr lang="it-IT" sz="12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RELATORE: </a:t>
            </a:r>
            <a:r>
              <a:rPr lang="it-IT" sz="1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Ing</a:t>
            </a:r>
            <a:r>
              <a:rPr lang="it-IT" sz="12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Luca Nasi, </a:t>
            </a:r>
            <a:r>
              <a:rPr lang="it-IT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esperto DINTEC</a:t>
            </a:r>
          </a:p>
          <a:p>
            <a:pPr marL="982663" marR="5080" indent="-971550">
              <a:spcBef>
                <a:spcPts val="1800"/>
              </a:spcBef>
            </a:pPr>
            <a:r>
              <a:rPr lang="it-IT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DESTINATARI</a:t>
            </a:r>
            <a:r>
              <a:rPr lang="it-IT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</a:t>
            </a:r>
            <a:r>
              <a:rPr lang="it-IT" sz="1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Comuni, imprese, Associazioni di categoria, esperti tecnici, privati, liberi professionisti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0A4B1862-A7D6-B34F-2486-6DA96E8D0DC5}"/>
              </a:ext>
            </a:extLst>
          </p:cNvPr>
          <p:cNvGrpSpPr/>
          <p:nvPr/>
        </p:nvGrpSpPr>
        <p:grpSpPr>
          <a:xfrm>
            <a:off x="-5640" y="9126806"/>
            <a:ext cx="5262277" cy="591412"/>
            <a:chOff x="-10161" y="7963658"/>
            <a:chExt cx="4783885" cy="307779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53C64501-00FE-76E8-EDD3-7B0BE831C50A}"/>
                </a:ext>
              </a:extLst>
            </p:cNvPr>
            <p:cNvSpPr txBox="1"/>
            <p:nvPr/>
          </p:nvSpPr>
          <p:spPr>
            <a:xfrm>
              <a:off x="-10161" y="7963658"/>
              <a:ext cx="4436014" cy="307777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wrap="square" anchor="ctr">
              <a:spAutoFit/>
            </a:bodyPr>
            <a:lstStyle/>
            <a:p>
              <a:pPr marL="15240" marR="5080" indent="-3175" algn="r">
                <a:spcBef>
                  <a:spcPts val="1800"/>
                </a:spcBef>
              </a:pPr>
              <a:endParaRPr lang="it-IT" sz="1400" b="1" i="1" dirty="0">
                <a:solidFill>
                  <a:srgbClr val="325294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6" name="Rettangolo con angoli in alto arrotondati 25">
              <a:extLst>
                <a:ext uri="{FF2B5EF4-FFF2-40B4-BE49-F238E27FC236}">
                  <a16:creationId xmlns:a16="http://schemas.microsoft.com/office/drawing/2014/main" id="{FECA9301-FE78-9CF0-2CCD-B6F88CDEEBCB}"/>
                </a:ext>
              </a:extLst>
            </p:cNvPr>
            <p:cNvSpPr/>
            <p:nvPr/>
          </p:nvSpPr>
          <p:spPr>
            <a:xfrm rot="5400000">
              <a:off x="4448088" y="7945800"/>
              <a:ext cx="307778" cy="3434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alpha val="87000"/>
              </a:schemeClr>
            </a:solidFill>
          </p:spPr>
          <p:txBody>
            <a:bodyPr wrap="square" anchor="ctr">
              <a:spAutoFit/>
            </a:bodyPr>
            <a:lstStyle/>
            <a:p>
              <a:pPr marL="15240" marR="5080" indent="-3175" algn="r">
                <a:spcBef>
                  <a:spcPts val="1800"/>
                </a:spcBef>
              </a:pPr>
              <a:endParaRPr lang="it-IT" sz="1400" b="1">
                <a:solidFill>
                  <a:srgbClr val="325294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60754F05-9F61-DE1C-1571-07E15EA91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5" y="226935"/>
            <a:ext cx="1489550" cy="31228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12826BB-99F8-5FD1-6AFA-7DAB7FECD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99" y="237595"/>
            <a:ext cx="1641750" cy="29095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99A4B9-01E1-6FEE-5121-2B2362BA3948}"/>
              </a:ext>
            </a:extLst>
          </p:cNvPr>
          <p:cNvSpPr txBox="1"/>
          <p:nvPr/>
        </p:nvSpPr>
        <p:spPr>
          <a:xfrm>
            <a:off x="236497" y="2893216"/>
            <a:ext cx="4846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89B22F"/>
                </a:solidFill>
                <a:latin typeface="Baguet Script" panose="00000500000000000000" pitchFamily="2" charset="0"/>
              </a:rPr>
              <a:t>14 ottobre 2026 ore 11:00-12:30</a:t>
            </a:r>
            <a:endParaRPr lang="it-IT" sz="1400" dirty="0">
              <a:solidFill>
                <a:srgbClr val="89B22F"/>
              </a:solidFill>
              <a:latin typeface="Baguet Script" panose="00000500000000000000" pitchFamily="2" charset="0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FB6A3252-6BF7-8B1D-EE88-2D17B6187953}"/>
              </a:ext>
            </a:extLst>
          </p:cNvPr>
          <p:cNvGrpSpPr/>
          <p:nvPr/>
        </p:nvGrpSpPr>
        <p:grpSpPr>
          <a:xfrm>
            <a:off x="-10161" y="8237978"/>
            <a:ext cx="5223423" cy="307778"/>
            <a:chOff x="-10161" y="7963658"/>
            <a:chExt cx="5223423" cy="307778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0FF0928-4D95-0C5B-FF27-EC958A1D9CA2}"/>
                </a:ext>
              </a:extLst>
            </p:cNvPr>
            <p:cNvSpPr txBox="1"/>
            <p:nvPr/>
          </p:nvSpPr>
          <p:spPr>
            <a:xfrm>
              <a:off x="-10161" y="7963658"/>
              <a:ext cx="4874741" cy="307777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wrap="square" anchor="ctr">
              <a:spAutoFit/>
            </a:bodyPr>
            <a:lstStyle/>
            <a:p>
              <a:pPr marL="15240" marR="5080" indent="-3175" algn="r">
                <a:spcBef>
                  <a:spcPts val="1800"/>
                </a:spcBef>
              </a:pPr>
              <a:r>
                <a:rPr lang="it-IT" sz="1400" b="1" dirty="0">
                  <a:solidFill>
                    <a:schemeClr val="accent6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INFO: ambiente@rer.camcom.it </a:t>
              </a:r>
              <a:endParaRPr lang="it-IT" sz="1400" b="1" i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" name="Rettangolo con angoli in alto arrotondati 15">
              <a:extLst>
                <a:ext uri="{FF2B5EF4-FFF2-40B4-BE49-F238E27FC236}">
                  <a16:creationId xmlns:a16="http://schemas.microsoft.com/office/drawing/2014/main" id="{E077FD7C-A8E1-217E-D99F-AE24D2E5FF0A}"/>
                </a:ext>
              </a:extLst>
            </p:cNvPr>
            <p:cNvSpPr/>
            <p:nvPr/>
          </p:nvSpPr>
          <p:spPr>
            <a:xfrm rot="5400000">
              <a:off x="4884649" y="7942823"/>
              <a:ext cx="307778" cy="349448"/>
            </a:xfrm>
            <a:prstGeom prst="round2SameRect">
              <a:avLst>
                <a:gd name="adj1" fmla="val 47850"/>
                <a:gd name="adj2" fmla="val 0"/>
              </a:avLst>
            </a:prstGeom>
            <a:solidFill>
              <a:schemeClr val="bg1">
                <a:alpha val="87000"/>
              </a:schemeClr>
            </a:solidFill>
          </p:spPr>
          <p:txBody>
            <a:bodyPr wrap="square" anchor="ctr">
              <a:spAutoFit/>
            </a:bodyPr>
            <a:lstStyle/>
            <a:p>
              <a:pPr marL="15240" marR="5080" indent="-3175" algn="r">
                <a:spcBef>
                  <a:spcPts val="1800"/>
                </a:spcBef>
              </a:pPr>
              <a:endParaRPr lang="it-IT" sz="1400" b="1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8AFD3AD7-F401-8A3B-8DCA-8DE919B21E73}"/>
              </a:ext>
            </a:extLst>
          </p:cNvPr>
          <p:cNvGrpSpPr/>
          <p:nvPr/>
        </p:nvGrpSpPr>
        <p:grpSpPr>
          <a:xfrm>
            <a:off x="0" y="8691386"/>
            <a:ext cx="5223423" cy="307778"/>
            <a:chOff x="-10161" y="7963658"/>
            <a:chExt cx="5223423" cy="307778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86984BAD-D06F-E116-09A8-84558CE3823E}"/>
                </a:ext>
              </a:extLst>
            </p:cNvPr>
            <p:cNvSpPr txBox="1"/>
            <p:nvPr/>
          </p:nvSpPr>
          <p:spPr>
            <a:xfrm>
              <a:off x="-10161" y="7963658"/>
              <a:ext cx="4874741" cy="307777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wrap="square" anchor="ctr">
              <a:spAutoFit/>
            </a:bodyPr>
            <a:lstStyle/>
            <a:p>
              <a:pPr marL="15240" marR="5080" indent="-3175" algn="r">
                <a:spcBef>
                  <a:spcPts val="1800"/>
                </a:spcBef>
              </a:pPr>
              <a:r>
                <a:rPr lang="it-IT" sz="1400" b="1" dirty="0">
                  <a:solidFill>
                    <a:schemeClr val="accent6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ISCRIZIONI</a:t>
              </a:r>
              <a:r>
                <a:rPr lang="it-IT" sz="1400" b="1" i="1" dirty="0">
                  <a:solidFill>
                    <a:schemeClr val="accent6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: </a:t>
              </a:r>
              <a:r>
                <a:rPr lang="it-IT" sz="1400" b="1" i="1" dirty="0">
                  <a:solidFill>
                    <a:schemeClr val="accent6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hlinkClick r:id="rId4"/>
                </a:rPr>
                <a:t>CLICCA QUI</a:t>
              </a:r>
              <a:endParaRPr lang="it-IT" sz="1400" b="1" i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3" name="Rettangolo con angoli in alto arrotondati 22">
              <a:extLst>
                <a:ext uri="{FF2B5EF4-FFF2-40B4-BE49-F238E27FC236}">
                  <a16:creationId xmlns:a16="http://schemas.microsoft.com/office/drawing/2014/main" id="{D06A7839-860B-53BC-DAA5-E41FB4227CE1}"/>
                </a:ext>
              </a:extLst>
            </p:cNvPr>
            <p:cNvSpPr/>
            <p:nvPr/>
          </p:nvSpPr>
          <p:spPr>
            <a:xfrm rot="5400000">
              <a:off x="4884649" y="7942823"/>
              <a:ext cx="307778" cy="349448"/>
            </a:xfrm>
            <a:prstGeom prst="round2SameRect">
              <a:avLst>
                <a:gd name="adj1" fmla="val 47850"/>
                <a:gd name="adj2" fmla="val 0"/>
              </a:avLst>
            </a:prstGeom>
            <a:solidFill>
              <a:schemeClr val="bg1">
                <a:alpha val="87000"/>
              </a:schemeClr>
            </a:solidFill>
          </p:spPr>
          <p:txBody>
            <a:bodyPr wrap="square" anchor="ctr">
              <a:spAutoFit/>
            </a:bodyPr>
            <a:lstStyle/>
            <a:p>
              <a:pPr marL="15240" marR="5080" indent="-3175" algn="r">
                <a:spcBef>
                  <a:spcPts val="1800"/>
                </a:spcBef>
              </a:pPr>
              <a:endParaRPr lang="it-IT" sz="140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D43AEEB8-308C-3E82-C0A6-326EF03B67B7}"/>
              </a:ext>
            </a:extLst>
          </p:cNvPr>
          <p:cNvGrpSpPr/>
          <p:nvPr/>
        </p:nvGrpSpPr>
        <p:grpSpPr>
          <a:xfrm>
            <a:off x="-10161" y="3348946"/>
            <a:ext cx="5218234" cy="307778"/>
            <a:chOff x="-10161" y="7963658"/>
            <a:chExt cx="5218234" cy="307778"/>
          </a:xfrm>
        </p:grpSpPr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CB67ED06-6D9D-3EAD-AD34-0CD3C1D37FE4}"/>
                </a:ext>
              </a:extLst>
            </p:cNvPr>
            <p:cNvSpPr txBox="1"/>
            <p:nvPr/>
          </p:nvSpPr>
          <p:spPr>
            <a:xfrm>
              <a:off x="-10161" y="7963658"/>
              <a:ext cx="4874741" cy="307777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wrap="square" anchor="ctr">
              <a:spAutoFit/>
            </a:bodyPr>
            <a:lstStyle/>
            <a:p>
              <a:pPr marL="15240" marR="5080" indent="-3175" algn="r">
                <a:spcBef>
                  <a:spcPts val="1800"/>
                </a:spcBef>
              </a:pPr>
              <a:r>
                <a:rPr lang="it-IT" sz="1400" b="1" dirty="0">
                  <a:solidFill>
                    <a:srgbClr val="418357"/>
                  </a:solidFill>
                  <a:latin typeface="Baguet Script" panose="00000500000000000000" pitchFamily="2" charset="0"/>
                  <a:ea typeface="Source Sans Pro" panose="020B0503030403020204" pitchFamily="34" charset="0"/>
                </a:rPr>
                <a:t>Online</a:t>
              </a:r>
            </a:p>
          </p:txBody>
        </p:sp>
        <p:sp>
          <p:nvSpPr>
            <p:cNvPr id="29" name="Rettangolo con angoli in alto arrotondati 28">
              <a:extLst>
                <a:ext uri="{FF2B5EF4-FFF2-40B4-BE49-F238E27FC236}">
                  <a16:creationId xmlns:a16="http://schemas.microsoft.com/office/drawing/2014/main" id="{F6AE821C-AE31-F6B4-3B1F-786F94123522}"/>
                </a:ext>
              </a:extLst>
            </p:cNvPr>
            <p:cNvSpPr/>
            <p:nvPr/>
          </p:nvSpPr>
          <p:spPr>
            <a:xfrm rot="5400000">
              <a:off x="4882437" y="7945799"/>
              <a:ext cx="307778" cy="343495"/>
            </a:xfrm>
            <a:prstGeom prst="round2SameRect">
              <a:avLst>
                <a:gd name="adj1" fmla="val 47850"/>
                <a:gd name="adj2" fmla="val 0"/>
              </a:avLst>
            </a:prstGeom>
            <a:solidFill>
              <a:schemeClr val="bg1">
                <a:alpha val="87000"/>
              </a:schemeClr>
            </a:solidFill>
          </p:spPr>
          <p:txBody>
            <a:bodyPr wrap="square" anchor="ctr">
              <a:spAutoFit/>
            </a:bodyPr>
            <a:lstStyle/>
            <a:p>
              <a:pPr marL="15240" marR="5080" indent="-3175" algn="r">
                <a:spcBef>
                  <a:spcPts val="1800"/>
                </a:spcBef>
              </a:pPr>
              <a:endParaRPr lang="it-IT" sz="1400" b="1">
                <a:solidFill>
                  <a:srgbClr val="325294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67ADC181-2492-F2E3-1D2C-B62048627370}"/>
              </a:ext>
            </a:extLst>
          </p:cNvPr>
          <p:cNvGrpSpPr/>
          <p:nvPr/>
        </p:nvGrpSpPr>
        <p:grpSpPr>
          <a:xfrm>
            <a:off x="0" y="958490"/>
            <a:ext cx="4136761" cy="279798"/>
            <a:chOff x="1021080" y="7977648"/>
            <a:chExt cx="4136761" cy="279798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728D8F18-FDD8-92E3-25CD-C589BD940BF7}"/>
                </a:ext>
              </a:extLst>
            </p:cNvPr>
            <p:cNvSpPr txBox="1"/>
            <p:nvPr/>
          </p:nvSpPr>
          <p:spPr>
            <a:xfrm>
              <a:off x="1021080" y="7979047"/>
              <a:ext cx="3843500" cy="276999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</p:spPr>
          <p:txBody>
            <a:bodyPr wrap="square" anchor="ctr">
              <a:spAutoFit/>
            </a:bodyPr>
            <a:lstStyle/>
            <a:p>
              <a:pPr marL="15240" marR="5080" indent="-3175" algn="r">
                <a:spcBef>
                  <a:spcPts val="1800"/>
                </a:spcBef>
              </a:pPr>
              <a:r>
                <a:rPr lang="it-IT" sz="1200" b="1" dirty="0">
                  <a:solidFill>
                    <a:srgbClr val="325294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FONDO DI PEREQUAZIONE 2025 - 2026</a:t>
              </a:r>
            </a:p>
          </p:txBody>
        </p:sp>
        <p:sp>
          <p:nvSpPr>
            <p:cNvPr id="32" name="Rettangolo con angoli in alto arrotondati 31">
              <a:extLst>
                <a:ext uri="{FF2B5EF4-FFF2-40B4-BE49-F238E27FC236}">
                  <a16:creationId xmlns:a16="http://schemas.microsoft.com/office/drawing/2014/main" id="{5D5BEF5E-F780-B6A3-6231-CD528FB6B8B2}"/>
                </a:ext>
              </a:extLst>
            </p:cNvPr>
            <p:cNvSpPr/>
            <p:nvPr/>
          </p:nvSpPr>
          <p:spPr>
            <a:xfrm rot="5400000">
              <a:off x="4872551" y="7972155"/>
              <a:ext cx="279798" cy="290783"/>
            </a:xfrm>
            <a:prstGeom prst="round2SameRect">
              <a:avLst>
                <a:gd name="adj1" fmla="val 47850"/>
                <a:gd name="adj2" fmla="val 0"/>
              </a:avLst>
            </a:prstGeom>
            <a:solidFill>
              <a:schemeClr val="bg1">
                <a:alpha val="87000"/>
              </a:schemeClr>
            </a:solidFill>
          </p:spPr>
          <p:txBody>
            <a:bodyPr wrap="square" anchor="ctr">
              <a:spAutoFit/>
            </a:bodyPr>
            <a:lstStyle/>
            <a:p>
              <a:pPr marL="15240" marR="5080" indent="-3175" algn="r">
                <a:spcBef>
                  <a:spcPts val="1800"/>
                </a:spcBef>
              </a:pPr>
              <a:endParaRPr lang="it-IT" sz="1200" b="1">
                <a:solidFill>
                  <a:srgbClr val="325294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4FF652-431D-B5A3-9DF0-F5B375F149D4}"/>
              </a:ext>
            </a:extLst>
          </p:cNvPr>
          <p:cNvSpPr txBox="1"/>
          <p:nvPr/>
        </p:nvSpPr>
        <p:spPr>
          <a:xfrm>
            <a:off x="190417" y="1537206"/>
            <a:ext cx="499358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it-IT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INVESTIRE NEL FUTURO: </a:t>
            </a:r>
          </a:p>
          <a:p>
            <a:pPr>
              <a:lnSpc>
                <a:spcPts val="2600"/>
              </a:lnSpc>
            </a:pPr>
            <a:r>
              <a:rPr lang="it-IT" sz="2800" dirty="0">
                <a:solidFill>
                  <a:srgbClr val="D0F3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COME ACCEDERE AI CONTRIBUTI GREEN E AL NUOVO PIANO TRANSIZIONE 5.0</a:t>
            </a:r>
          </a:p>
          <a:p>
            <a:pPr>
              <a:lnSpc>
                <a:spcPts val="2600"/>
              </a:lnSpc>
            </a:pPr>
            <a:endParaRPr lang="it-IT" sz="2800" dirty="0">
              <a:solidFill>
                <a:srgbClr val="D0F3FF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" name="Immagine 1" descr="Immagine che contiene Carattere, Elementi grafici, grafica, schermata&#10;&#10;Descrizione generata automaticamente">
            <a:extLst>
              <a:ext uri="{FF2B5EF4-FFF2-40B4-BE49-F238E27FC236}">
                <a16:creationId xmlns:a16="http://schemas.microsoft.com/office/drawing/2014/main" id="{74ADFC20-CA55-7E4F-7FA8-44931FF08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05" y="9166522"/>
            <a:ext cx="1954311" cy="51096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0EEC504-CDA4-AE9C-099C-2F2F919579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09" y="9166522"/>
            <a:ext cx="2300177" cy="51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322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029D2D5C980545AF8EFEABFB4318CE" ma:contentTypeVersion="18" ma:contentTypeDescription="Creare un nuovo documento." ma:contentTypeScope="" ma:versionID="3e946dadea05f26b264e8f7996fa9356">
  <xsd:schema xmlns:xsd="http://www.w3.org/2001/XMLSchema" xmlns:xs="http://www.w3.org/2001/XMLSchema" xmlns:p="http://schemas.microsoft.com/office/2006/metadata/properties" xmlns:ns2="d9632ebb-2518-4933-aaa2-65c7971ed352" xmlns:ns3="65424584-2e4a-4542-a57c-a20e6fed47ba" targetNamespace="http://schemas.microsoft.com/office/2006/metadata/properties" ma:root="true" ma:fieldsID="2269f9af4acfef675a709ee13c897c7f" ns2:_="" ns3:_="">
    <xsd:import namespace="d9632ebb-2518-4933-aaa2-65c7971ed352"/>
    <xsd:import namespace="65424584-2e4a-4542-a57c-a20e6fed47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Datadicreazion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32ebb-2518-4933-aaa2-65c7971ed3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dcee85c4-5473-442e-83a5-e591474f00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adicreazione" ma:index="25" nillable="true" ma:displayName="Data di creazione" ma:format="DateOnly" ma:internalName="Datadicreazion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424584-2e4a-4542-a57c-a20e6fed47b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8877cc3-863a-4c4f-8d72-eee508290477}" ma:internalName="TaxCatchAll" ma:showField="CatchAllData" ma:web="65424584-2e4a-4542-a57c-a20e6fed47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632ebb-2518-4933-aaa2-65c7971ed352">
      <Terms xmlns="http://schemas.microsoft.com/office/infopath/2007/PartnerControls"/>
    </lcf76f155ced4ddcb4097134ff3c332f>
    <Datadicreazione xmlns="d9632ebb-2518-4933-aaa2-65c7971ed352" xsi:nil="true"/>
    <TaxCatchAll xmlns="65424584-2e4a-4542-a57c-a20e6fed47ba" xsi:nil="true"/>
  </documentManagement>
</p:properties>
</file>

<file path=customXml/itemProps1.xml><?xml version="1.0" encoding="utf-8"?>
<ds:datastoreItem xmlns:ds="http://schemas.openxmlformats.org/officeDocument/2006/customXml" ds:itemID="{477803E6-8FE0-45D8-8628-F457D9CA7A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6CBCB0-643F-4DB8-95ED-FB6779BF9A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632ebb-2518-4933-aaa2-65c7971ed352"/>
    <ds:schemaRef ds:uri="65424584-2e4a-4542-a57c-a20e6fed47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8762F1-74CE-4D79-A3EE-2632BF327163}">
  <ds:schemaRefs>
    <ds:schemaRef ds:uri="http://schemas.microsoft.com/office/2006/metadata/properties"/>
    <ds:schemaRef ds:uri="http://schemas.microsoft.com/office/infopath/2007/PartnerControls"/>
    <ds:schemaRef ds:uri="d9632ebb-2518-4933-aaa2-65c7971ed352"/>
    <ds:schemaRef ds:uri="65424584-2e4a-4542-a57c-a20e6fed47b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162</Words>
  <Application>Microsoft Office PowerPoint</Application>
  <PresentationFormat>A4 (21x29,7 cm)</PresentationFormat>
  <Paragraphs>26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Baguet Script</vt:lpstr>
      <vt:lpstr>Source Sans Pro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Paola D'Addezio</dc:creator>
  <cp:lastModifiedBy>Valentina Patano</cp:lastModifiedBy>
  <cp:revision>38</cp:revision>
  <dcterms:created xsi:type="dcterms:W3CDTF">2026-03-26T10:06:04Z</dcterms:created>
  <dcterms:modified xsi:type="dcterms:W3CDTF">2026-07-09T13:02:42Z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0x01010097029D2D5C980545AF8EFEABFB4318CE</vt:lpwstr>
  </property>
</Properties>
</file>