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6"/>
  </p:notesMasterIdLst>
  <p:handoutMasterIdLst>
    <p:handoutMasterId r:id="rId37"/>
  </p:handoutMasterIdLst>
  <p:sldIdLst>
    <p:sldId id="256" r:id="rId2"/>
    <p:sldId id="268" r:id="rId3"/>
    <p:sldId id="304" r:id="rId4"/>
    <p:sldId id="323" r:id="rId5"/>
    <p:sldId id="306" r:id="rId6"/>
    <p:sldId id="307" r:id="rId7"/>
    <p:sldId id="324" r:id="rId8"/>
    <p:sldId id="325" r:id="rId9"/>
    <p:sldId id="326" r:id="rId10"/>
    <p:sldId id="327" r:id="rId11"/>
    <p:sldId id="328" r:id="rId12"/>
    <p:sldId id="329" r:id="rId13"/>
    <p:sldId id="330" r:id="rId14"/>
    <p:sldId id="331" r:id="rId15"/>
    <p:sldId id="351" r:id="rId16"/>
    <p:sldId id="332" r:id="rId17"/>
    <p:sldId id="333" r:id="rId18"/>
    <p:sldId id="334" r:id="rId19"/>
    <p:sldId id="335" r:id="rId20"/>
    <p:sldId id="336" r:id="rId21"/>
    <p:sldId id="337" r:id="rId22"/>
    <p:sldId id="338" r:id="rId23"/>
    <p:sldId id="339" r:id="rId24"/>
    <p:sldId id="340" r:id="rId25"/>
    <p:sldId id="341" r:id="rId26"/>
    <p:sldId id="342" r:id="rId27"/>
    <p:sldId id="343" r:id="rId28"/>
    <p:sldId id="344" r:id="rId29"/>
    <p:sldId id="346" r:id="rId30"/>
    <p:sldId id="345" r:id="rId31"/>
    <p:sldId id="347" r:id="rId32"/>
    <p:sldId id="348" r:id="rId33"/>
    <p:sldId id="349" r:id="rId34"/>
    <p:sldId id="350" r:id="rId35"/>
  </p:sldIdLst>
  <p:sldSz cx="9144000" cy="6858000" type="screen4x3"/>
  <p:notesSz cx="6797675" cy="987425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Gill Sans MT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Gill Sans MT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Gill Sans MT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Gill Sans MT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Gill Sans MT" pitchFamily="34" charset="0"/>
        <a:ea typeface="+mn-ea"/>
        <a:cs typeface="Arial" charset="0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Gill Sans MT" pitchFamily="34" charset="0"/>
        <a:ea typeface="+mn-ea"/>
        <a:cs typeface="Arial" charset="0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Gill Sans MT" pitchFamily="34" charset="0"/>
        <a:ea typeface="+mn-ea"/>
        <a:cs typeface="Arial" charset="0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Gill Sans MT" pitchFamily="34" charset="0"/>
        <a:ea typeface="+mn-ea"/>
        <a:cs typeface="Arial" charset="0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Gill Sans MT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3300"/>
    <a:srgbClr val="33CC33"/>
    <a:srgbClr val="99FF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34650" autoAdjust="0"/>
    <p:restoredTop sz="86333" autoAdjust="0"/>
  </p:normalViewPr>
  <p:slideViewPr>
    <p:cSldViewPr>
      <p:cViewPr varScale="1">
        <p:scale>
          <a:sx n="112" d="100"/>
          <a:sy n="112" d="100"/>
        </p:scale>
        <p:origin x="-384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1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-1290" y="-96"/>
      </p:cViewPr>
      <p:guideLst>
        <p:guide orient="horz" pos="3110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3B32C62-B7A7-456E-A484-6D06BE994F76}" type="datetimeFigureOut">
              <a:rPr lang="it-IT"/>
              <a:pPr>
                <a:defRPr/>
              </a:pPr>
              <a:t>30/05/2011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49688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FF06FBCA-AF1C-4CD1-A49D-9A4AD9C671A7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5A938BA7-3CBA-45BD-AA17-F22E79D0B332}" type="datetimeFigureOut">
              <a:rPr lang="it-IT"/>
              <a:pPr>
                <a:defRPr/>
              </a:pPr>
              <a:t>30/05/2011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39775"/>
            <a:ext cx="493712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it-IT" noProof="0" smtClean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450" y="4691063"/>
            <a:ext cx="5438775" cy="44434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noProof="0" smtClean="0"/>
              <a:t>Fare clic per modificare stili del testo dello schema</a:t>
            </a:r>
          </a:p>
          <a:p>
            <a:pPr lvl="1"/>
            <a:r>
              <a:rPr lang="it-IT" noProof="0" smtClean="0"/>
              <a:t>Secondo livello</a:t>
            </a:r>
          </a:p>
          <a:p>
            <a:pPr lvl="2"/>
            <a:r>
              <a:rPr lang="it-IT" noProof="0" smtClean="0"/>
              <a:t>Terzo livello</a:t>
            </a:r>
          </a:p>
          <a:p>
            <a:pPr lvl="3"/>
            <a:r>
              <a:rPr lang="it-IT" noProof="0" smtClean="0"/>
              <a:t>Quarto livello</a:t>
            </a:r>
          </a:p>
          <a:p>
            <a:pPr lvl="4"/>
            <a:r>
              <a:rPr lang="it-IT" noProof="0" smtClean="0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49688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DEDBE655-2261-46D9-8BCC-BCB59BA4AD4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0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  <p:sp>
        <p:nvSpPr>
          <p:cNvPr id="22531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38612BD-B5BA-4FD3-B10A-37313EE9A0F7}" type="slidenum">
              <a:rPr lang="it-IT" smtClean="0"/>
              <a:pPr/>
              <a:t>5</a:t>
            </a:fld>
            <a:endParaRPr lang="it-IT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olo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22" name="Sottotitolo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it-IT" smtClean="0"/>
              <a:t>Fare clic per modificare lo stile del sottotitolo dello schema</a:t>
            </a:r>
            <a:endParaRPr lang="en-US"/>
          </a:p>
        </p:txBody>
      </p:sp>
      <p:sp>
        <p:nvSpPr>
          <p:cNvPr id="4" name="Segnaposto data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1EB5BB-5A4B-4C6E-9266-26C37A504542}" type="datetime1">
              <a:rPr lang="it-IT"/>
              <a:pPr>
                <a:defRPr/>
              </a:pPr>
              <a:t>30/05/2011</a:t>
            </a:fld>
            <a:endParaRPr lang="it-IT"/>
          </a:p>
        </p:txBody>
      </p:sp>
      <p:sp>
        <p:nvSpPr>
          <p:cNvPr id="5" name="Segnaposto piè di pagina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335D2F-7D68-4072-99BA-EE8F363D7FDE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data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1D3572-1518-4B8E-B588-4BE4A033BDAF}" type="datetime1">
              <a:rPr lang="it-IT"/>
              <a:pPr>
                <a:defRPr/>
              </a:pPr>
              <a:t>30/05/2011</a:t>
            </a:fld>
            <a:endParaRPr lang="it-IT"/>
          </a:p>
        </p:txBody>
      </p:sp>
      <p:sp>
        <p:nvSpPr>
          <p:cNvPr id="5" name="Segnaposto piè di pagina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6E5074-B692-403C-B660-8819997B2C84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data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8CEE26-1DD5-45BA-9E46-8D9BC842DCC1}" type="datetime1">
              <a:rPr lang="it-IT"/>
              <a:pPr>
                <a:defRPr/>
              </a:pPr>
              <a:t>30/05/2011</a:t>
            </a:fld>
            <a:endParaRPr lang="it-IT"/>
          </a:p>
        </p:txBody>
      </p:sp>
      <p:sp>
        <p:nvSpPr>
          <p:cNvPr id="5" name="Segnaposto piè di pagina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B82308-5BEA-483E-A06E-83B8C5435323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effectLst/>
              </a:defRPr>
            </a:lvl1pPr>
            <a:extLst/>
          </a:lstStyle>
          <a:p>
            <a:r>
              <a:rPr lang="it-IT" dirty="0" smtClean="0"/>
              <a:t>Fare clic per modificare lo stile del titolo</a:t>
            </a:r>
            <a:endParaRPr lang="en-US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data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B3193B-93B7-483B-8ABB-C7E7F9041ADA}" type="datetime1">
              <a:rPr lang="it-IT"/>
              <a:pPr>
                <a:defRPr/>
              </a:pPr>
              <a:t>30/05/2011</a:t>
            </a:fld>
            <a:endParaRPr lang="it-IT"/>
          </a:p>
        </p:txBody>
      </p:sp>
      <p:sp>
        <p:nvSpPr>
          <p:cNvPr id="5" name="Segnaposto piè di pagina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3FAD8F-2AB6-44CF-9F91-248083F4560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5" name="Rettangolo 4"/>
          <p:cNvSpPr/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6" name="Ovale 5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7" name="Ovale 6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8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1ED5637-6C0B-4397-8E2F-0C6AC353462E}" type="datetime1">
              <a:rPr lang="it-IT"/>
              <a:pPr>
                <a:defRPr/>
              </a:pPr>
              <a:t>30/05/2011</a:t>
            </a:fld>
            <a:endParaRPr lang="it-IT"/>
          </a:p>
        </p:txBody>
      </p:sp>
      <p:sp>
        <p:nvSpPr>
          <p:cNvPr id="9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it-IT"/>
          </a:p>
        </p:txBody>
      </p:sp>
      <p:sp>
        <p:nvSpPr>
          <p:cNvPr id="10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8B7A753-1A56-47F1-8716-6B1C5BC3BE2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5" name="Segnaposto data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0734F2-11AA-4C24-A575-63E924ACFEB2}" type="datetime1">
              <a:rPr lang="it-IT"/>
              <a:pPr>
                <a:defRPr/>
              </a:pPr>
              <a:t>30/05/2011</a:t>
            </a:fld>
            <a:endParaRPr lang="it-IT"/>
          </a:p>
        </p:txBody>
      </p:sp>
      <p:sp>
        <p:nvSpPr>
          <p:cNvPr id="6" name="Segnaposto piè di pagina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0BD119-E74C-48DA-9AE7-596DE2A9E261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  <a:extLst/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49D2DFF-C208-4C1D-83A1-A1F961B79D09}" type="datetime1">
              <a:rPr lang="it-IT"/>
              <a:pPr>
                <a:defRPr/>
              </a:pPr>
              <a:t>30/05/2011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01236F-8E18-4D2B-AB96-BDA48B289B7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lvl1pPr>
              <a:defRPr>
                <a:effectLst/>
              </a:defRPr>
            </a:lvl1pPr>
            <a:extLst/>
          </a:lstStyle>
          <a:p>
            <a:r>
              <a:rPr lang="it-IT" dirty="0" smtClean="0"/>
              <a:t>Fare clic per modificare lo stile del titolo</a:t>
            </a:r>
            <a:endParaRPr lang="en-US" dirty="0"/>
          </a:p>
        </p:txBody>
      </p:sp>
      <p:sp>
        <p:nvSpPr>
          <p:cNvPr id="3" name="Segnaposto data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109A87-5315-4CF0-9B38-3265F6EE4D29}" type="datetime1">
              <a:rPr lang="it-IT"/>
              <a:pPr>
                <a:defRPr/>
              </a:pPr>
              <a:t>30/05/2011</a:t>
            </a:fld>
            <a:endParaRPr lang="it-IT"/>
          </a:p>
        </p:txBody>
      </p:sp>
      <p:sp>
        <p:nvSpPr>
          <p:cNvPr id="4" name="Segnaposto piè di pagina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E86C3C-1F42-435B-8FFD-169DC957814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3" name="Rettangolo 2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4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BE53CD7-DD50-4F84-985E-3B86921EDB86}" type="datetime1">
              <a:rPr lang="it-IT"/>
              <a:pPr>
                <a:defRPr/>
              </a:pPr>
              <a:t>30/05/2011</a:t>
            </a:fld>
            <a:endParaRPr lang="it-IT"/>
          </a:p>
        </p:txBody>
      </p:sp>
      <p:sp>
        <p:nvSpPr>
          <p:cNvPr id="5" name="Segnaposto numero diapositiva 3"/>
          <p:cNvSpPr>
            <a:spLocks noGrp="1"/>
          </p:cNvSpPr>
          <p:nvPr>
            <p:ph type="sldNum" sz="quarter" idx="11"/>
          </p:nvPr>
        </p:nvSpPr>
        <p:spPr>
          <a:xfrm>
            <a:off x="8501063" y="6305550"/>
            <a:ext cx="569912" cy="476250"/>
          </a:xfrm>
        </p:spPr>
        <p:txBody>
          <a:bodyPr/>
          <a:lstStyle>
            <a:lvl1pPr>
              <a:defRPr sz="1600" b="1"/>
            </a:lvl1pPr>
            <a:extLst/>
          </a:lstStyle>
          <a:p>
            <a:pPr>
              <a:defRPr/>
            </a:pPr>
            <a:fld id="{00F110A7-165D-4A09-91F7-97CCE8E2520E}" type="slidenum">
              <a:rPr lang="it-IT"/>
              <a:pPr>
                <a:defRPr/>
              </a:pPr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6CB4541-A7C9-4898-A868-3A12C40E6741}" type="datetime1">
              <a:rPr lang="it-IT"/>
              <a:pPr>
                <a:defRPr/>
              </a:pPr>
              <a:t>30/05/2011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D6DC2FE-8880-47CC-83C1-A6D94FEE36D2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tangolo 4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>
            <a:extLst/>
          </a:lstStyle>
          <a:p>
            <a:pPr indent="-283464" fontAlgn="auto">
              <a:lnSpc>
                <a:spcPts val="3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en-US" sz="3200">
              <a:latin typeface="+mn-lt"/>
              <a:cs typeface="+mn-cs"/>
            </a:endParaRPr>
          </a:p>
        </p:txBody>
      </p:sp>
      <p:sp>
        <p:nvSpPr>
          <p:cNvPr id="6" name="Elaborazione 5"/>
          <p:cNvSpPr/>
          <p:nvPr/>
        </p:nvSpPr>
        <p:spPr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7" name="Elaborazione 6"/>
          <p:cNvSpPr/>
          <p:nvPr/>
        </p:nvSpPr>
        <p:spPr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it-IT" noProof="0" smtClean="0"/>
              <a:t>Fare clic sull'icona per inserire un'immagine</a:t>
            </a:r>
            <a:endParaRPr lang="en-US" noProof="0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8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24D426C-9577-4AB6-8CAD-3D567CD41F1B}" type="datetime1">
              <a:rPr lang="it-IT"/>
              <a:pPr>
                <a:defRPr/>
              </a:pPr>
              <a:t>30/05/2011</a:t>
            </a:fld>
            <a:endParaRPr lang="it-IT"/>
          </a:p>
        </p:txBody>
      </p:sp>
      <p:sp>
        <p:nvSpPr>
          <p:cNvPr id="9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it-IT"/>
          </a:p>
        </p:txBody>
      </p:sp>
      <p:sp>
        <p:nvSpPr>
          <p:cNvPr id="10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E5FD139-0F56-4A82-85EB-7569E3FA47D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60">
          <a:fgClr>
            <a:srgbClr val="99FF99"/>
          </a:fgClr>
          <a:bgClr>
            <a:srgbClr val="33CC33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orta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8" name="Ovale 7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1" name="Anello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2" name="Rettangolo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5" name="Segnaposto titolo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16393" name="Segnaposto testo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smtClean="0"/>
          </a:p>
        </p:txBody>
      </p:sp>
      <p:sp>
        <p:nvSpPr>
          <p:cNvPr id="24" name="Segnaposto data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0D759435-A895-488C-A78A-2D6CB3A1599A}" type="datetime1">
              <a:rPr lang="it-IT"/>
              <a:pPr>
                <a:defRPr/>
              </a:pPr>
              <a:t>30/05/2011</a:t>
            </a:fld>
            <a:endParaRPr lang="it-IT"/>
          </a:p>
        </p:txBody>
      </p:sp>
      <p:sp>
        <p:nvSpPr>
          <p:cNvPr id="10" name="Segnaposto piè di pagina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it-IT"/>
          </a:p>
        </p:txBody>
      </p:sp>
      <p:sp>
        <p:nvSpPr>
          <p:cNvPr id="22" name="Segnaposto numero diapositiva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F5A32ADF-DE34-41DA-A4F0-0BBD66FA3E84}" type="slidenum">
              <a:rPr lang="it-IT"/>
              <a:pPr>
                <a:defRPr/>
              </a:pPr>
              <a:t>‹N›</a:t>
            </a:fld>
            <a:endParaRPr lang="it-IT"/>
          </a:p>
        </p:txBody>
      </p:sp>
      <p:sp>
        <p:nvSpPr>
          <p:cNvPr id="15" name="Rettangolo 14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2" r:id="rId2"/>
    <p:sldLayoutId id="2147483684" r:id="rId3"/>
    <p:sldLayoutId id="2147483681" r:id="rId4"/>
    <p:sldLayoutId id="2147483685" r:id="rId5"/>
    <p:sldLayoutId id="2147483680" r:id="rId6"/>
    <p:sldLayoutId id="2147483686" r:id="rId7"/>
    <p:sldLayoutId id="2147483687" r:id="rId8"/>
    <p:sldLayoutId id="2147483688" r:id="rId9"/>
    <p:sldLayoutId id="2147483679" r:id="rId10"/>
    <p:sldLayoutId id="2147483678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9pPr>
      <a:extLst/>
    </p:titleStyle>
    <p:bodyStyle>
      <a:lvl1pPr marL="365125" indent="-282575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eaLnBrk="0" fontAlgn="base" hangingPunct="0">
        <a:spcBef>
          <a:spcPct val="20000"/>
        </a:spcBef>
        <a:spcAft>
          <a:spcPct val="0"/>
        </a:spcAft>
        <a:buClr>
          <a:srgbClr val="C32D2E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eaLnBrk="0" fontAlgn="base" hangingPunct="0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png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1128713" y="214313"/>
          <a:ext cx="3729037" cy="579437"/>
        </p:xfrm>
        <a:graphic>
          <a:graphicData uri="http://schemas.openxmlformats.org/presentationml/2006/ole">
            <p:oleObj spid="_x0000_s1026" name="Documento" r:id="rId4" imgW="4359240" imgH="676440" progId="">
              <p:embed/>
            </p:oleObj>
          </a:graphicData>
        </a:graphic>
      </p:graphicFrame>
      <p:sp>
        <p:nvSpPr>
          <p:cNvPr id="1027" name="Text Box 25"/>
          <p:cNvSpPr txBox="1">
            <a:spLocks noChangeArrowheads="1"/>
          </p:cNvSpPr>
          <p:nvPr/>
        </p:nvSpPr>
        <p:spPr bwMode="auto">
          <a:xfrm>
            <a:off x="1071563" y="785813"/>
            <a:ext cx="3979862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75000"/>
              </a:lnSpc>
              <a:spcBef>
                <a:spcPct val="20000"/>
              </a:spcBef>
              <a:buSzPct val="70000"/>
              <a:buFont typeface="Wingdings" pitchFamily="2" charset="2"/>
              <a:buNone/>
            </a:pPr>
            <a:r>
              <a:rPr lang="it-IT" i="1">
                <a:solidFill>
                  <a:srgbClr val="000000"/>
                </a:solidFill>
              </a:rPr>
              <a:t>Assessorato Agricoltura </a:t>
            </a:r>
          </a:p>
          <a:p>
            <a:pPr>
              <a:lnSpc>
                <a:spcPct val="75000"/>
              </a:lnSpc>
              <a:spcBef>
                <a:spcPct val="20000"/>
              </a:spcBef>
              <a:buSzPct val="70000"/>
              <a:buFont typeface="Wingdings" pitchFamily="2" charset="2"/>
              <a:buNone/>
            </a:pPr>
            <a:r>
              <a:rPr lang="it-IT" i="1">
                <a:solidFill>
                  <a:srgbClr val="000000"/>
                </a:solidFill>
              </a:rPr>
              <a:t>Osservatorio Agro-industriale</a:t>
            </a:r>
            <a:endParaRPr lang="it-IT"/>
          </a:p>
        </p:txBody>
      </p:sp>
      <p:pic>
        <p:nvPicPr>
          <p:cNvPr id="1028" name="Picture 2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786438" y="285750"/>
            <a:ext cx="3108325" cy="97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9" name="CasellaDiTesto 7"/>
          <p:cNvSpPr txBox="1">
            <a:spLocks noChangeArrowheads="1"/>
          </p:cNvSpPr>
          <p:nvPr/>
        </p:nvSpPr>
        <p:spPr bwMode="auto">
          <a:xfrm>
            <a:off x="1143000" y="5500688"/>
            <a:ext cx="73580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2400"/>
              <a:t>Bologna, 30 maggio 2011</a:t>
            </a:r>
          </a:p>
        </p:txBody>
      </p:sp>
      <p:sp>
        <p:nvSpPr>
          <p:cNvPr id="2" name="Titolo 1"/>
          <p:cNvSpPr>
            <a:spLocks/>
          </p:cNvSpPr>
          <p:nvPr/>
        </p:nvSpPr>
        <p:spPr bwMode="auto">
          <a:xfrm>
            <a:off x="1476375" y="2349500"/>
            <a:ext cx="7407275" cy="207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>
              <a:defRPr/>
            </a:pPr>
            <a:r>
              <a:rPr lang="it-IT" sz="3200" b="1" i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IL SISTEMA AGRO-ALIMENTARE DELL’EMILIA-ROMAGNA</a:t>
            </a:r>
            <a:br>
              <a:rPr lang="it-IT" sz="3200" b="1" i="1" dirty="0"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r>
              <a:rPr lang="it-IT" sz="3200" b="1" i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/>
            </a:r>
            <a:br>
              <a:rPr lang="it-IT" sz="3200" b="1" i="1" dirty="0"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r>
              <a:rPr lang="it-IT" sz="3200" b="1" i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RAPPORTO 2010</a:t>
            </a:r>
          </a:p>
        </p:txBody>
      </p:sp>
      <p:sp>
        <p:nvSpPr>
          <p:cNvPr id="1031" name="CasellaDiTesto 8"/>
          <p:cNvSpPr txBox="1">
            <a:spLocks noChangeArrowheads="1"/>
          </p:cNvSpPr>
          <p:nvPr/>
        </p:nvSpPr>
        <p:spPr bwMode="auto">
          <a:xfrm>
            <a:off x="1979613" y="4508500"/>
            <a:ext cx="640873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/>
              <a:t>Renato Pieri – Università Cattolica del S. Cuore, Piacenza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olo 1"/>
          <p:cNvSpPr>
            <a:spLocks noGrp="1"/>
          </p:cNvSpPr>
          <p:nvPr>
            <p:ph type="title"/>
          </p:nvPr>
        </p:nvSpPr>
        <p:spPr bwMode="auto"/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it-IT" smtClean="0"/>
              <a:t>Il ricorso al credito in regione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it-IT" dirty="0" smtClean="0"/>
              <a:t>Nel 2010 raggiunge una consistenza di 4.894 milioni di euro: </a:t>
            </a:r>
          </a:p>
          <a:p>
            <a:pPr lvl="1">
              <a:defRPr/>
            </a:pPr>
            <a:r>
              <a:rPr lang="it-IT" dirty="0" smtClean="0"/>
              <a:t>+3,7% rispetto al 2009</a:t>
            </a:r>
          </a:p>
          <a:p>
            <a:pPr lvl="1">
              <a:defRPr/>
            </a:pPr>
            <a:r>
              <a:rPr lang="it-IT" dirty="0" smtClean="0"/>
              <a:t>12,6% del credito agrario nazionale</a:t>
            </a:r>
          </a:p>
          <a:p>
            <a:pPr lvl="1">
              <a:defRPr/>
            </a:pPr>
            <a:r>
              <a:rPr lang="it-IT" dirty="0" smtClean="0"/>
              <a:t>2,3% del credito regionale totale</a:t>
            </a:r>
          </a:p>
          <a:p>
            <a:pPr lvl="1">
              <a:defRPr/>
            </a:pPr>
            <a:r>
              <a:rPr lang="it-IT" dirty="0" smtClean="0"/>
              <a:t>Oltre il 55% è a lungo termine (&gt;5 anni) </a:t>
            </a:r>
          </a:p>
          <a:p>
            <a:pPr>
              <a:defRPr/>
            </a:pPr>
            <a:r>
              <a:rPr lang="it-IT" dirty="0" smtClean="0"/>
              <a:t>Il credito agrario in sofferenza è pari a 235 milioni di euro: </a:t>
            </a:r>
          </a:p>
          <a:p>
            <a:pPr lvl="1">
              <a:defRPr/>
            </a:pPr>
            <a:r>
              <a:rPr lang="it-IT" dirty="0" smtClean="0"/>
              <a:t>5,4% del credito agrario regionale (6,7% in Italia)</a:t>
            </a:r>
          </a:p>
          <a:p>
            <a:pPr lvl="1">
              <a:defRPr/>
            </a:pPr>
            <a:r>
              <a:rPr lang="it-IT" dirty="0" smtClean="0"/>
              <a:t>+11,9% rispetto al 2009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3D2D84-C482-4889-8FC5-AF0179DD2181}" type="slidenum">
              <a:rPr lang="it-IT" smtClean="0"/>
              <a:pPr>
                <a:defRPr/>
              </a:pPr>
              <a:t>10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olo 1"/>
          <p:cNvSpPr>
            <a:spLocks noGrp="1"/>
          </p:cNvSpPr>
          <p:nvPr>
            <p:ph type="title"/>
          </p:nvPr>
        </p:nvSpPr>
        <p:spPr bwMode="auto">
          <a:xfrm>
            <a:off x="1435100" y="274638"/>
            <a:ext cx="7499350" cy="1143000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it-IT" smtClean="0"/>
              <a:t>L’andamento dei valori fondiari</a:t>
            </a: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B90E92-0588-48B0-8B91-A08C0A7E797A}" type="slidenum">
              <a:rPr lang="it-IT" smtClean="0"/>
              <a:pPr>
                <a:defRPr/>
              </a:pPr>
              <a:t>11</a:t>
            </a:fld>
            <a:endParaRPr lang="it-IT"/>
          </a:p>
        </p:txBody>
      </p:sp>
      <p:pic>
        <p:nvPicPr>
          <p:cNvPr id="28675" name="Picture 2"/>
          <p:cNvPicPr>
            <a:picLocks noChangeAspect="1" noChangeArrowheads="1"/>
          </p:cNvPicPr>
          <p:nvPr/>
        </p:nvPicPr>
        <p:blipFill>
          <a:blip r:embed="rId2"/>
          <a:srcRect t="5814"/>
          <a:stretch>
            <a:fillRect/>
          </a:stretch>
        </p:blipFill>
        <p:spPr bwMode="auto">
          <a:xfrm>
            <a:off x="1216025" y="2060575"/>
            <a:ext cx="7021513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76" name="CasellaDiTesto 4"/>
          <p:cNvSpPr txBox="1">
            <a:spLocks noChangeArrowheads="1"/>
          </p:cNvSpPr>
          <p:nvPr/>
        </p:nvSpPr>
        <p:spPr bwMode="auto">
          <a:xfrm>
            <a:off x="1511300" y="1196975"/>
            <a:ext cx="76327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2400" b="1">
                <a:solidFill>
                  <a:srgbClr val="FF3300"/>
                </a:solidFill>
              </a:rPr>
              <a:t>Nel 2010 si raggiungono i valori più alti del decennio: +1,8 vigneti e seminativi, + 3% frutteti</a:t>
            </a:r>
          </a:p>
        </p:txBody>
      </p:sp>
      <p:sp>
        <p:nvSpPr>
          <p:cNvPr id="28677" name="CasellaDiTesto 5"/>
          <p:cNvSpPr txBox="1">
            <a:spLocks noChangeArrowheads="1"/>
          </p:cNvSpPr>
          <p:nvPr/>
        </p:nvSpPr>
        <p:spPr bwMode="auto">
          <a:xfrm>
            <a:off x="1536700" y="6375400"/>
            <a:ext cx="4968875" cy="30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1400"/>
              <a:t>Fonte: Regione Emilia-Romagna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olo 1"/>
          <p:cNvSpPr>
            <a:spLocks noGrp="1"/>
          </p:cNvSpPr>
          <p:nvPr>
            <p:ph type="title"/>
          </p:nvPr>
        </p:nvSpPr>
        <p:spPr bwMode="auto"/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it-IT" smtClean="0"/>
              <a:t>L’occupazione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435100" y="1447800"/>
            <a:ext cx="7499350" cy="5149850"/>
          </a:xfrm>
        </p:spPr>
        <p:txBody>
          <a:bodyPr>
            <a:normAutofit fontScale="85000" lnSpcReduction="10000"/>
          </a:bodyPr>
          <a:lstStyle/>
          <a:p>
            <a:pPr>
              <a:defRPr/>
            </a:pPr>
            <a:r>
              <a:rPr lang="it-IT" dirty="0" smtClean="0">
                <a:solidFill>
                  <a:srgbClr val="0000FF"/>
                </a:solidFill>
              </a:rPr>
              <a:t>L’occupazione in Italia</a:t>
            </a:r>
          </a:p>
          <a:p>
            <a:pPr lvl="1">
              <a:defRPr/>
            </a:pPr>
            <a:r>
              <a:rPr lang="it-IT" dirty="0" smtClean="0">
                <a:solidFill>
                  <a:srgbClr val="0000FF"/>
                </a:solidFill>
              </a:rPr>
              <a:t>si riduce (-0,7%), soprattutto nella componente maschile (-1,1%), stabile quella femminile</a:t>
            </a:r>
          </a:p>
          <a:p>
            <a:pPr>
              <a:defRPr/>
            </a:pPr>
            <a:r>
              <a:rPr lang="it-IT" dirty="0" smtClean="0"/>
              <a:t>In Emilia-Romagna</a:t>
            </a:r>
          </a:p>
          <a:p>
            <a:pPr lvl="1">
              <a:defRPr/>
            </a:pPr>
            <a:r>
              <a:rPr lang="it-IT" dirty="0" smtClean="0"/>
              <a:t>La riduzione è più marcata (-1,02%)</a:t>
            </a:r>
          </a:p>
          <a:p>
            <a:pPr>
              <a:defRPr/>
            </a:pPr>
            <a:r>
              <a:rPr lang="it-IT" dirty="0" smtClean="0">
                <a:solidFill>
                  <a:srgbClr val="0000FF"/>
                </a:solidFill>
              </a:rPr>
              <a:t>L’occupazione agricola</a:t>
            </a:r>
          </a:p>
          <a:p>
            <a:pPr lvl="1">
              <a:defRPr/>
            </a:pPr>
            <a:r>
              <a:rPr lang="it-IT" dirty="0" smtClean="0"/>
              <a:t>si muove in controtendenza a livello nazionale: +1,9% in Italia (+0,65% autonomi, +3,4% dipendenti)</a:t>
            </a:r>
          </a:p>
          <a:p>
            <a:pPr lvl="1">
              <a:defRPr/>
            </a:pPr>
            <a:r>
              <a:rPr lang="it-IT" dirty="0" smtClean="0">
                <a:solidFill>
                  <a:srgbClr val="0000FF"/>
                </a:solidFill>
              </a:rPr>
              <a:t>si riduce complessivamente in Emilia-Romagna: -1,25%</a:t>
            </a:r>
          </a:p>
          <a:p>
            <a:pPr lvl="2">
              <a:defRPr/>
            </a:pPr>
            <a:r>
              <a:rPr lang="it-IT" dirty="0" smtClean="0">
                <a:solidFill>
                  <a:srgbClr val="0000FF"/>
                </a:solidFill>
              </a:rPr>
              <a:t> autonomi: -5,4%</a:t>
            </a:r>
          </a:p>
          <a:p>
            <a:pPr lvl="2">
              <a:defRPr/>
            </a:pPr>
            <a:r>
              <a:rPr lang="it-IT" dirty="0" smtClean="0">
                <a:solidFill>
                  <a:srgbClr val="0000FF"/>
                </a:solidFill>
              </a:rPr>
              <a:t>Dipendenti: +8,3%</a:t>
            </a:r>
          </a:p>
          <a:p>
            <a:pPr lvl="1">
              <a:defRPr/>
            </a:pPr>
            <a:endParaRPr lang="it-IT" dirty="0" smtClean="0"/>
          </a:p>
          <a:p>
            <a:pPr lvl="1">
              <a:buFont typeface="Verdana" pitchFamily="34" charset="0"/>
              <a:buNone/>
              <a:defRPr/>
            </a:pPr>
            <a:r>
              <a:rPr lang="it-IT" dirty="0" smtClean="0"/>
              <a:t>	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0D86DC-A96E-4604-BB96-CA64DB38979E}" type="slidenum">
              <a:rPr lang="it-IT" smtClean="0"/>
              <a:pPr>
                <a:defRPr/>
              </a:pPr>
              <a:t>12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187450" y="274638"/>
            <a:ext cx="7747000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it-IT" dirty="0" smtClean="0"/>
              <a:t>L’andamento dell’industria alimentare</a:t>
            </a:r>
            <a:endParaRPr lang="it-IT" dirty="0"/>
          </a:p>
        </p:txBody>
      </p:sp>
      <p:sp>
        <p:nvSpPr>
          <p:cNvPr id="30722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mtClean="0">
                <a:solidFill>
                  <a:srgbClr val="0000FF"/>
                </a:solidFill>
              </a:rPr>
              <a:t>In Italia</a:t>
            </a:r>
          </a:p>
          <a:p>
            <a:pPr lvl="1"/>
            <a:r>
              <a:rPr lang="it-IT" smtClean="0">
                <a:solidFill>
                  <a:srgbClr val="0000FF"/>
                </a:solidFill>
              </a:rPr>
              <a:t>Aumenta il fatturato: +3,3%</a:t>
            </a:r>
          </a:p>
          <a:p>
            <a:pPr lvl="1"/>
            <a:r>
              <a:rPr lang="it-IT" smtClean="0">
                <a:solidFill>
                  <a:srgbClr val="0000FF"/>
                </a:solidFill>
              </a:rPr>
              <a:t>Cresce la produzione: l’indice grezzo della produzione industriale cresce del 2% (ma del 5,6% per l’industria manifatturiera)</a:t>
            </a:r>
          </a:p>
          <a:p>
            <a:r>
              <a:rPr lang="it-IT" smtClean="0"/>
              <a:t>In Emilia-Romagna: </a:t>
            </a:r>
          </a:p>
          <a:p>
            <a:pPr lvl="1"/>
            <a:r>
              <a:rPr lang="it-IT" smtClean="0"/>
              <a:t>Si riducono produzione (-0,4%) e fatturato (-0,2%)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72F3B5-8783-476C-B91E-94160C53A6DD}" type="slidenum">
              <a:rPr lang="it-IT" smtClean="0"/>
              <a:pPr>
                <a:defRPr/>
              </a:pPr>
              <a:t>13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it-IT" dirty="0" smtClean="0"/>
              <a:t>La struttura dell’industria alimentare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971550" y="1447800"/>
            <a:ext cx="8172450" cy="4800600"/>
          </a:xfrm>
        </p:spPr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it-IT" dirty="0" smtClean="0"/>
              <a:t>Imprese alimentari industriali dell’Emilia-Romagna</a:t>
            </a:r>
          </a:p>
          <a:p>
            <a:pPr lvl="1">
              <a:defRPr/>
            </a:pPr>
            <a:r>
              <a:rPr lang="it-IT" dirty="0" smtClean="0"/>
              <a:t>Le imprese alimentari sono il 10% delle manifatturiere</a:t>
            </a:r>
          </a:p>
          <a:p>
            <a:pPr lvl="1">
              <a:defRPr/>
            </a:pPr>
            <a:r>
              <a:rPr lang="it-IT" dirty="0" smtClean="0"/>
              <a:t>Il loro numero rimane complessivamente invariato, ma si riduce quello delle imprese</a:t>
            </a:r>
          </a:p>
          <a:p>
            <a:pPr lvl="2">
              <a:defRPr/>
            </a:pPr>
            <a:r>
              <a:rPr lang="it-IT" dirty="0" smtClean="0"/>
              <a:t>Lattiero-casearie: -3,7%</a:t>
            </a:r>
          </a:p>
          <a:p>
            <a:pPr lvl="2">
              <a:defRPr/>
            </a:pPr>
            <a:r>
              <a:rPr lang="it-IT" dirty="0" smtClean="0"/>
              <a:t>Mangimistiche: -3,1%</a:t>
            </a:r>
          </a:p>
          <a:p>
            <a:pPr lvl="2">
              <a:defRPr/>
            </a:pPr>
            <a:r>
              <a:rPr lang="it-IT" dirty="0" smtClean="0"/>
              <a:t>Oli e grassi vegetali: -2,4%</a:t>
            </a:r>
          </a:p>
          <a:p>
            <a:pPr lvl="1">
              <a:defRPr/>
            </a:pPr>
            <a:r>
              <a:rPr lang="it-IT" dirty="0" smtClean="0"/>
              <a:t>e aumentano le imprese</a:t>
            </a:r>
          </a:p>
          <a:p>
            <a:pPr lvl="2">
              <a:defRPr/>
            </a:pPr>
            <a:r>
              <a:rPr lang="it-IT" dirty="0" smtClean="0"/>
              <a:t>Altri prodotti: +6,3%</a:t>
            </a:r>
          </a:p>
          <a:p>
            <a:pPr lvl="2">
              <a:defRPr/>
            </a:pPr>
            <a:r>
              <a:rPr lang="it-IT" dirty="0" smtClean="0"/>
              <a:t>Conserve vegetali: +1,4%</a:t>
            </a:r>
          </a:p>
          <a:p>
            <a:pPr lvl="1">
              <a:defRPr/>
            </a:pPr>
            <a:endParaRPr lang="it-IT" dirty="0" smtClean="0"/>
          </a:p>
          <a:p>
            <a:pPr lvl="2">
              <a:defRPr/>
            </a:pP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0E1366-9E80-46DA-8EBE-4279B445AA50}" type="slidenum">
              <a:rPr lang="it-IT" smtClean="0"/>
              <a:pPr>
                <a:defRPr/>
              </a:pPr>
              <a:t>14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it-IT" dirty="0" smtClean="0"/>
              <a:t>La struttura dell’industria alimentare</a:t>
            </a:r>
            <a:endParaRPr lang="it-IT" dirty="0"/>
          </a:p>
        </p:txBody>
      </p:sp>
      <p:sp>
        <p:nvSpPr>
          <p:cNvPr id="32770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mtClean="0"/>
              <a:t>Le imprese alimentari artigiane dell’Emilia-Romagna</a:t>
            </a:r>
          </a:p>
          <a:p>
            <a:pPr>
              <a:buFont typeface="Wingdings 2" pitchFamily="18" charset="2"/>
              <a:buNone/>
            </a:pPr>
            <a:endParaRPr lang="it-IT" smtClean="0"/>
          </a:p>
          <a:p>
            <a:pPr lvl="1"/>
            <a:r>
              <a:rPr lang="it-IT" smtClean="0"/>
              <a:t>Aumentano per pesce (+25%) e altri prodotti (+13,6%), si riducono per bevande (-8,7%), mangimi (-6,3%), lattiero-caseari (-5,8%), ma complessivamente il numero è pressoché invariato</a:t>
            </a:r>
          </a:p>
          <a:p>
            <a:endParaRPr lang="it-IT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19414A-37BD-41E5-B85C-96FF2AF3AF54}" type="slidenum">
              <a:rPr lang="it-IT" smtClean="0"/>
              <a:pPr>
                <a:defRPr/>
              </a:pPr>
              <a:t>15</a:t>
            </a:fld>
            <a:endParaRPr lang="it-IT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olo 1"/>
          <p:cNvSpPr>
            <a:spLocks noGrp="1"/>
          </p:cNvSpPr>
          <p:nvPr>
            <p:ph type="title"/>
          </p:nvPr>
        </p:nvSpPr>
        <p:spPr bwMode="auto">
          <a:xfrm>
            <a:off x="1331913" y="274638"/>
            <a:ext cx="7602537" cy="1143000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it-IT" sz="3700" smtClean="0"/>
              <a:t>L’occupazione nell’industria alimentare</a:t>
            </a:r>
          </a:p>
        </p:txBody>
      </p:sp>
      <p:sp>
        <p:nvSpPr>
          <p:cNvPr id="33794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mtClean="0"/>
              <a:t>Emilia-Romagna</a:t>
            </a:r>
          </a:p>
          <a:p>
            <a:pPr lvl="1"/>
            <a:r>
              <a:rPr lang="it-IT" smtClean="0"/>
              <a:t>Il saldo occupazionale è negativo: -430 unità (-1%), concentrate soprattutto nella classe da 1 a 9 addetti (-230)</a:t>
            </a:r>
          </a:p>
          <a:p>
            <a:pPr lvl="1"/>
            <a:r>
              <a:rPr lang="it-IT" smtClean="0"/>
              <a:t>Il 20% delle imprese alimentari intende assumere, ma la propensione cresce all’aumentare delle dimensioni</a:t>
            </a:r>
          </a:p>
          <a:p>
            <a:pPr lvl="1"/>
            <a:r>
              <a:rPr lang="it-IT" smtClean="0"/>
              <a:t>Il 60% delle assunzioni sono a tempo determinato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E1EAA2-02B9-4222-8CAB-7CE67CB63810}" type="slidenum">
              <a:rPr lang="it-IT" smtClean="0"/>
              <a:pPr>
                <a:defRPr/>
              </a:pPr>
              <a:t>16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5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it-IT" dirty="0" smtClean="0"/>
              <a:t>Le caratteristiche dei nuovi occupati</a:t>
            </a:r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649528-67AB-4E53-8C17-58B98C776C3F}" type="slidenum">
              <a:rPr lang="it-IT" smtClean="0"/>
              <a:pPr>
                <a:defRPr/>
              </a:pPr>
              <a:t>17</a:t>
            </a:fld>
            <a:endParaRPr lang="it-IT"/>
          </a:p>
        </p:txBody>
      </p:sp>
      <p:graphicFrame>
        <p:nvGraphicFramePr>
          <p:cNvPr id="12" name="Tabella 11"/>
          <p:cNvGraphicFramePr>
            <a:graphicFrameLocks noGrp="1"/>
          </p:cNvGraphicFramePr>
          <p:nvPr/>
        </p:nvGraphicFramePr>
        <p:xfrm>
          <a:off x="1476375" y="1484313"/>
          <a:ext cx="6335713" cy="4467225"/>
        </p:xfrm>
        <a:graphic>
          <a:graphicData uri="http://schemas.openxmlformats.org/drawingml/2006/table">
            <a:tbl>
              <a:tblPr/>
              <a:tblGrid>
                <a:gridCol w="3270250"/>
                <a:gridCol w="1454150"/>
                <a:gridCol w="1430338"/>
                <a:gridCol w="180975"/>
              </a:tblGrid>
              <a:tr h="1920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4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  <a:ea typeface="Times New Roman" pitchFamily="18" charset="0"/>
                        <a:cs typeface="Times" pitchFamily="18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ea typeface="Times New Roman" pitchFamily="18" charset="0"/>
                          <a:cs typeface="Times" pitchFamily="18" charset="0"/>
                        </a:rPr>
                        <a:t>Italia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ea typeface="Times New Roman" pitchFamily="18" charset="0"/>
                          <a:cs typeface="Times" pitchFamily="18" charset="0"/>
                        </a:rPr>
                        <a:t>Emilia-Romagna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9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  <a:ea typeface="Times New Roman" pitchFamily="18" charset="0"/>
                        <a:cs typeface="Times" pitchFamily="18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2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Età</a:t>
                      </a:r>
                      <a:endParaRPr kumimoji="0" lang="it-I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3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Non Stagionali</a:t>
                      </a:r>
                      <a:endParaRPr kumimoji="0" lang="it-I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1100"/>
                        </a:lnSpc>
                        <a:spcBef>
                          <a:spcPts val="1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2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Sino a 29 anni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31,5%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20,9%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2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Oltre 30 anni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29,7%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35,2%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2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Non rilevante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38,9%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42,9%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2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Totale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12.180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1.720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2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Livello di inquadramento</a:t>
                      </a:r>
                      <a:endParaRPr kumimoji="0" lang="it-I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2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Dirigenti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1,0%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1,0%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2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Quadri e imp. tecnici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20,9%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26,4%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2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Operai e pers. non qualificato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78,2%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72,6%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2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di difficile reperimento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26,3%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15,4%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2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Esperienza richiesta</a:t>
                      </a:r>
                      <a:endParaRPr kumimoji="0" lang="it-I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2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Professionale o settoriale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49,5%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45,7%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2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Generica o non richiesta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50,5%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54,3%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2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Tipologia di contratto</a:t>
                      </a:r>
                      <a:endParaRPr kumimoji="0" lang="it-I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2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Tempo indeterminato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39,2%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39,5%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2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Tempo determinato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47,8%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48,3%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2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Apprendistato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10,0%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5,2%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2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Altro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3,0%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7,0%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2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000"/>
                        </a:lnSpc>
                        <a:spcBef>
                          <a:spcPts val="1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Stagionali</a:t>
                      </a:r>
                      <a:endParaRPr kumimoji="0" lang="it-I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19.590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3.320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1000"/>
                        </a:lnSpc>
                        <a:spcBef>
                          <a:spcPts val="1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4907" name="Rettangolo 12"/>
          <p:cNvSpPr>
            <a:spLocks noChangeArrowheads="1"/>
          </p:cNvSpPr>
          <p:nvPr/>
        </p:nvSpPr>
        <p:spPr bwMode="auto">
          <a:xfrm>
            <a:off x="1547813" y="6021388"/>
            <a:ext cx="662463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1400"/>
              <a:t>Fonte: Unioncamere - Ministero del Lavoro, Sistema informativo Excelsior, 2010.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olo 1"/>
          <p:cNvSpPr>
            <a:spLocks noGrp="1"/>
          </p:cNvSpPr>
          <p:nvPr>
            <p:ph type="title"/>
          </p:nvPr>
        </p:nvSpPr>
        <p:spPr bwMode="auto">
          <a:xfrm>
            <a:off x="1435100" y="274638"/>
            <a:ext cx="7499350" cy="1143000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it-IT" smtClean="0">
                <a:effectLst/>
              </a:rPr>
              <a:t>La bilancia agro-alimentare 2010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1435100" y="1524000"/>
            <a:ext cx="3657600" cy="4664075"/>
          </a:xfrm>
        </p:spPr>
        <p:txBody>
          <a:bodyPr>
            <a:normAutofit fontScale="92500" lnSpcReduction="10000"/>
          </a:bodyPr>
          <a:lstStyle/>
          <a:p>
            <a:pPr>
              <a:buFont typeface="Wingdings 2" pitchFamily="18" charset="2"/>
              <a:buNone/>
              <a:defRPr/>
            </a:pPr>
            <a:r>
              <a:rPr lang="it-IT" b="1" dirty="0" smtClean="0"/>
              <a:t>Italia</a:t>
            </a:r>
          </a:p>
          <a:p>
            <a:pPr>
              <a:defRPr/>
            </a:pPr>
            <a:r>
              <a:rPr lang="it-IT" dirty="0" smtClean="0"/>
              <a:t>Settore primario</a:t>
            </a:r>
          </a:p>
          <a:p>
            <a:pPr lvl="1">
              <a:defRPr/>
            </a:pPr>
            <a:r>
              <a:rPr lang="it-IT" dirty="0" smtClean="0"/>
              <a:t>-5.324,8</a:t>
            </a:r>
          </a:p>
          <a:p>
            <a:pPr>
              <a:defRPr/>
            </a:pPr>
            <a:r>
              <a:rPr lang="it-IT" dirty="0" smtClean="0"/>
              <a:t>Industria alimentare</a:t>
            </a:r>
          </a:p>
          <a:p>
            <a:pPr lvl="1">
              <a:defRPr/>
            </a:pPr>
            <a:r>
              <a:rPr lang="it-IT" dirty="0" smtClean="0"/>
              <a:t>-5.357,9</a:t>
            </a:r>
          </a:p>
          <a:p>
            <a:pPr>
              <a:defRPr/>
            </a:pPr>
            <a:r>
              <a:rPr lang="it-IT" dirty="0" smtClean="0"/>
              <a:t>Bevande</a:t>
            </a:r>
          </a:p>
          <a:p>
            <a:pPr lvl="1">
              <a:defRPr/>
            </a:pPr>
            <a:r>
              <a:rPr lang="it-IT" dirty="0" smtClean="0"/>
              <a:t>+3.894,8</a:t>
            </a:r>
          </a:p>
          <a:p>
            <a:pPr>
              <a:defRPr/>
            </a:pPr>
            <a:r>
              <a:rPr lang="it-IT" dirty="0" smtClean="0"/>
              <a:t>Totale</a:t>
            </a:r>
          </a:p>
          <a:p>
            <a:pPr lvl="1">
              <a:defRPr/>
            </a:pPr>
            <a:r>
              <a:rPr lang="it-IT" dirty="0" smtClean="0"/>
              <a:t>-6.751 (2009: -5.795)</a:t>
            </a:r>
          </a:p>
          <a:p>
            <a:pPr>
              <a:defRPr/>
            </a:pPr>
            <a:r>
              <a:rPr lang="it-IT" dirty="0" err="1" smtClean="0"/>
              <a:t>Exp</a:t>
            </a:r>
            <a:r>
              <a:rPr lang="it-IT" dirty="0" smtClean="0"/>
              <a:t>:  +14,2%</a:t>
            </a:r>
          </a:p>
          <a:p>
            <a:pPr>
              <a:defRPr/>
            </a:pPr>
            <a:r>
              <a:rPr lang="it-IT" dirty="0" err="1" smtClean="0"/>
              <a:t>Imp</a:t>
            </a:r>
            <a:r>
              <a:rPr lang="it-IT" dirty="0" smtClean="0"/>
              <a:t>:  +14,6%</a:t>
            </a:r>
            <a:endParaRPr lang="it-IT" dirty="0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5276850" y="1524000"/>
            <a:ext cx="3657600" cy="4664075"/>
          </a:xfrm>
        </p:spPr>
        <p:txBody>
          <a:bodyPr>
            <a:normAutofit fontScale="92500" lnSpcReduction="10000"/>
          </a:bodyPr>
          <a:lstStyle/>
          <a:p>
            <a:pPr>
              <a:buFont typeface="Wingdings 2" pitchFamily="18" charset="2"/>
              <a:buNone/>
              <a:defRPr/>
            </a:pPr>
            <a:r>
              <a:rPr lang="it-IT" b="1" dirty="0" smtClean="0"/>
              <a:t>Emilia-Romagna</a:t>
            </a:r>
          </a:p>
          <a:p>
            <a:pPr>
              <a:defRPr/>
            </a:pPr>
            <a:r>
              <a:rPr lang="it-IT" dirty="0" smtClean="0"/>
              <a:t>Settore primario</a:t>
            </a:r>
          </a:p>
          <a:p>
            <a:pPr lvl="1">
              <a:defRPr/>
            </a:pPr>
            <a:r>
              <a:rPr lang="it-IT" dirty="0" smtClean="0"/>
              <a:t>-510,6</a:t>
            </a:r>
          </a:p>
          <a:p>
            <a:pPr>
              <a:defRPr/>
            </a:pPr>
            <a:r>
              <a:rPr lang="it-IT" dirty="0" smtClean="0"/>
              <a:t>Industria alimentare</a:t>
            </a:r>
          </a:p>
          <a:p>
            <a:pPr lvl="1">
              <a:defRPr/>
            </a:pPr>
            <a:r>
              <a:rPr lang="it-IT" dirty="0" smtClean="0"/>
              <a:t>-481,7</a:t>
            </a:r>
          </a:p>
          <a:p>
            <a:pPr>
              <a:defRPr/>
            </a:pPr>
            <a:r>
              <a:rPr lang="it-IT" dirty="0" smtClean="0"/>
              <a:t>Bevande</a:t>
            </a:r>
          </a:p>
          <a:p>
            <a:pPr lvl="1">
              <a:defRPr/>
            </a:pPr>
            <a:r>
              <a:rPr lang="it-IT" dirty="0" smtClean="0"/>
              <a:t>239,2</a:t>
            </a:r>
          </a:p>
          <a:p>
            <a:pPr>
              <a:defRPr/>
            </a:pPr>
            <a:r>
              <a:rPr lang="it-IT" dirty="0" smtClean="0"/>
              <a:t>Totale</a:t>
            </a:r>
          </a:p>
          <a:p>
            <a:pPr lvl="1">
              <a:defRPr/>
            </a:pPr>
            <a:r>
              <a:rPr lang="it-IT" dirty="0" smtClean="0"/>
              <a:t>-753,1 (2009: -531)</a:t>
            </a:r>
          </a:p>
          <a:p>
            <a:pPr>
              <a:defRPr/>
            </a:pPr>
            <a:r>
              <a:rPr lang="it-IT" dirty="0" err="1" smtClean="0"/>
              <a:t>Exp</a:t>
            </a:r>
            <a:r>
              <a:rPr lang="it-IT" dirty="0" smtClean="0"/>
              <a:t>: +13,9%</a:t>
            </a:r>
          </a:p>
          <a:p>
            <a:pPr>
              <a:defRPr/>
            </a:pPr>
            <a:r>
              <a:rPr lang="it-IT" dirty="0" err="1" smtClean="0"/>
              <a:t>Imp</a:t>
            </a:r>
            <a:r>
              <a:rPr lang="it-IT" dirty="0" smtClean="0"/>
              <a:t>: +17,3%</a:t>
            </a:r>
          </a:p>
          <a:p>
            <a:pPr>
              <a:buFont typeface="Wingdings 2" pitchFamily="18" charset="2"/>
              <a:buNone/>
              <a:defRPr/>
            </a:pPr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ACA8ED-7D57-4C04-91EF-1EC6605201C4}" type="slidenum">
              <a:rPr lang="it-IT" smtClean="0"/>
              <a:pPr>
                <a:defRPr/>
              </a:pPr>
              <a:t>18</a:t>
            </a:fld>
            <a:endParaRPr lang="it-IT"/>
          </a:p>
        </p:txBody>
      </p:sp>
      <p:sp>
        <p:nvSpPr>
          <p:cNvPr id="35845" name="Rettangolo 5"/>
          <p:cNvSpPr>
            <a:spLocks noChangeArrowheads="1"/>
          </p:cNvSpPr>
          <p:nvPr/>
        </p:nvSpPr>
        <p:spPr bwMode="auto">
          <a:xfrm>
            <a:off x="3635375" y="1196975"/>
            <a:ext cx="29003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/>
              <a:t>(milioni €, prezzi correnti)</a:t>
            </a:r>
          </a:p>
        </p:txBody>
      </p:sp>
      <p:sp>
        <p:nvSpPr>
          <p:cNvPr id="35846" name="CasellaDiTesto 6"/>
          <p:cNvSpPr txBox="1">
            <a:spLocks noChangeArrowheads="1"/>
          </p:cNvSpPr>
          <p:nvPr/>
        </p:nvSpPr>
        <p:spPr bwMode="auto">
          <a:xfrm>
            <a:off x="2268538" y="6165850"/>
            <a:ext cx="5832475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2400" b="1">
                <a:solidFill>
                  <a:srgbClr val="FF3300"/>
                </a:solidFill>
              </a:rPr>
              <a:t>Aumenta il deficit agro-alimentare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it-IT" dirty="0" smtClean="0"/>
              <a:t>Gli scambi agro-alimentari sul totale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defRPr/>
            </a:pPr>
            <a:r>
              <a:rPr lang="it-IT" dirty="0" smtClean="0">
                <a:solidFill>
                  <a:srgbClr val="0000FF"/>
                </a:solidFill>
              </a:rPr>
              <a:t>Emilia-Romagna</a:t>
            </a:r>
          </a:p>
          <a:p>
            <a:pPr lvl="1">
              <a:defRPr/>
            </a:pPr>
            <a:r>
              <a:rPr lang="it-IT" dirty="0" smtClean="0">
                <a:solidFill>
                  <a:srgbClr val="0000FF"/>
                </a:solidFill>
              </a:rPr>
              <a:t>Import agro-alimentare/import totale: 19,6%</a:t>
            </a:r>
          </a:p>
          <a:p>
            <a:pPr lvl="1">
              <a:defRPr/>
            </a:pPr>
            <a:r>
              <a:rPr lang="it-IT" dirty="0" smtClean="0">
                <a:solidFill>
                  <a:srgbClr val="0000FF"/>
                </a:solidFill>
              </a:rPr>
              <a:t>Export agro-alimentare/export totale: 10,5%</a:t>
            </a:r>
          </a:p>
          <a:p>
            <a:pPr>
              <a:defRPr/>
            </a:pPr>
            <a:r>
              <a:rPr lang="it-IT" dirty="0" smtClean="0"/>
              <a:t>Italia </a:t>
            </a:r>
          </a:p>
          <a:p>
            <a:pPr lvl="1">
              <a:defRPr/>
            </a:pPr>
            <a:r>
              <a:rPr lang="it-IT" dirty="0" smtClean="0"/>
              <a:t>Import agro-alimentare/import totale: 10,2%  </a:t>
            </a:r>
          </a:p>
          <a:p>
            <a:pPr lvl="1">
              <a:defRPr/>
            </a:pPr>
            <a:r>
              <a:rPr lang="it-IT" dirty="0" smtClean="0"/>
              <a:t>Export agro-alimentare/export totale: 8,3%</a:t>
            </a:r>
          </a:p>
          <a:p>
            <a:pPr>
              <a:defRPr/>
            </a:pPr>
            <a:r>
              <a:rPr lang="it-IT" dirty="0" smtClean="0">
                <a:solidFill>
                  <a:srgbClr val="0000FF"/>
                </a:solidFill>
              </a:rPr>
              <a:t>Nel corso del periodo 2007-09 si interrompe il fenomeno che vedeva i prodotti agro-alimentari perdere parte della loro rilevanza sugli scambi complessivi, sia a livello regionale che nazionale, e sia dal lato delle esportazioni che soprattutto da quello delle importazioni</a:t>
            </a:r>
          </a:p>
          <a:p>
            <a:pPr>
              <a:defRPr/>
            </a:pPr>
            <a:r>
              <a:rPr lang="it-IT" dirty="0" smtClean="0"/>
              <a:t>Il 2010 sembra evidenziare una ripresa di questa tendenza</a:t>
            </a:r>
          </a:p>
          <a:p>
            <a:pPr>
              <a:defRPr/>
            </a:pP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BFD80C-87C1-4998-B5C4-58424EB5C29C}" type="slidenum">
              <a:rPr lang="it-IT" smtClean="0"/>
              <a:pPr>
                <a:defRPr/>
              </a:pPr>
              <a:t>19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55C90AC-0A75-435F-B066-90EAE1A7F971}" type="slidenum">
              <a:rPr lang="it-IT"/>
              <a:pPr>
                <a:defRPr/>
              </a:pPr>
              <a:t>2</a:t>
            </a:fld>
            <a:endParaRPr lang="it-IT"/>
          </a:p>
        </p:txBody>
      </p:sp>
      <p:sp>
        <p:nvSpPr>
          <p:cNvPr id="18434" name="CasellaDiTesto 3"/>
          <p:cNvSpPr txBox="1">
            <a:spLocks noChangeArrowheads="1"/>
          </p:cNvSpPr>
          <p:nvPr/>
        </p:nvSpPr>
        <p:spPr bwMode="auto">
          <a:xfrm>
            <a:off x="1143000" y="214313"/>
            <a:ext cx="72151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4000"/>
              <a:t>Lo scenario internazionale </a:t>
            </a:r>
          </a:p>
        </p:txBody>
      </p:sp>
      <p:sp>
        <p:nvSpPr>
          <p:cNvPr id="18435" name="CasellaDiTesto 4"/>
          <p:cNvSpPr txBox="1">
            <a:spLocks noChangeArrowheads="1"/>
          </p:cNvSpPr>
          <p:nvPr/>
        </p:nvSpPr>
        <p:spPr bwMode="auto">
          <a:xfrm>
            <a:off x="1000125" y="1428750"/>
            <a:ext cx="7858125" cy="461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Aft>
                <a:spcPts val="1200"/>
              </a:spcAft>
            </a:pPr>
            <a:r>
              <a:rPr lang="it-IT" sz="2400" b="1"/>
              <a:t>Un’economia mondiale in ripresa, ma a due velocità:</a:t>
            </a:r>
          </a:p>
          <a:p>
            <a:pPr algn="just">
              <a:spcAft>
                <a:spcPts val="1200"/>
              </a:spcAft>
            </a:pPr>
            <a:endParaRPr lang="it-IT" sz="1400" b="1"/>
          </a:p>
          <a:p>
            <a:pPr algn="just">
              <a:spcAft>
                <a:spcPts val="1200"/>
              </a:spcAft>
              <a:buFont typeface="Arial" charset="0"/>
              <a:buChar char="•"/>
            </a:pPr>
            <a:r>
              <a:rPr lang="it-IT" sz="2400"/>
              <a:t>dopo avere subito nel 2009 una flessione del 2,2%, ha potuto registrare nel 2010 un tasso di crescita pari al 3,9%</a:t>
            </a:r>
            <a:endParaRPr lang="it-IT" sz="2200"/>
          </a:p>
          <a:p>
            <a:pPr algn="just">
              <a:spcAft>
                <a:spcPts val="600"/>
              </a:spcAft>
              <a:buFont typeface="Arial" charset="0"/>
              <a:buChar char="•"/>
            </a:pPr>
            <a:r>
              <a:rPr lang="it-IT" sz="2400"/>
              <a:t>gli scambi commerciali sono cresciuti del 16%</a:t>
            </a:r>
          </a:p>
          <a:p>
            <a:pPr algn="just">
              <a:spcAft>
                <a:spcPts val="600"/>
              </a:spcAft>
              <a:buFont typeface="Arial" charset="0"/>
              <a:buChar char="•"/>
            </a:pPr>
            <a:r>
              <a:rPr lang="it-IT" sz="2400"/>
              <a:t>Il PIL delle economie occidentali è cresciuto del 2,8% (-3,4% nel 2009); nel dicembre 2010 il tasso di disoccupazione nell’area dell’euro tocca quota 10,0%</a:t>
            </a:r>
          </a:p>
          <a:p>
            <a:pPr algn="just">
              <a:spcAft>
                <a:spcPts val="600"/>
              </a:spcAft>
              <a:buFont typeface="Arial" charset="0"/>
              <a:buChar char="•"/>
            </a:pPr>
            <a:r>
              <a:rPr lang="it-IT" sz="2400"/>
              <a:t>Il tasso di crescita dei PVS, che già nel 2009 si era mantenuto al livello del 2%, balza al 7%, ma cresce anche il tasso di inflazione</a:t>
            </a:r>
          </a:p>
        </p:txBody>
      </p:sp>
      <p:sp>
        <p:nvSpPr>
          <p:cNvPr id="18436" name="AutoShape 6"/>
          <p:cNvSpPr>
            <a:spLocks noChangeArrowheads="1"/>
          </p:cNvSpPr>
          <p:nvPr/>
        </p:nvSpPr>
        <p:spPr bwMode="auto">
          <a:xfrm>
            <a:off x="0" y="0"/>
            <a:ext cx="971550" cy="6858000"/>
          </a:xfrm>
          <a:prstGeom prst="rtTriangle">
            <a:avLst/>
          </a:prstGeom>
          <a:gradFill rotWithShape="1">
            <a:gsLst>
              <a:gs pos="0">
                <a:srgbClr val="33CC33"/>
              </a:gs>
              <a:gs pos="100000">
                <a:srgbClr val="99FF99"/>
              </a:gs>
            </a:gsLst>
            <a:lin ang="27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itolo 1"/>
          <p:cNvSpPr>
            <a:spLocks noGrp="1"/>
          </p:cNvSpPr>
          <p:nvPr>
            <p:ph type="title"/>
          </p:nvPr>
        </p:nvSpPr>
        <p:spPr bwMode="auto"/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it-IT" smtClean="0"/>
              <a:t>I principali prodotti scambiati</a:t>
            </a:r>
          </a:p>
        </p:txBody>
      </p:sp>
      <p:sp>
        <p:nvSpPr>
          <p:cNvPr id="37890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mtClean="0"/>
              <a:t>Importazioni: carni fresche e congelate, pesce lavorato e conservato, oli e grassi, mangimi</a:t>
            </a:r>
          </a:p>
          <a:p>
            <a:pPr>
              <a:buFont typeface="Wingdings 2" pitchFamily="18" charset="2"/>
              <a:buNone/>
            </a:pPr>
            <a:endParaRPr lang="it-IT" smtClean="0"/>
          </a:p>
          <a:p>
            <a:r>
              <a:rPr lang="it-IT" smtClean="0"/>
              <a:t>Esportazioni: carni preparate (salumi), derivati dei cereali, lattiero-caseari, carni fresche e congelate, ortaggi trasformati (conserve di pomodoro)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B0499B-BDBB-4F11-9D75-22F85CF9BC4D}" type="slidenum">
              <a:rPr lang="it-IT" smtClean="0"/>
              <a:pPr>
                <a:defRPr/>
              </a:pPr>
              <a:t>20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itolo 1"/>
          <p:cNvSpPr>
            <a:spLocks noGrp="1"/>
          </p:cNvSpPr>
          <p:nvPr>
            <p:ph type="title"/>
          </p:nvPr>
        </p:nvSpPr>
        <p:spPr bwMode="auto">
          <a:xfrm>
            <a:off x="1435100" y="274638"/>
            <a:ext cx="7499350" cy="1143000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it-IT" smtClean="0"/>
              <a:t>I paesi di destinazione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EBFC27-6DC2-4103-8B20-FE2FDD7A3289}" type="slidenum">
              <a:rPr lang="it-IT" smtClean="0"/>
              <a:pPr>
                <a:defRPr/>
              </a:pPr>
              <a:t>21</a:t>
            </a:fld>
            <a:endParaRPr lang="it-IT"/>
          </a:p>
        </p:txBody>
      </p:sp>
      <p:graphicFrame>
        <p:nvGraphicFramePr>
          <p:cNvPr id="5" name="Tabella 4"/>
          <p:cNvGraphicFramePr>
            <a:graphicFrameLocks noGrp="1"/>
          </p:cNvGraphicFramePr>
          <p:nvPr/>
        </p:nvGraphicFramePr>
        <p:xfrm>
          <a:off x="1187450" y="1484313"/>
          <a:ext cx="7632700" cy="4384675"/>
        </p:xfrm>
        <a:graphic>
          <a:graphicData uri="http://schemas.openxmlformats.org/drawingml/2006/table">
            <a:tbl>
              <a:tblPr/>
              <a:tblGrid>
                <a:gridCol w="971550"/>
                <a:gridCol w="815975"/>
                <a:gridCol w="633413"/>
                <a:gridCol w="26987"/>
                <a:gridCol w="71438"/>
                <a:gridCol w="733425"/>
                <a:gridCol w="542925"/>
                <a:gridCol w="74612"/>
                <a:gridCol w="995363"/>
                <a:gridCol w="838200"/>
                <a:gridCol w="541337"/>
                <a:gridCol w="74613"/>
                <a:gridCol w="771525"/>
                <a:gridCol w="541337"/>
              </a:tblGrid>
              <a:tr h="307975"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ts val="1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2009 *</a:t>
                      </a:r>
                      <a:endParaRPr kumimoji="0" lang="it-IT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ts val="1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ts val="1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2010 *</a:t>
                      </a:r>
                      <a:endParaRPr kumimoji="0" lang="it-IT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2174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ts val="1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ts val="1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Emilia-Romagna</a:t>
                      </a:r>
                      <a:endParaRPr kumimoji="0" lang="it-IT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ts val="1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ts val="1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Italia</a:t>
                      </a:r>
                      <a:endParaRPr kumimoji="0" lang="it-IT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ts val="1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ts val="1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ts val="1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Emilia-Romagna</a:t>
                      </a:r>
                      <a:endParaRPr kumimoji="0" lang="it-IT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ts val="1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ts val="1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Italia</a:t>
                      </a:r>
                      <a:endParaRPr kumimoji="0" lang="it-IT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8715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Posizione</a:t>
                      </a:r>
                      <a:br>
                        <a:rPr kumimoji="0" lang="it-IT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</a:br>
                      <a:r>
                        <a:rPr kumimoji="0" lang="it-IT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in graduatoria</a:t>
                      </a:r>
                      <a:endParaRPr kumimoji="0" lang="it-IT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Quota %</a:t>
                      </a:r>
                      <a:endParaRPr kumimoji="0" lang="it-IT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Posizione</a:t>
                      </a:r>
                      <a:br>
                        <a:rPr kumimoji="0" lang="it-IT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</a:br>
                      <a:r>
                        <a:rPr kumimoji="0" lang="it-IT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in graduatoria</a:t>
                      </a:r>
                      <a:endParaRPr kumimoji="0" lang="it-IT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Quota %</a:t>
                      </a:r>
                      <a:endParaRPr kumimoji="0" lang="it-IT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Posizione</a:t>
                      </a:r>
                      <a:br>
                        <a:rPr kumimoji="0" lang="it-IT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</a:br>
                      <a:r>
                        <a:rPr kumimoji="0" lang="it-IT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in graduatoria</a:t>
                      </a:r>
                      <a:endParaRPr kumimoji="0" lang="it-IT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Quota %</a:t>
                      </a:r>
                      <a:endParaRPr kumimoji="0" lang="it-IT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Posizione</a:t>
                      </a:r>
                      <a:br>
                        <a:rPr kumimoji="0" lang="it-IT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</a:br>
                      <a:r>
                        <a:rPr kumimoji="0" lang="it-IT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in graduatoria</a:t>
                      </a:r>
                      <a:endParaRPr kumimoji="0" lang="it-IT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Quota %</a:t>
                      </a:r>
                      <a:endParaRPr kumimoji="0" lang="it-IT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7488">
                <a:tc gridSpan="14">
                  <a:txBody>
                    <a:bodyPr/>
                    <a:lstStyle/>
                    <a:p>
                      <a:pPr marL="34925" marR="0" lvl="0" indent="0" algn="ctr" defTabSz="914400" rtl="0" eaLnBrk="1" fontAlgn="base" latinLnBrk="0" hangingPunct="1">
                        <a:lnSpc>
                          <a:spcPts val="9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TOTALE AGRO-ALIMENTARE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377825">
                <a:tc>
                  <a:txBody>
                    <a:bodyPr/>
                    <a:lstStyle/>
                    <a:p>
                      <a:pPr marL="34925" marR="0" lvl="0" indent="0" algn="l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Germania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925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11,90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34925" marR="0" lvl="0" indent="0" algn="l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14,66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1438" marR="0" lvl="0" indent="0" algn="l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Germania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12,70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14,27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7488">
                <a:tc>
                  <a:txBody>
                    <a:bodyPr/>
                    <a:lstStyle/>
                    <a:p>
                      <a:pPr marL="34925" marR="0" lvl="0" indent="0" algn="l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Francia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925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10,58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34925" marR="0" lvl="0" indent="0" algn="l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16,11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1438" marR="0" lvl="0" indent="0" algn="l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Francia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10,09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16,33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7488">
                <a:tc>
                  <a:txBody>
                    <a:bodyPr/>
                    <a:lstStyle/>
                    <a:p>
                      <a:pPr marL="34925" marR="0" lvl="0" indent="0" algn="l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Paesi Bassi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925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9,01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34925" marR="0" lvl="0" indent="0" algn="l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8,37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1438" marR="0" lvl="0" indent="0" algn="l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Paesi Bassi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9,00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8,30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7488">
                <a:tc>
                  <a:txBody>
                    <a:bodyPr/>
                    <a:lstStyle/>
                    <a:p>
                      <a:pPr marL="34925" marR="0" lvl="0" indent="0" algn="l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Spagna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925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7,90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34925" marR="0" lvl="0" indent="0" algn="l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9,61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1438" marR="0" lvl="0" indent="0" algn="l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Spagna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7,54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10,06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7488">
                <a:tc>
                  <a:txBody>
                    <a:bodyPr/>
                    <a:lstStyle/>
                    <a:p>
                      <a:pPr marL="34925" marR="0" lvl="0" indent="0" algn="l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Argentina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925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7,45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34925" marR="0" lvl="0" indent="0" algn="l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2,80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1438" marR="0" lvl="0" indent="0" algn="l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Argentina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6,18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2,70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7488">
                <a:tc>
                  <a:txBody>
                    <a:bodyPr/>
                    <a:lstStyle/>
                    <a:p>
                      <a:pPr marL="34925" marR="0" lvl="0" indent="0" algn="l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Indonesia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925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3,90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34925" marR="0" lvl="0" indent="0" algn="l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16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1,61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1438" marR="0" lvl="0" indent="0" algn="l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Brasile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3,90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2,32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7488">
                <a:tc>
                  <a:txBody>
                    <a:bodyPr/>
                    <a:lstStyle/>
                    <a:p>
                      <a:pPr marL="34925" marR="0" lvl="0" indent="0" algn="l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Danimarca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925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3,31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34925" marR="0" lvl="0" indent="0" algn="l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2,36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1438" marR="0" lvl="0" indent="0" algn="l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Danimarca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3,67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2,35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7488">
                <a:tc>
                  <a:txBody>
                    <a:bodyPr/>
                    <a:lstStyle/>
                    <a:p>
                      <a:pPr marL="34925" marR="0" lvl="0" indent="0" algn="l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Belgio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925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3,27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34925" marR="0" lvl="0" indent="0" algn="l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3,20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1438" marR="0" lvl="0" indent="0" algn="l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Belgio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3,24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3,05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7488">
                <a:tc>
                  <a:txBody>
                    <a:bodyPr/>
                    <a:lstStyle/>
                    <a:p>
                      <a:pPr marL="34925" marR="0" lvl="0" indent="0" algn="l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Austria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12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925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2,41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34925" marR="0" lvl="0" indent="0" algn="l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3,34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1438" marR="0" lvl="0" indent="0" algn="l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Austria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11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2,62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3,46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7488">
                <a:tc>
                  <a:txBody>
                    <a:bodyPr/>
                    <a:lstStyle/>
                    <a:p>
                      <a:pPr marL="34925" marR="0" lvl="0" indent="0" algn="l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Brasile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13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925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2,13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34925" marR="0" lvl="0" indent="0" algn="l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2,87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1438" marR="0" lvl="0" indent="0" algn="l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7488">
                <a:tc>
                  <a:txBody>
                    <a:bodyPr/>
                    <a:lstStyle/>
                    <a:p>
                      <a:pPr marL="34925" marR="0" lvl="0" indent="0" algn="l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UE 15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925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54,04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34925" marR="0" lvl="0" indent="0" algn="l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64,63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1438" marR="0" lvl="0" indent="0" algn="l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UE 15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53,61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64,65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7488">
                <a:tc>
                  <a:txBody>
                    <a:bodyPr/>
                    <a:lstStyle/>
                    <a:p>
                      <a:pPr marL="34925" marR="0" lvl="0" indent="0" algn="l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UE 27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925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63,27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34925" marR="0" lvl="0" indent="0" algn="l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70,59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1438" marR="0" lvl="0" indent="0" algn="l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UE 27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63,11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ts val="900"/>
                        </a:lnSpc>
                        <a:spcBef>
                          <a:spcPct val="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pitchFamily="18" charset="0"/>
                          <a:cs typeface="Times New Roman" pitchFamily="18" charset="0"/>
                        </a:rPr>
                        <a:t>71,27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9107" name="CasellaDiTesto 5"/>
          <p:cNvSpPr txBox="1">
            <a:spLocks noChangeArrowheads="1"/>
          </p:cNvSpPr>
          <p:nvPr/>
        </p:nvSpPr>
        <p:spPr bwMode="auto">
          <a:xfrm>
            <a:off x="1331913" y="6092825"/>
            <a:ext cx="597693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1400"/>
              <a:t>Fonte: elaborazione SMEA su dati ISTAT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itolo 1"/>
          <p:cNvSpPr>
            <a:spLocks noGrp="1"/>
          </p:cNvSpPr>
          <p:nvPr>
            <p:ph type="title"/>
          </p:nvPr>
        </p:nvSpPr>
        <p:spPr bwMode="auto"/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it-IT" smtClean="0"/>
              <a:t>I cambiamenti nella distribuzione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187450" y="1447800"/>
            <a:ext cx="7747000" cy="4800600"/>
          </a:xfrm>
        </p:spPr>
        <p:txBody>
          <a:bodyPr>
            <a:normAutofit fontScale="77500" lnSpcReduction="20000"/>
          </a:bodyPr>
          <a:lstStyle/>
          <a:p>
            <a:pPr>
              <a:defRPr/>
            </a:pPr>
            <a:r>
              <a:rPr lang="it-IT" dirty="0" smtClean="0"/>
              <a:t>L’Emilia-Romagna registra, nel primo semestre 2010, una riduzione delle vendite alimentari (-1%)</a:t>
            </a:r>
          </a:p>
          <a:p>
            <a:pPr lvl="1">
              <a:defRPr/>
            </a:pPr>
            <a:r>
              <a:rPr lang="it-IT" dirty="0" smtClean="0"/>
              <a:t>piccolo dettaglio (-2,1%) </a:t>
            </a:r>
          </a:p>
          <a:p>
            <a:pPr lvl="1">
              <a:defRPr/>
            </a:pPr>
            <a:r>
              <a:rPr lang="it-IT" dirty="0" err="1" smtClean="0"/>
              <a:t>iper</a:t>
            </a:r>
            <a:r>
              <a:rPr lang="it-IT" dirty="0" smtClean="0"/>
              <a:t> e supermercati (+1.5%)</a:t>
            </a:r>
          </a:p>
          <a:p>
            <a:pPr>
              <a:defRPr/>
            </a:pPr>
            <a:r>
              <a:rPr lang="it-IT" dirty="0" smtClean="0">
                <a:solidFill>
                  <a:srgbClr val="0000FF"/>
                </a:solidFill>
              </a:rPr>
              <a:t>Si conferma come una delle realtà distributive leader a livello nazionale: la superficie di tutte le tipologie moderne ha superato i 250 mq/1000 abitanti (+1,8%), di cui ben 194 mq fanno riferimento alle due tipologie principali (super e ipermercati)</a:t>
            </a:r>
          </a:p>
          <a:p>
            <a:pPr>
              <a:defRPr/>
            </a:pPr>
            <a:r>
              <a:rPr lang="it-IT" dirty="0" smtClean="0"/>
              <a:t>Tra le tipologie in controtendenza vi sono i </a:t>
            </a:r>
            <a:r>
              <a:rPr lang="it-IT" dirty="0" err="1" smtClean="0"/>
              <a:t>superette</a:t>
            </a:r>
            <a:r>
              <a:rPr lang="it-IT" dirty="0" smtClean="0"/>
              <a:t> (-1,1%) e gli ipermercati (-0,6%), mentre la crescita maggiore è per i discount (+6,1%)</a:t>
            </a:r>
          </a:p>
          <a:p>
            <a:pPr>
              <a:defRPr/>
            </a:pPr>
            <a:r>
              <a:rPr lang="it-IT" dirty="0" smtClean="0">
                <a:solidFill>
                  <a:srgbClr val="0000FF"/>
                </a:solidFill>
              </a:rPr>
              <a:t>Per contro diminuisce il numero dei punti vendita specializzati, ad eccezione delle macellerie</a:t>
            </a:r>
          </a:p>
          <a:p>
            <a:pPr>
              <a:defRPr/>
            </a:pP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040B7B-4E10-45C7-BCB0-AC0223AF6DF9}" type="slidenum">
              <a:rPr lang="it-IT" smtClean="0"/>
              <a:pPr>
                <a:defRPr/>
              </a:pPr>
              <a:t>22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258888" y="274638"/>
            <a:ext cx="7675562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it-IT" sz="4400" dirty="0" smtClean="0"/>
              <a:t>L’evoluzione dei consumi alimentari</a:t>
            </a:r>
            <a:endParaRPr lang="it-IT" sz="4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187450" y="1447800"/>
            <a:ext cx="7747000" cy="4800600"/>
          </a:xfrm>
        </p:spPr>
        <p:txBody>
          <a:bodyPr>
            <a:normAutofit fontScale="92500" lnSpcReduction="20000"/>
          </a:bodyPr>
          <a:lstStyle/>
          <a:p>
            <a:pPr>
              <a:defRPr/>
            </a:pPr>
            <a:r>
              <a:rPr lang="it-IT" dirty="0" smtClean="0">
                <a:solidFill>
                  <a:srgbClr val="0000FF"/>
                </a:solidFill>
              </a:rPr>
              <a:t>Nel 2010 i prezzi degli alimenti aumentano solo dello 0,2% (prezzi al consumo: +1,5%)</a:t>
            </a:r>
          </a:p>
          <a:p>
            <a:pPr>
              <a:defRPr/>
            </a:pPr>
            <a:r>
              <a:rPr lang="it-IT" dirty="0" smtClean="0"/>
              <a:t>La spesa complessiva delle famiglie riprende fiato: +1% a p. costanti (-1,8% nel 2009), -0,1% al netto dell’incremento demografico</a:t>
            </a:r>
          </a:p>
          <a:p>
            <a:pPr>
              <a:defRPr/>
            </a:pPr>
            <a:r>
              <a:rPr lang="it-IT" dirty="0" smtClean="0">
                <a:solidFill>
                  <a:srgbClr val="0000FF"/>
                </a:solidFill>
              </a:rPr>
              <a:t>La spesa per alimenti e bevande aumenta di poco: +0,2%</a:t>
            </a:r>
          </a:p>
          <a:p>
            <a:pPr>
              <a:defRPr/>
            </a:pPr>
            <a:r>
              <a:rPr lang="it-IT" dirty="0" smtClean="0">
                <a:solidFill>
                  <a:srgbClr val="0000FF"/>
                </a:solidFill>
              </a:rPr>
              <a:t>La spesa media per famiglia si riduce del 2,5% nel 2009 (ultimo dato disponibile): la riduzione è più contenuta al Nord-Ovest (-0,9%) e marcata per Nord-Est (-3,9%) ed Isole (-4,3%)  </a:t>
            </a:r>
            <a:endParaRPr lang="it-IT" dirty="0">
              <a:solidFill>
                <a:srgbClr val="0000FF"/>
              </a:solidFill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E48503-4599-47CF-B1DC-982525DE30AE}" type="slidenum">
              <a:rPr lang="it-IT" smtClean="0"/>
              <a:pPr>
                <a:defRPr/>
              </a:pPr>
              <a:t>23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116013" y="274638"/>
            <a:ext cx="8027987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it-IT" dirty="0" smtClean="0"/>
              <a:t>I consumi alimentari in Emilia-Romagna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defRPr/>
            </a:pPr>
            <a:r>
              <a:rPr lang="it-IT" dirty="0" smtClean="0">
                <a:solidFill>
                  <a:srgbClr val="0000FF"/>
                </a:solidFill>
              </a:rPr>
              <a:t>In Emilia-Romagna la quota di spesa per alimenti è inferiore a quella media nazionale (15,8% contro 18,9%)</a:t>
            </a:r>
          </a:p>
          <a:p>
            <a:pPr>
              <a:defRPr/>
            </a:pPr>
            <a:r>
              <a:rPr lang="it-IT" dirty="0" smtClean="0"/>
              <a:t>La composizione della </a:t>
            </a:r>
            <a:r>
              <a:rPr lang="it-IT" b="1" dirty="0" smtClean="0"/>
              <a:t>spesa alimentare delle famiglie </a:t>
            </a:r>
            <a:r>
              <a:rPr lang="it-IT" b="1" dirty="0" err="1" smtClean="0"/>
              <a:t>emiliano-romagnole</a:t>
            </a:r>
            <a:r>
              <a:rPr lang="it-IT" b="1" dirty="0" smtClean="0"/>
              <a:t> non mostra mutamenti </a:t>
            </a:r>
            <a:r>
              <a:rPr lang="it-IT" dirty="0" smtClean="0"/>
              <a:t>negli ultimi cinque anni, con l’eccezione di un aumento per pane e cereali nel 2009 e di una riduzione per zucchero, caffè e drogheria</a:t>
            </a:r>
          </a:p>
          <a:p>
            <a:pPr>
              <a:defRPr/>
            </a:pPr>
            <a:r>
              <a:rPr lang="it-IT" dirty="0" smtClean="0">
                <a:solidFill>
                  <a:srgbClr val="0000FF"/>
                </a:solidFill>
              </a:rPr>
              <a:t>La quota di adulti obesi raggiunge il suo picco nel 2009, 12% (+1,5% in due anni), valore superiore alla media nazionale e del Nord Est (10,3%).</a:t>
            </a:r>
            <a:endParaRPr lang="it-IT" dirty="0">
              <a:solidFill>
                <a:srgbClr val="0000FF"/>
              </a:solidFill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C9D668-07B3-446D-B91F-7BDE6FFF5E52}" type="slidenum">
              <a:rPr lang="it-IT" smtClean="0"/>
              <a:pPr>
                <a:defRPr/>
              </a:pPr>
              <a:t>24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itolo 1"/>
          <p:cNvSpPr>
            <a:spLocks noGrp="1"/>
          </p:cNvSpPr>
          <p:nvPr>
            <p:ph type="title"/>
          </p:nvPr>
        </p:nvSpPr>
        <p:spPr bwMode="auto"/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it-IT" smtClean="0"/>
              <a:t>Il bilancio regionale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it-IT" dirty="0" smtClean="0"/>
              <a:t>Aumentano le risorse per il settore agricolo (+16,2 milioni, soprattutto interventi per avversità)</a:t>
            </a:r>
          </a:p>
          <a:p>
            <a:pPr>
              <a:defRPr/>
            </a:pPr>
            <a:r>
              <a:rPr lang="it-IT" dirty="0" smtClean="0">
                <a:solidFill>
                  <a:srgbClr val="0000FF"/>
                </a:solidFill>
              </a:rPr>
              <a:t>Si prevedono tagli ai trasferimenti di 340 milioni per il 2011, con conseguenze negative sugli interventi in agricoltura</a:t>
            </a:r>
          </a:p>
          <a:p>
            <a:pPr>
              <a:defRPr/>
            </a:pPr>
            <a:r>
              <a:rPr lang="it-IT" dirty="0" smtClean="0"/>
              <a:t>i mezzi regionali per il settore agricolo nel 2010 hanno subito una leggera riduzione a 36,4 milioni di euro (-4,2% sul 2009); nel 2011 scenderanno del 18,6% rispetto al 2010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F924F5-A0E3-4557-9594-B30A640BA823}" type="slidenum">
              <a:rPr lang="it-IT" smtClean="0"/>
              <a:pPr>
                <a:defRPr/>
              </a:pPr>
              <a:t>25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it-IT" dirty="0" smtClean="0"/>
              <a:t>Interventi a favore dell’agricoltura regionale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116013" y="1557338"/>
            <a:ext cx="7889875" cy="4800600"/>
          </a:xfrm>
        </p:spPr>
        <p:txBody>
          <a:bodyPr>
            <a:normAutofit fontScale="77500" lnSpcReduction="20000"/>
          </a:bodyPr>
          <a:lstStyle/>
          <a:p>
            <a:pPr>
              <a:defRPr/>
            </a:pPr>
            <a:r>
              <a:rPr lang="it-IT" dirty="0" smtClean="0"/>
              <a:t>Viene sviluppata l’integrazione di filiera con:</a:t>
            </a:r>
          </a:p>
          <a:p>
            <a:pPr lvl="1">
              <a:defRPr/>
            </a:pPr>
            <a:r>
              <a:rPr lang="it-IT" dirty="0" smtClean="0">
                <a:solidFill>
                  <a:srgbClr val="0000FF"/>
                </a:solidFill>
              </a:rPr>
              <a:t>Trasferimenti di risorse alle OP</a:t>
            </a:r>
          </a:p>
          <a:p>
            <a:pPr lvl="1">
              <a:defRPr/>
            </a:pPr>
            <a:r>
              <a:rPr lang="it-IT" dirty="0" smtClean="0">
                <a:solidFill>
                  <a:srgbClr val="0000FF"/>
                </a:solidFill>
              </a:rPr>
              <a:t>Promozione di accordi quadro (grano duro, patate</a:t>
            </a:r>
          </a:p>
          <a:p>
            <a:pPr lvl="1">
              <a:defRPr/>
            </a:pPr>
            <a:r>
              <a:rPr lang="it-IT" dirty="0" smtClean="0">
                <a:solidFill>
                  <a:srgbClr val="0000FF"/>
                </a:solidFill>
              </a:rPr>
              <a:t>Riconoscimento delle Organizzazioni Interprofessionali, associazioni che comprendono i soggetti economici del comparto della produzione agricola, della trasformazione industriale e del commercio e distribuzione, con l’obiettivo di migliorare l’efficienza delle filiere mediante il coordinamento (approvazione delle buone prassi di filiera)</a:t>
            </a:r>
          </a:p>
          <a:p>
            <a:pPr>
              <a:defRPr/>
            </a:pPr>
            <a:r>
              <a:rPr lang="it-IT" dirty="0" smtClean="0"/>
              <a:t>Nel 2010 è operativa la nuova normativa del settore agrituristico (nuovo criterio di demarcazione dei territori)</a:t>
            </a:r>
          </a:p>
          <a:p>
            <a:pPr>
              <a:defRPr/>
            </a:pPr>
            <a:r>
              <a:rPr lang="it-IT" dirty="0" smtClean="0"/>
              <a:t>Continuano i servizi di sviluppo alle imprese agricole e agro-alimentari (interventi a sostegno dell’innovazione e della conoscenza)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53A4AF-3808-49FA-A87F-2D78F5454A24}" type="slidenum">
              <a:rPr lang="it-IT" smtClean="0"/>
              <a:pPr>
                <a:defRPr/>
              </a:pPr>
              <a:t>26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it-IT" dirty="0" smtClean="0"/>
              <a:t>L’importanza delle OP per settore</a:t>
            </a:r>
            <a:endParaRPr lang="it-IT" dirty="0"/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F64B95-15B8-450A-AB23-E8D23DE9B74D}" type="slidenum">
              <a:rPr lang="it-IT" smtClean="0"/>
              <a:pPr>
                <a:defRPr/>
              </a:pPr>
              <a:t>27</a:t>
            </a:fld>
            <a:endParaRPr lang="it-IT"/>
          </a:p>
        </p:txBody>
      </p:sp>
      <p:pic>
        <p:nvPicPr>
          <p:cNvPr id="45059" name="Picture 2"/>
          <p:cNvPicPr>
            <a:picLocks noChangeAspect="1" noChangeArrowheads="1"/>
          </p:cNvPicPr>
          <p:nvPr/>
        </p:nvPicPr>
        <p:blipFill>
          <a:blip r:embed="rId2"/>
          <a:srcRect t="4831" b="20544"/>
          <a:stretch>
            <a:fillRect/>
          </a:stretch>
        </p:blipFill>
        <p:spPr bwMode="auto">
          <a:xfrm>
            <a:off x="735013" y="1587500"/>
            <a:ext cx="8408987" cy="4922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5060" name="Rettangolo 4"/>
          <p:cNvSpPr>
            <a:spLocks noChangeArrowheads="1"/>
          </p:cNvSpPr>
          <p:nvPr/>
        </p:nvSpPr>
        <p:spPr bwMode="auto">
          <a:xfrm>
            <a:off x="1116013" y="1196975"/>
            <a:ext cx="802798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/>
              <a:t>Quota del settore sul fatturato totale 2009 delle OP in Emilia-Romagna</a:t>
            </a:r>
          </a:p>
        </p:txBody>
      </p:sp>
      <p:sp>
        <p:nvSpPr>
          <p:cNvPr id="45061" name="CasellaDiTesto 5"/>
          <p:cNvSpPr txBox="1">
            <a:spLocks noChangeArrowheads="1"/>
          </p:cNvSpPr>
          <p:nvPr/>
        </p:nvSpPr>
        <p:spPr bwMode="auto">
          <a:xfrm>
            <a:off x="1258888" y="6381750"/>
            <a:ext cx="43211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1400"/>
              <a:t>Fonte: Regione Emilia-Romagna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it-IT" dirty="0" smtClean="0"/>
              <a:t>Interventi UE per l’agricoltura regionale</a:t>
            </a:r>
            <a:endParaRPr lang="it-IT" dirty="0"/>
          </a:p>
        </p:txBody>
      </p:sp>
      <p:sp>
        <p:nvSpPr>
          <p:cNvPr id="46082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800" smtClean="0">
                <a:solidFill>
                  <a:srgbClr val="0000FF"/>
                </a:solidFill>
              </a:rPr>
              <a:t>Nel 2010 gli interventi si riducono del 5,2% (673 milioni) e comprendono:</a:t>
            </a:r>
          </a:p>
          <a:p>
            <a:pPr lvl="1"/>
            <a:r>
              <a:rPr lang="it-IT" sz="2400" smtClean="0"/>
              <a:t>Premio unico: 44,6% (300 milioni)</a:t>
            </a:r>
          </a:p>
          <a:p>
            <a:pPr lvl="1"/>
            <a:r>
              <a:rPr lang="it-IT" sz="2400" smtClean="0"/>
              <a:t>Sviluppo rurale: 35% (236 milioni)</a:t>
            </a:r>
          </a:p>
          <a:p>
            <a:pPr lvl="1"/>
            <a:r>
              <a:rPr lang="it-IT" sz="2400" smtClean="0"/>
              <a:t>Dispositivi di regolazione dei mercati: 20,3% (137 milioni)</a:t>
            </a:r>
          </a:p>
          <a:p>
            <a:r>
              <a:rPr lang="it-IT" smtClean="0">
                <a:solidFill>
                  <a:srgbClr val="0000FF"/>
                </a:solidFill>
              </a:rPr>
              <a:t>PAC campagna 2009-10</a:t>
            </a:r>
          </a:p>
          <a:p>
            <a:pPr lvl="1"/>
            <a:r>
              <a:rPr lang="it-IT" sz="2400" smtClean="0"/>
              <a:t>PUA: 49.091 aziende, 352 milioni; il 35% dell’importo è nella classe 10.000-50.000 €; il 41% dei beneficiari ha più di 65 anni</a:t>
            </a:r>
          </a:p>
          <a:p>
            <a:endParaRPr lang="it-IT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7AF830-41F5-46DA-9971-744B9177EF30}" type="slidenum">
              <a:rPr lang="it-IT" smtClean="0"/>
              <a:pPr>
                <a:defRPr/>
              </a:pPr>
              <a:t>28</a:t>
            </a:fld>
            <a:endParaRPr lang="it-IT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itolo 1"/>
          <p:cNvSpPr>
            <a:spLocks noGrp="1"/>
          </p:cNvSpPr>
          <p:nvPr>
            <p:ph type="title"/>
          </p:nvPr>
        </p:nvSpPr>
        <p:spPr bwMode="auto">
          <a:xfrm>
            <a:off x="1435100" y="274638"/>
            <a:ext cx="7499350" cy="1143000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it-IT" smtClean="0"/>
              <a:t>PUA per classi di pagamento</a:t>
            </a: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66275-32C8-4648-AC71-DEE702C2820F}" type="slidenum">
              <a:rPr lang="it-IT" smtClean="0"/>
              <a:pPr>
                <a:defRPr/>
              </a:pPr>
              <a:t>29</a:t>
            </a:fld>
            <a:endParaRPr lang="it-IT"/>
          </a:p>
        </p:txBody>
      </p:sp>
      <p:pic>
        <p:nvPicPr>
          <p:cNvPr id="47107" name="Picture 2"/>
          <p:cNvPicPr>
            <a:picLocks noChangeAspect="1" noChangeArrowheads="1"/>
          </p:cNvPicPr>
          <p:nvPr/>
        </p:nvPicPr>
        <p:blipFill>
          <a:blip r:embed="rId2"/>
          <a:srcRect b="3371"/>
          <a:stretch>
            <a:fillRect/>
          </a:stretch>
        </p:blipFill>
        <p:spPr bwMode="auto">
          <a:xfrm>
            <a:off x="1116013" y="1557338"/>
            <a:ext cx="7762875" cy="490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7108" name="CasellaDiTesto 4"/>
          <p:cNvSpPr txBox="1">
            <a:spLocks noChangeArrowheads="1"/>
          </p:cNvSpPr>
          <p:nvPr/>
        </p:nvSpPr>
        <p:spPr bwMode="auto">
          <a:xfrm>
            <a:off x="1228725" y="6411913"/>
            <a:ext cx="72009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1400"/>
              <a:t>Fonte: elaborazione su dati AGREA, Regione Emilia-Romagna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D83FC65-53FD-4E3F-B8F8-049C30719F1D}" type="slidenum">
              <a:rPr lang="it-IT"/>
              <a:pPr>
                <a:defRPr/>
              </a:pPr>
              <a:t>3</a:t>
            </a:fld>
            <a:endParaRPr lang="it-IT"/>
          </a:p>
        </p:txBody>
      </p:sp>
      <p:sp>
        <p:nvSpPr>
          <p:cNvPr id="19458" name="CasellaDiTesto 3"/>
          <p:cNvSpPr txBox="1">
            <a:spLocks noChangeArrowheads="1"/>
          </p:cNvSpPr>
          <p:nvPr/>
        </p:nvSpPr>
        <p:spPr bwMode="auto">
          <a:xfrm>
            <a:off x="1143000" y="214313"/>
            <a:ext cx="72151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4000"/>
              <a:t>Lo scenario internazionale </a:t>
            </a:r>
          </a:p>
        </p:txBody>
      </p:sp>
      <p:sp>
        <p:nvSpPr>
          <p:cNvPr id="19459" name="CasellaDiTesto 4"/>
          <p:cNvSpPr txBox="1">
            <a:spLocks noChangeArrowheads="1"/>
          </p:cNvSpPr>
          <p:nvPr/>
        </p:nvSpPr>
        <p:spPr bwMode="auto">
          <a:xfrm>
            <a:off x="1000125" y="857250"/>
            <a:ext cx="7858125" cy="517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Aft>
                <a:spcPts val="1200"/>
              </a:spcAft>
            </a:pPr>
            <a:r>
              <a:rPr lang="it-IT" sz="2400" b="1"/>
              <a:t>Il sistema alimentare mondiale mostra tutta la sua fragilità:</a:t>
            </a:r>
          </a:p>
          <a:p>
            <a:pPr algn="just">
              <a:spcAft>
                <a:spcPts val="600"/>
              </a:spcAft>
              <a:buFont typeface="Arial" charset="0"/>
              <a:buChar char="•"/>
            </a:pPr>
            <a:r>
              <a:rPr lang="it-IT" sz="2400"/>
              <a:t>in pochi mesi i prezzi internazionali di quasi tutte le </a:t>
            </a:r>
            <a:r>
              <a:rPr lang="it-IT" sz="2400" i="1"/>
              <a:t>commodity</a:t>
            </a:r>
            <a:r>
              <a:rPr lang="it-IT" sz="2400"/>
              <a:t> hanno registrato aumenti vertiginosi fino a superare dopo soli trenta mesi il livello record del giugno 2008</a:t>
            </a:r>
          </a:p>
          <a:p>
            <a:pPr algn="just">
              <a:spcAft>
                <a:spcPts val="600"/>
              </a:spcAft>
              <a:buFont typeface="Arial" charset="0"/>
              <a:buChar char="•"/>
            </a:pPr>
            <a:r>
              <a:rPr lang="it-IT" sz="2400"/>
              <a:t>la spesa che i 70 paesi appartenenti al gruppo dei paesi a basso reddito fortemente deficitari di alimenti devono sostenere per importare i prodotti alimentari indispensabili è destinata a crescere di oltre il 20% nel corso della campagna 2010/11, nonostante l’aumento (+7%) delle loro produzioni alimentari dell’ultimo biennio</a:t>
            </a:r>
          </a:p>
          <a:p>
            <a:pPr algn="just">
              <a:spcAft>
                <a:spcPts val="600"/>
              </a:spcAft>
            </a:pPr>
            <a:endParaRPr lang="it-IT" sz="2200"/>
          </a:p>
        </p:txBody>
      </p:sp>
      <p:sp>
        <p:nvSpPr>
          <p:cNvPr id="19460" name="AutoShape 6"/>
          <p:cNvSpPr>
            <a:spLocks noChangeArrowheads="1"/>
          </p:cNvSpPr>
          <p:nvPr/>
        </p:nvSpPr>
        <p:spPr bwMode="auto">
          <a:xfrm>
            <a:off x="0" y="0"/>
            <a:ext cx="971550" cy="6858000"/>
          </a:xfrm>
          <a:prstGeom prst="rtTriangle">
            <a:avLst/>
          </a:prstGeom>
          <a:gradFill rotWithShape="1">
            <a:gsLst>
              <a:gs pos="0">
                <a:srgbClr val="33CC33"/>
              </a:gs>
              <a:gs pos="100000">
                <a:srgbClr val="99FF99"/>
              </a:gs>
            </a:gsLst>
            <a:lin ang="27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Titolo 1"/>
          <p:cNvSpPr>
            <a:spLocks noGrp="1"/>
          </p:cNvSpPr>
          <p:nvPr>
            <p:ph type="title"/>
          </p:nvPr>
        </p:nvSpPr>
        <p:spPr bwMode="auto"/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it-IT" smtClean="0"/>
              <a:t>Piano di Sviluppo Rurale 2007-13</a:t>
            </a:r>
          </a:p>
        </p:txBody>
      </p:sp>
      <p:sp>
        <p:nvSpPr>
          <p:cNvPr id="3584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defRPr/>
            </a:pPr>
            <a:r>
              <a:rPr lang="it-IT" dirty="0" smtClean="0"/>
              <a:t>276 milioni erogati fino al dicembre 2010 (26% delle risorse disponibili): 584 milioni impegnati sul milione disponibile per l’intero periodo</a:t>
            </a:r>
          </a:p>
          <a:p>
            <a:pPr>
              <a:defRPr/>
            </a:pPr>
            <a:r>
              <a:rPr lang="it-IT" dirty="0" smtClean="0"/>
              <a:t>Importo impegni 2010:</a:t>
            </a:r>
          </a:p>
          <a:p>
            <a:pPr lvl="1">
              <a:defRPr/>
            </a:pPr>
            <a:r>
              <a:rPr lang="it-IT" dirty="0" smtClean="0"/>
              <a:t>Asse 1 (competitività): 181 milioni</a:t>
            </a:r>
          </a:p>
          <a:p>
            <a:pPr lvl="1">
              <a:defRPr/>
            </a:pPr>
            <a:r>
              <a:rPr lang="it-IT" dirty="0" smtClean="0"/>
              <a:t>Asse 2 (ambiente e spazio rurale): 45 milioni</a:t>
            </a:r>
          </a:p>
          <a:p>
            <a:pPr lvl="1">
              <a:defRPr/>
            </a:pPr>
            <a:r>
              <a:rPr lang="it-IT" dirty="0" smtClean="0"/>
              <a:t>Asse 3 (qualità della vita): 3 milioni</a:t>
            </a:r>
          </a:p>
          <a:p>
            <a:pPr lvl="1">
              <a:defRPr/>
            </a:pPr>
            <a:r>
              <a:rPr lang="it-IT" dirty="0" smtClean="0"/>
              <a:t>Asse 4 (attuazione approccio Leader): 5 milioni</a:t>
            </a:r>
          </a:p>
          <a:p>
            <a:pPr>
              <a:defRPr/>
            </a:pPr>
            <a:r>
              <a:rPr lang="it-IT" dirty="0" smtClean="0"/>
              <a:t>Progetti di filiera (Asse 1): 106,5 milioni impegnati nel 2010, oltre 8.400 aziende coinvolte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BB25E2-521F-43E9-A7A4-4C1EF565129E}" type="slidenum">
              <a:rPr lang="it-IT" smtClean="0"/>
              <a:pPr>
                <a:defRPr/>
              </a:pPr>
              <a:t>30</a:t>
            </a:fld>
            <a:endParaRPr lang="it-IT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it-IT" dirty="0" smtClean="0"/>
              <a:t>Progetti di filiera: ripartizione delle risorse per settore</a:t>
            </a:r>
            <a:endParaRPr lang="it-IT" dirty="0"/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6AA66A-CB25-4174-801F-EA6ABCBCD1B6}" type="slidenum">
              <a:rPr lang="it-IT" smtClean="0"/>
              <a:pPr>
                <a:defRPr/>
              </a:pPr>
              <a:t>31</a:t>
            </a:fld>
            <a:endParaRPr lang="it-IT"/>
          </a:p>
        </p:txBody>
      </p:sp>
      <p:pic>
        <p:nvPicPr>
          <p:cNvPr id="49155" name="Picture 2"/>
          <p:cNvPicPr>
            <a:picLocks noChangeAspect="1" noChangeArrowheads="1"/>
          </p:cNvPicPr>
          <p:nvPr/>
        </p:nvPicPr>
        <p:blipFill>
          <a:blip r:embed="rId2"/>
          <a:srcRect t="9665" b="22702"/>
          <a:stretch>
            <a:fillRect/>
          </a:stretch>
        </p:blipFill>
        <p:spPr bwMode="auto">
          <a:xfrm>
            <a:off x="1036638" y="1989138"/>
            <a:ext cx="8031162" cy="4103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9156" name="CasellaDiTesto 4"/>
          <p:cNvSpPr txBox="1">
            <a:spLocks noChangeArrowheads="1"/>
          </p:cNvSpPr>
          <p:nvPr/>
        </p:nvSpPr>
        <p:spPr bwMode="auto">
          <a:xfrm>
            <a:off x="1403350" y="6165850"/>
            <a:ext cx="489743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1400"/>
              <a:t>Fonte: Regione Emilia-Romagna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itolo 1"/>
          <p:cNvSpPr>
            <a:spLocks noGrp="1"/>
          </p:cNvSpPr>
          <p:nvPr>
            <p:ph type="title"/>
          </p:nvPr>
        </p:nvSpPr>
        <p:spPr bwMode="auto"/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it-IT" smtClean="0"/>
              <a:t>Altri interventi</a:t>
            </a:r>
          </a:p>
        </p:txBody>
      </p:sp>
      <p:sp>
        <p:nvSpPr>
          <p:cNvPr id="50178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mtClean="0"/>
              <a:t>OCM ortofrutta</a:t>
            </a:r>
          </a:p>
          <a:p>
            <a:pPr lvl="1"/>
            <a:r>
              <a:rPr lang="it-IT" smtClean="0"/>
              <a:t>24 OP riconosciute, 5 AOP</a:t>
            </a:r>
          </a:p>
          <a:p>
            <a:pPr lvl="2"/>
            <a:r>
              <a:rPr lang="it-IT" smtClean="0"/>
              <a:t>Fondo di esercizio rendicontato: 160,7 milioni</a:t>
            </a:r>
          </a:p>
          <a:p>
            <a:pPr lvl="2"/>
            <a:r>
              <a:rPr lang="it-IT" smtClean="0"/>
              <a:t>Aiuti comunitari richiesti: 81,2 milioni</a:t>
            </a:r>
          </a:p>
          <a:p>
            <a:r>
              <a:rPr lang="it-IT" smtClean="0"/>
              <a:t>OCM vino</a:t>
            </a:r>
          </a:p>
          <a:p>
            <a:pPr lvl="1"/>
            <a:r>
              <a:rPr lang="it-IT" smtClean="0"/>
              <a:t>Oltre 40 milioni per il piano di sostegno</a:t>
            </a:r>
          </a:p>
          <a:p>
            <a:pPr lvl="1"/>
            <a:r>
              <a:rPr lang="it-IT" smtClean="0"/>
              <a:t>13,7 milioni per la distillazione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29C9D1-51A3-4E84-935D-3F1129A804B1}" type="slidenum">
              <a:rPr lang="it-IT" smtClean="0"/>
              <a:pPr>
                <a:defRPr/>
              </a:pPr>
              <a:t>32</a:t>
            </a:fld>
            <a:endParaRPr lang="it-IT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itolo 1"/>
          <p:cNvSpPr>
            <a:spLocks noGrp="1"/>
          </p:cNvSpPr>
          <p:nvPr>
            <p:ph type="title"/>
          </p:nvPr>
        </p:nvSpPr>
        <p:spPr bwMode="auto"/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it-IT" smtClean="0"/>
              <a:t>Produzioni di qualità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defRPr/>
            </a:pPr>
            <a:r>
              <a:rPr lang="it-IT" dirty="0" smtClean="0"/>
              <a:t>Agricoltura biologica</a:t>
            </a:r>
          </a:p>
          <a:p>
            <a:pPr lvl="1">
              <a:defRPr/>
            </a:pPr>
            <a:r>
              <a:rPr lang="it-IT" dirty="0" smtClean="0"/>
              <a:t>a fine 2009, erano attive 2.698 aziende agricole (2,5% del totale) e 805 imprese che effettuano la trasformazione o la commercializzazione di prodotti biologici</a:t>
            </a:r>
          </a:p>
          <a:p>
            <a:pPr lvl="1">
              <a:defRPr/>
            </a:pPr>
            <a:r>
              <a:rPr lang="it-IT" dirty="0" smtClean="0"/>
              <a:t>76.083 ha (-5,45%); trend in continua riduzione</a:t>
            </a:r>
          </a:p>
          <a:p>
            <a:pPr>
              <a:defRPr/>
            </a:pPr>
            <a:r>
              <a:rPr lang="it-IT" dirty="0" smtClean="0"/>
              <a:t>Denominazioni d’origine</a:t>
            </a:r>
          </a:p>
          <a:p>
            <a:pPr lvl="1">
              <a:defRPr/>
            </a:pPr>
            <a:r>
              <a:rPr lang="it-IT" dirty="0" smtClean="0"/>
              <a:t>2010: Patata di Bologna e Aglio di </a:t>
            </a:r>
            <a:r>
              <a:rPr lang="it-IT" dirty="0" err="1" smtClean="0"/>
              <a:t>Voghiera</a:t>
            </a:r>
            <a:endParaRPr lang="it-IT" dirty="0" smtClean="0"/>
          </a:p>
          <a:p>
            <a:pPr lvl="1">
              <a:defRPr/>
            </a:pPr>
            <a:r>
              <a:rPr lang="it-IT" dirty="0" smtClean="0"/>
              <a:t>5,2 miliardi di € alla produzione</a:t>
            </a:r>
          </a:p>
          <a:p>
            <a:pPr lvl="1">
              <a:defRPr/>
            </a:pPr>
            <a:r>
              <a:rPr lang="it-IT" dirty="0" smtClean="0"/>
              <a:t>5.776 aziende agricole, 1.186 trasformatori, 166 produttori/trasformatori</a:t>
            </a:r>
          </a:p>
          <a:p>
            <a:pPr>
              <a:defRPr/>
            </a:pPr>
            <a:r>
              <a:rPr lang="it-IT" dirty="0" smtClean="0"/>
              <a:t>Interventi di promozione (LR 16/95): in quindici anni: cofinanziate al 50% attività promozionali dei Consorzi di tutela e valorizzazione (24 milioni di euro dal 1996 al 2010)</a:t>
            </a:r>
          </a:p>
          <a:p>
            <a:pPr>
              <a:defRPr/>
            </a:pP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C99369-ABA3-4910-AAF1-EBDD77C2D6BC}" type="slidenum">
              <a:rPr lang="it-IT" smtClean="0"/>
              <a:pPr>
                <a:defRPr/>
              </a:pPr>
              <a:t>33</a:t>
            </a:fld>
            <a:endParaRPr lang="it-IT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itolo 1"/>
          <p:cNvSpPr>
            <a:spLocks noGrp="1"/>
          </p:cNvSpPr>
          <p:nvPr>
            <p:ph type="title"/>
          </p:nvPr>
        </p:nvSpPr>
        <p:spPr bwMode="auto"/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it-IT" smtClean="0"/>
              <a:t>Interventi del sistema camerale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defRPr/>
            </a:pPr>
            <a:r>
              <a:rPr lang="it-IT" b="1" dirty="0" smtClean="0"/>
              <a:t>Sistema informativo </a:t>
            </a:r>
            <a:r>
              <a:rPr lang="it-IT" b="1" dirty="0" err="1" smtClean="0"/>
              <a:t>Excelsior</a:t>
            </a:r>
            <a:endParaRPr lang="it-IT" b="1" dirty="0" smtClean="0"/>
          </a:p>
          <a:p>
            <a:pPr>
              <a:defRPr/>
            </a:pPr>
            <a:r>
              <a:rPr lang="it-IT" b="1" dirty="0" smtClean="0"/>
              <a:t>Certificazione dei vini di qualità e dei prodotti a denominazione d’origine: </a:t>
            </a:r>
            <a:r>
              <a:rPr lang="it-IT" dirty="0" smtClean="0"/>
              <a:t>Nel 2010, le 15 Commissioni di degustazione operanti presso le Camere di commercio hanno rilasciato certificazioni di idoneità per quasi 805 mila ettolitri di vino</a:t>
            </a:r>
          </a:p>
          <a:p>
            <a:pPr>
              <a:defRPr/>
            </a:pPr>
            <a:r>
              <a:rPr lang="it-IT" b="1" dirty="0" smtClean="0"/>
              <a:t>Progetti integrati per la valorizzazione all’estero dei prodotti tipici e di qualità</a:t>
            </a:r>
          </a:p>
          <a:p>
            <a:pPr>
              <a:defRPr/>
            </a:pPr>
            <a:r>
              <a:rPr lang="it-IT" b="1" dirty="0" smtClean="0"/>
              <a:t>Progetti delle Camere di Commercio per la valorizzazione sul mercato interno dei prodotti tipici e di qualità</a:t>
            </a:r>
          </a:p>
          <a:p>
            <a:pPr>
              <a:defRPr/>
            </a:pPr>
            <a:r>
              <a:rPr lang="it-IT" b="1" dirty="0" smtClean="0"/>
              <a:t>Borsa merci telematica: </a:t>
            </a:r>
            <a:r>
              <a:rPr lang="it-IT" dirty="0" smtClean="0"/>
              <a:t>da un valore di 6 milioni di euro nel 2002 a quasi 363 milioni di euro nel 2010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5ABCCD-7182-4386-BB47-8AFAC0D1AA04}" type="slidenum">
              <a:rPr lang="it-IT" smtClean="0"/>
              <a:pPr>
                <a:defRPr/>
              </a:pPr>
              <a:t>34</a:t>
            </a:fld>
            <a:endParaRPr lang="it-IT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E412221-88F2-47DD-8CFD-FB96B1420BF2}" type="slidenum">
              <a:rPr lang="it-IT"/>
              <a:pPr>
                <a:defRPr/>
              </a:pPr>
              <a:t>4</a:t>
            </a:fld>
            <a:endParaRPr lang="it-IT"/>
          </a:p>
        </p:txBody>
      </p:sp>
      <p:sp>
        <p:nvSpPr>
          <p:cNvPr id="20482" name="CasellaDiTesto 3"/>
          <p:cNvSpPr txBox="1">
            <a:spLocks noChangeArrowheads="1"/>
          </p:cNvSpPr>
          <p:nvPr/>
        </p:nvSpPr>
        <p:spPr bwMode="auto">
          <a:xfrm>
            <a:off x="1116013" y="115888"/>
            <a:ext cx="7215187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4400"/>
              <a:t>Lo scenario internazionale </a:t>
            </a:r>
          </a:p>
        </p:txBody>
      </p:sp>
      <p:sp>
        <p:nvSpPr>
          <p:cNvPr id="9220" name="CasellaDiTesto 4"/>
          <p:cNvSpPr txBox="1">
            <a:spLocks noChangeArrowheads="1"/>
          </p:cNvSpPr>
          <p:nvPr/>
        </p:nvSpPr>
        <p:spPr bwMode="auto">
          <a:xfrm>
            <a:off x="1000125" y="857250"/>
            <a:ext cx="7858125" cy="545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rmAutofit lnSpcReduction="10000"/>
          </a:bodyPr>
          <a:lstStyle/>
          <a:p>
            <a:pPr algn="just">
              <a:spcAft>
                <a:spcPts val="600"/>
              </a:spcAft>
              <a:defRPr/>
            </a:pPr>
            <a:r>
              <a:rPr lang="it-IT" sz="2400" b="1" dirty="0"/>
              <a:t>Si acuisce il problema della sicurezza alimentare:</a:t>
            </a:r>
          </a:p>
          <a:p>
            <a:pPr algn="just"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it-IT" sz="2400" dirty="0"/>
              <a:t>si acuisce la competizione con l’agricoltura per l’uso della terra, dell’acqua e dell’energia da parte degli altri settori di attività economica e del mondo urbano</a:t>
            </a:r>
          </a:p>
          <a:p>
            <a:pPr algn="just"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it-IT" sz="2400" dirty="0"/>
              <a:t>la superficie coltivata nel mondo, pari oggi a circa 1,6 miliardi di ettari, dovrebbe aumentare entro la metà del secolo di meno dell’8%, prevalentemente in pochi paesi dell’Africa sub-Sahariana e dell’America Latina, ma solo del 2,6% in Asia, dove si concentra il fabbisogno alimentare maggiore</a:t>
            </a:r>
            <a:endParaRPr lang="it-IT" sz="2400" b="1" dirty="0"/>
          </a:p>
          <a:p>
            <a:pPr algn="just">
              <a:spcAft>
                <a:spcPts val="1200"/>
              </a:spcAft>
              <a:defRPr/>
            </a:pPr>
            <a:r>
              <a:rPr lang="it-IT" sz="2400" b="1" dirty="0">
                <a:solidFill>
                  <a:srgbClr val="0000FF"/>
                </a:solidFill>
              </a:rPr>
              <a:t>E’ necessario un sistema di intervento per:</a:t>
            </a:r>
          </a:p>
          <a:p>
            <a:pPr algn="just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2400" dirty="0">
                <a:solidFill>
                  <a:srgbClr val="0000FF"/>
                </a:solidFill>
              </a:rPr>
              <a:t>lo sviluppo dell’agricoltura e, più in generale, del sistema alimentare dei paesi in via di sviluppo; </a:t>
            </a:r>
          </a:p>
          <a:p>
            <a:pPr algn="just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2400" dirty="0">
                <a:solidFill>
                  <a:srgbClr val="0000FF"/>
                </a:solidFill>
              </a:rPr>
              <a:t>l’efficiente funzionamento del mercato internazionale; </a:t>
            </a:r>
          </a:p>
          <a:p>
            <a:pPr algn="just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2400" dirty="0">
                <a:solidFill>
                  <a:srgbClr val="0000FF"/>
                </a:solidFill>
              </a:rPr>
              <a:t>il rafforzamento della ricerca in tutti i campi della scienza e della tecnologia capaci di offrire un contributo positivo.</a:t>
            </a:r>
            <a:endParaRPr lang="it-IT" sz="2400" b="1" dirty="0">
              <a:solidFill>
                <a:srgbClr val="0000FF"/>
              </a:solidFill>
            </a:endParaRPr>
          </a:p>
          <a:p>
            <a:pPr algn="just">
              <a:spcAft>
                <a:spcPts val="600"/>
              </a:spcAft>
              <a:defRPr/>
            </a:pPr>
            <a:endParaRPr lang="it-IT" sz="2200" dirty="0"/>
          </a:p>
        </p:txBody>
      </p:sp>
      <p:sp>
        <p:nvSpPr>
          <p:cNvPr id="20484" name="AutoShape 6"/>
          <p:cNvSpPr>
            <a:spLocks noChangeArrowheads="1"/>
          </p:cNvSpPr>
          <p:nvPr/>
        </p:nvSpPr>
        <p:spPr bwMode="auto">
          <a:xfrm>
            <a:off x="0" y="0"/>
            <a:ext cx="971550" cy="6858000"/>
          </a:xfrm>
          <a:prstGeom prst="rtTriangle">
            <a:avLst/>
          </a:prstGeom>
          <a:gradFill rotWithShape="1">
            <a:gsLst>
              <a:gs pos="0">
                <a:srgbClr val="33CC33"/>
              </a:gs>
              <a:gs pos="100000">
                <a:srgbClr val="99FF99"/>
              </a:gs>
            </a:gsLst>
            <a:lin ang="27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94C0143-6865-457B-87D4-7C95CE0FE732}" type="slidenum">
              <a:rPr lang="it-IT"/>
              <a:pPr>
                <a:defRPr/>
              </a:pPr>
              <a:t>5</a:t>
            </a:fld>
            <a:endParaRPr lang="it-IT"/>
          </a:p>
        </p:txBody>
      </p:sp>
      <p:sp>
        <p:nvSpPr>
          <p:cNvPr id="21506" name="CasellaDiTesto 3"/>
          <p:cNvSpPr txBox="1">
            <a:spLocks noChangeArrowheads="1"/>
          </p:cNvSpPr>
          <p:nvPr/>
        </p:nvSpPr>
        <p:spPr bwMode="auto">
          <a:xfrm>
            <a:off x="1116013" y="0"/>
            <a:ext cx="7215187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4400"/>
              <a:t>Lo scenario comunitario </a:t>
            </a:r>
          </a:p>
        </p:txBody>
      </p:sp>
      <p:sp>
        <p:nvSpPr>
          <p:cNvPr id="21507" name="CasellaDiTesto 4"/>
          <p:cNvSpPr txBox="1">
            <a:spLocks noChangeArrowheads="1"/>
          </p:cNvSpPr>
          <p:nvPr/>
        </p:nvSpPr>
        <p:spPr bwMode="auto">
          <a:xfrm>
            <a:off x="1000125" y="1428750"/>
            <a:ext cx="7715250" cy="846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Aft>
                <a:spcPts val="600"/>
              </a:spcAft>
              <a:buFont typeface="Arial" charset="0"/>
              <a:buChar char="•"/>
            </a:pPr>
            <a:endParaRPr lang="it-IT" sz="2200"/>
          </a:p>
          <a:p>
            <a:pPr algn="just">
              <a:spcAft>
                <a:spcPts val="600"/>
              </a:spcAft>
            </a:pPr>
            <a:endParaRPr lang="it-IT" sz="2200"/>
          </a:p>
        </p:txBody>
      </p:sp>
      <p:sp>
        <p:nvSpPr>
          <p:cNvPr id="21508" name="AutoShape 6"/>
          <p:cNvSpPr>
            <a:spLocks noChangeArrowheads="1"/>
          </p:cNvSpPr>
          <p:nvPr/>
        </p:nvSpPr>
        <p:spPr bwMode="auto">
          <a:xfrm>
            <a:off x="0" y="0"/>
            <a:ext cx="971550" cy="6858000"/>
          </a:xfrm>
          <a:prstGeom prst="rtTriangle">
            <a:avLst/>
          </a:prstGeom>
          <a:gradFill rotWithShape="1">
            <a:gsLst>
              <a:gs pos="0">
                <a:srgbClr val="33CC33"/>
              </a:gs>
              <a:gs pos="100000">
                <a:srgbClr val="99FF99"/>
              </a:gs>
            </a:gsLst>
            <a:lin ang="27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0246" name="CasellaDiTesto 5"/>
          <p:cNvSpPr txBox="1">
            <a:spLocks noChangeArrowheads="1"/>
          </p:cNvSpPr>
          <p:nvPr/>
        </p:nvSpPr>
        <p:spPr bwMode="auto">
          <a:xfrm>
            <a:off x="971550" y="620713"/>
            <a:ext cx="7715250" cy="664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Aft>
                <a:spcPts val="0"/>
              </a:spcAft>
              <a:defRPr/>
            </a:pPr>
            <a:r>
              <a:rPr lang="it-IT" sz="2400" b="1" dirty="0"/>
              <a:t>PIL UE-27: +1,8%; occupazione: -0,4%; </a:t>
            </a:r>
          </a:p>
          <a:p>
            <a:pPr>
              <a:spcAft>
                <a:spcPts val="0"/>
              </a:spcAft>
              <a:defRPr/>
            </a:pPr>
            <a:r>
              <a:rPr lang="it-IT" sz="2400" b="1" dirty="0"/>
              <a:t>redditi agricoli: +12,3%; occupati agricoli: -2,2%; produzione agricola reale: +4,3%</a:t>
            </a:r>
          </a:p>
          <a:p>
            <a:pPr>
              <a:spcAft>
                <a:spcPts val="1200"/>
              </a:spcAft>
              <a:defRPr/>
            </a:pPr>
            <a:r>
              <a:rPr lang="it-IT" sz="2400" b="1" dirty="0"/>
              <a:t>Obiettivi di sviluppo definiti nel documento </a:t>
            </a:r>
            <a:r>
              <a:rPr lang="it-IT" sz="2400" b="1" i="1" dirty="0"/>
              <a:t>Europa 2020</a:t>
            </a:r>
            <a:r>
              <a:rPr lang="it-IT" sz="2400" b="1" dirty="0"/>
              <a:t>: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it-IT" dirty="0"/>
              <a:t>Il 75% delle persone dell’UE in età tra i 20 e i 64 anni dovranno avere un lavoro.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it-IT" dirty="0"/>
              <a:t>Il 3% del PIL dell’UE dovrà essere investito in ricerca e innovazione.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it-IT" dirty="0"/>
              <a:t>Dovranno essere raggiunti in materia di clima ed energia quelli che vengono definiti i traguardi “20-20-20”: ridurre le emissioni di gas a effetto serra del 20% rispetto ai livelli del 1990; portare al 20% la quota di energia da fonti rinnovabili nel consumo finale; puntare ad un miglioramento del 20% dell’efficienza energetica.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it-IT" dirty="0"/>
              <a:t>Il tasso di abbandono scolastico dovrà essere inferiore al 10% e almeno il 40% dei giovani dovrà essere laureato.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it-IT" dirty="0"/>
              <a:t>Venti milioni di persone in meno dovranno essere a rischio povertà.</a:t>
            </a:r>
          </a:p>
          <a:p>
            <a:pPr algn="just">
              <a:spcAft>
                <a:spcPts val="600"/>
              </a:spcAft>
              <a:buFont typeface="Wingdings" pitchFamily="2" charset="2"/>
              <a:buChar char="§"/>
              <a:defRPr/>
            </a:pPr>
            <a:endParaRPr lang="it-IT" sz="2200" dirty="0"/>
          </a:p>
          <a:p>
            <a:pPr algn="just">
              <a:spcAft>
                <a:spcPts val="600"/>
              </a:spcAft>
              <a:buFont typeface="Arial" charset="0"/>
              <a:buChar char="•"/>
              <a:defRPr/>
            </a:pPr>
            <a:endParaRPr lang="it-IT" sz="2200" dirty="0"/>
          </a:p>
          <a:p>
            <a:pPr algn="just">
              <a:spcAft>
                <a:spcPts val="600"/>
              </a:spcAft>
              <a:defRPr/>
            </a:pPr>
            <a:endParaRPr lang="it-IT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7A9F81F-4111-48E8-B422-20C38ED25554}" type="slidenum">
              <a:rPr lang="it-IT"/>
              <a:pPr>
                <a:defRPr/>
              </a:pPr>
              <a:t>6</a:t>
            </a:fld>
            <a:endParaRPr lang="it-IT"/>
          </a:p>
        </p:txBody>
      </p:sp>
      <p:sp>
        <p:nvSpPr>
          <p:cNvPr id="23554" name="CasellaDiTesto 3"/>
          <p:cNvSpPr txBox="1">
            <a:spLocks noChangeArrowheads="1"/>
          </p:cNvSpPr>
          <p:nvPr/>
        </p:nvSpPr>
        <p:spPr bwMode="auto">
          <a:xfrm>
            <a:off x="1116013" y="188913"/>
            <a:ext cx="7215187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4400"/>
              <a:t>Il settore agricolo nazionale </a:t>
            </a:r>
          </a:p>
        </p:txBody>
      </p:sp>
      <p:sp>
        <p:nvSpPr>
          <p:cNvPr id="23555" name="AutoShape 6"/>
          <p:cNvSpPr>
            <a:spLocks noChangeArrowheads="1"/>
          </p:cNvSpPr>
          <p:nvPr/>
        </p:nvSpPr>
        <p:spPr bwMode="auto">
          <a:xfrm>
            <a:off x="0" y="0"/>
            <a:ext cx="971550" cy="6858000"/>
          </a:xfrm>
          <a:prstGeom prst="rtTriangle">
            <a:avLst/>
          </a:prstGeom>
          <a:gradFill rotWithShape="1">
            <a:gsLst>
              <a:gs pos="0">
                <a:srgbClr val="33CC33"/>
              </a:gs>
              <a:gs pos="100000">
                <a:srgbClr val="99FF99"/>
              </a:gs>
            </a:gsLst>
            <a:lin ang="27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23556" name="CasellaDiTesto 5"/>
          <p:cNvSpPr txBox="1">
            <a:spLocks noChangeArrowheads="1"/>
          </p:cNvSpPr>
          <p:nvPr/>
        </p:nvSpPr>
        <p:spPr bwMode="auto">
          <a:xfrm>
            <a:off x="1331913" y="1557338"/>
            <a:ext cx="7354887" cy="403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Aft>
                <a:spcPts val="1200"/>
              </a:spcAft>
            </a:pPr>
            <a:r>
              <a:rPr lang="it-IT" sz="2800"/>
              <a:t>Nel 2010:</a:t>
            </a:r>
          </a:p>
          <a:p>
            <a:pPr algn="just">
              <a:spcAft>
                <a:spcPts val="1200"/>
              </a:spcAft>
              <a:buFont typeface="Arial" charset="0"/>
              <a:buChar char="•"/>
            </a:pPr>
            <a:r>
              <a:rPr lang="it-IT" sz="2800">
                <a:solidFill>
                  <a:srgbClr val="0000FF"/>
                </a:solidFill>
              </a:rPr>
              <a:t>Produzione agricola: +1,7% (+0,1% a p. costanti)</a:t>
            </a:r>
          </a:p>
          <a:p>
            <a:pPr lvl="1" algn="just">
              <a:spcAft>
                <a:spcPts val="1200"/>
              </a:spcAft>
              <a:buFont typeface="Arial" charset="0"/>
              <a:buChar char="•"/>
            </a:pPr>
            <a:r>
              <a:rPr lang="it-IT" sz="2800"/>
              <a:t>PLV coltivazioni legnose: +3,7% (+0,04%)</a:t>
            </a:r>
          </a:p>
          <a:p>
            <a:pPr lvl="1" algn="just">
              <a:spcAft>
                <a:spcPts val="1200"/>
              </a:spcAft>
              <a:buFont typeface="Arial" charset="0"/>
              <a:buChar char="•"/>
            </a:pPr>
            <a:r>
              <a:rPr lang="it-IT" sz="2800"/>
              <a:t>PLV coltivazioni erbacee: +1,5% (-0,2%)</a:t>
            </a:r>
          </a:p>
          <a:p>
            <a:pPr lvl="1" algn="just">
              <a:spcAft>
                <a:spcPts val="1200"/>
              </a:spcAft>
              <a:buFont typeface="Arial" charset="0"/>
              <a:buChar char="•"/>
            </a:pPr>
            <a:r>
              <a:rPr lang="it-IT" sz="2800"/>
              <a:t>PLV zootecnica: -0,4% (+0,2%)</a:t>
            </a:r>
          </a:p>
          <a:p>
            <a:pPr algn="just">
              <a:spcAft>
                <a:spcPts val="1200"/>
              </a:spcAft>
              <a:buFont typeface="Arial" charset="0"/>
              <a:buChar char="•"/>
            </a:pPr>
            <a:r>
              <a:rPr lang="it-IT" sz="2800">
                <a:solidFill>
                  <a:srgbClr val="0000FF"/>
                </a:solidFill>
              </a:rPr>
              <a:t>Consumi intermedi: +2,0% (-0,6%)</a:t>
            </a:r>
          </a:p>
          <a:p>
            <a:pPr algn="just">
              <a:spcAft>
                <a:spcPts val="1200"/>
              </a:spcAft>
              <a:buFont typeface="Arial" charset="0"/>
              <a:buChar char="•"/>
            </a:pPr>
            <a:r>
              <a:rPr lang="it-IT" sz="2800">
                <a:solidFill>
                  <a:srgbClr val="0000FF"/>
                </a:solidFill>
              </a:rPr>
              <a:t>Valore aggiunto: +1,3% (+0,7%)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DD34DDC-58C7-4D8C-A018-BA931D5F1F69}" type="slidenum">
              <a:rPr lang="it-IT"/>
              <a:pPr>
                <a:defRPr/>
              </a:pPr>
              <a:t>7</a:t>
            </a:fld>
            <a:endParaRPr lang="it-IT"/>
          </a:p>
        </p:txBody>
      </p:sp>
      <p:sp>
        <p:nvSpPr>
          <p:cNvPr id="24578" name="CasellaDiTesto 3"/>
          <p:cNvSpPr txBox="1">
            <a:spLocks noChangeArrowheads="1"/>
          </p:cNvSpPr>
          <p:nvPr/>
        </p:nvSpPr>
        <p:spPr bwMode="auto">
          <a:xfrm>
            <a:off x="1116013" y="188913"/>
            <a:ext cx="7215187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4400"/>
              <a:t>Il settore agricolo regionale</a:t>
            </a:r>
          </a:p>
        </p:txBody>
      </p:sp>
      <p:sp>
        <p:nvSpPr>
          <p:cNvPr id="24579" name="AutoShape 6"/>
          <p:cNvSpPr>
            <a:spLocks noChangeArrowheads="1"/>
          </p:cNvSpPr>
          <p:nvPr/>
        </p:nvSpPr>
        <p:spPr bwMode="auto">
          <a:xfrm>
            <a:off x="0" y="0"/>
            <a:ext cx="971550" cy="6858000"/>
          </a:xfrm>
          <a:prstGeom prst="rtTriangle">
            <a:avLst/>
          </a:prstGeom>
          <a:gradFill rotWithShape="1">
            <a:gsLst>
              <a:gs pos="0">
                <a:srgbClr val="33CC33"/>
              </a:gs>
              <a:gs pos="100000">
                <a:srgbClr val="99FF99"/>
              </a:gs>
            </a:gsLst>
            <a:lin ang="27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24580" name="CasellaDiTesto 5"/>
          <p:cNvSpPr txBox="1">
            <a:spLocks noChangeArrowheads="1"/>
          </p:cNvSpPr>
          <p:nvPr/>
        </p:nvSpPr>
        <p:spPr bwMode="auto">
          <a:xfrm>
            <a:off x="1042988" y="1103313"/>
            <a:ext cx="7850187" cy="6216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Aft>
                <a:spcPts val="1200"/>
              </a:spcAft>
              <a:buFont typeface="Arial" charset="0"/>
              <a:buChar char="•"/>
            </a:pPr>
            <a:r>
              <a:rPr lang="it-IT" sz="2600"/>
              <a:t>PLV agricola: +11,1%</a:t>
            </a:r>
          </a:p>
          <a:p>
            <a:pPr lvl="1" algn="just">
              <a:spcAft>
                <a:spcPts val="1200"/>
              </a:spcAft>
              <a:buFont typeface="Arial" charset="0"/>
              <a:buChar char="•"/>
            </a:pPr>
            <a:r>
              <a:rPr lang="it-IT" sz="2600"/>
              <a:t>PLV coltivazioni legnose: +11,2%</a:t>
            </a:r>
          </a:p>
          <a:p>
            <a:pPr lvl="1" algn="just">
              <a:spcAft>
                <a:spcPts val="1200"/>
              </a:spcAft>
              <a:buFont typeface="Arial" charset="0"/>
              <a:buChar char="•"/>
            </a:pPr>
            <a:r>
              <a:rPr lang="it-IT" sz="2600"/>
              <a:t>PLV coltivazioni erbacee: +13,3%</a:t>
            </a:r>
          </a:p>
          <a:p>
            <a:pPr lvl="1" algn="just">
              <a:spcAft>
                <a:spcPts val="1200"/>
              </a:spcAft>
              <a:buFont typeface="Arial" charset="0"/>
              <a:buChar char="•"/>
            </a:pPr>
            <a:r>
              <a:rPr lang="it-IT" sz="2600"/>
              <a:t>PLV zootecnica: +9,7%</a:t>
            </a:r>
          </a:p>
          <a:p>
            <a:pPr algn="just">
              <a:spcAft>
                <a:spcPts val="1200"/>
              </a:spcAft>
              <a:buFont typeface="Arial" charset="0"/>
              <a:buChar char="•"/>
            </a:pPr>
            <a:r>
              <a:rPr lang="it-IT" sz="2600"/>
              <a:t>Il risultato è determinato: </a:t>
            </a:r>
          </a:p>
          <a:p>
            <a:pPr lvl="1" algn="just">
              <a:spcAft>
                <a:spcPts val="1200"/>
              </a:spcAft>
              <a:buFont typeface="Arial" charset="0"/>
              <a:buChar char="•"/>
            </a:pPr>
            <a:r>
              <a:rPr lang="it-IT" sz="2600"/>
              <a:t>dall’aumento dei prezzi (+8,9%) (soprattutto di cereali e frutticoli) e dalla riduzione dei volumi          (-2,4%) delle produzioni vegetali</a:t>
            </a:r>
          </a:p>
          <a:p>
            <a:pPr lvl="1" algn="just">
              <a:spcAft>
                <a:spcPts val="1200"/>
              </a:spcAft>
              <a:buFont typeface="Arial" charset="0"/>
              <a:buChar char="•"/>
            </a:pPr>
            <a:r>
              <a:rPr lang="it-IT" sz="2600"/>
              <a:t>Dall’aumento del prezzo del latte vaccino, cresciuto tra il 2009 ed il 2010 del 20%</a:t>
            </a:r>
          </a:p>
          <a:p>
            <a:pPr lvl="1" algn="just">
              <a:spcAft>
                <a:spcPts val="1200"/>
              </a:spcAft>
              <a:buFont typeface="Arial" charset="0"/>
              <a:buChar char="•"/>
            </a:pPr>
            <a:endParaRPr lang="it-IT" sz="2400" b="1">
              <a:solidFill>
                <a:srgbClr val="0000FF"/>
              </a:solidFill>
            </a:endParaRPr>
          </a:p>
          <a:p>
            <a:pPr lvl="1" algn="just">
              <a:spcAft>
                <a:spcPts val="1200"/>
              </a:spcAft>
              <a:buFont typeface="Arial" charset="0"/>
              <a:buChar char="•"/>
            </a:pPr>
            <a:endParaRPr lang="it-IT" sz="2400" b="1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olo 1"/>
          <p:cNvSpPr>
            <a:spLocks noGrp="1"/>
          </p:cNvSpPr>
          <p:nvPr>
            <p:ph type="title"/>
          </p:nvPr>
        </p:nvSpPr>
        <p:spPr bwMode="auto">
          <a:xfrm>
            <a:off x="1435100" y="274638"/>
            <a:ext cx="7499350" cy="1143000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it-IT" smtClean="0"/>
              <a:t>La PLV agricola regionale </a:t>
            </a: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F906746-4E40-437B-B35C-869FFAA12A6F}" type="slidenum">
              <a:rPr lang="it-IT" smtClean="0"/>
              <a:pPr>
                <a:defRPr/>
              </a:pPr>
              <a:t>8</a:t>
            </a:fld>
            <a:endParaRPr lang="it-IT"/>
          </a:p>
        </p:txBody>
      </p:sp>
      <p:pic>
        <p:nvPicPr>
          <p:cNvPr id="25603" name="Picture 2"/>
          <p:cNvPicPr>
            <a:picLocks noChangeAspect="1" noChangeArrowheads="1"/>
          </p:cNvPicPr>
          <p:nvPr/>
        </p:nvPicPr>
        <p:blipFill>
          <a:blip r:embed="rId2"/>
          <a:srcRect b="2907"/>
          <a:stretch>
            <a:fillRect/>
          </a:stretch>
        </p:blipFill>
        <p:spPr bwMode="auto">
          <a:xfrm>
            <a:off x="1476375" y="2079625"/>
            <a:ext cx="6465888" cy="4103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4" name="CasellaDiTesto 4"/>
          <p:cNvSpPr txBox="1">
            <a:spLocks noChangeArrowheads="1"/>
          </p:cNvSpPr>
          <p:nvPr/>
        </p:nvSpPr>
        <p:spPr bwMode="auto">
          <a:xfrm>
            <a:off x="1403350" y="1196975"/>
            <a:ext cx="756126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b="1">
                <a:solidFill>
                  <a:srgbClr val="0000FF"/>
                </a:solidFill>
              </a:rPr>
              <a:t>L’andamento degli ultimo due anni è il risultato delle variazioni dei prezzi: forte calo nel 2009, impennata nel 2010</a:t>
            </a:r>
          </a:p>
        </p:txBody>
      </p:sp>
      <p:sp>
        <p:nvSpPr>
          <p:cNvPr id="25605" name="CasellaDiTesto 5"/>
          <p:cNvSpPr txBox="1">
            <a:spLocks noChangeArrowheads="1"/>
          </p:cNvSpPr>
          <p:nvPr/>
        </p:nvSpPr>
        <p:spPr bwMode="auto">
          <a:xfrm>
            <a:off x="1547813" y="6308725"/>
            <a:ext cx="49688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1400"/>
              <a:t>Fonte: Regione Emilia-Romagna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it-IT" dirty="0" smtClean="0"/>
              <a:t>La redditività delle aziende agricole</a:t>
            </a:r>
            <a:endParaRPr lang="it-IT" dirty="0"/>
          </a:p>
        </p:txBody>
      </p:sp>
      <p:sp>
        <p:nvSpPr>
          <p:cNvPr id="26626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mtClean="0"/>
              <a:t>Aumentano i ricavi (+8,1%), in misura minore i consumi intermedi (+1,9%), con un effetto positivo su Valore Aggiunto (+13,1%) e Reddito Netto (+24,9%)</a:t>
            </a:r>
          </a:p>
          <a:p>
            <a:r>
              <a:rPr lang="it-IT" smtClean="0"/>
              <a:t>Il valore aggiunto delle aziende:</a:t>
            </a:r>
          </a:p>
          <a:p>
            <a:pPr lvl="1"/>
            <a:r>
              <a:rPr lang="it-IT" smtClean="0"/>
              <a:t>Cresce per quelle a seminativi, frutticole e con bovini da latte</a:t>
            </a:r>
          </a:p>
          <a:p>
            <a:endParaRPr lang="it-IT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261B67-874F-4C25-BF95-5903CC9ADCD0}" type="slidenum">
              <a:rPr lang="it-IT" smtClean="0"/>
              <a:pPr>
                <a:defRPr/>
              </a:pPr>
              <a:t>9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zio">
  <a:themeElements>
    <a:clrScheme name="Solstizio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zio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zi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6359</TotalTime>
  <Words>2145</Words>
  <Application>Microsoft Office PowerPoint</Application>
  <PresentationFormat>Presentazione su schermo (4:3)</PresentationFormat>
  <Paragraphs>428</Paragraphs>
  <Slides>34</Slides>
  <Notes>2</Notes>
  <HiddenSlides>0</HiddenSlides>
  <MMClips>0</MMClips>
  <ScaleCrop>false</ScaleCrop>
  <HeadingPairs>
    <vt:vector size="8" baseType="variant">
      <vt:variant>
        <vt:lpstr>Caratteri utilizzati</vt:lpstr>
      </vt:variant>
      <vt:variant>
        <vt:i4>8</vt:i4>
      </vt:variant>
      <vt:variant>
        <vt:lpstr>Modello struttura</vt:lpstr>
      </vt:variant>
      <vt:variant>
        <vt:i4>6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34</vt:i4>
      </vt:variant>
    </vt:vector>
  </HeadingPairs>
  <TitlesOfParts>
    <vt:vector size="49" baseType="lpstr">
      <vt:lpstr>Gill Sans MT</vt:lpstr>
      <vt:lpstr>Arial</vt:lpstr>
      <vt:lpstr>Wingdings 2</vt:lpstr>
      <vt:lpstr>Verdana</vt:lpstr>
      <vt:lpstr>Calibri</vt:lpstr>
      <vt:lpstr>Wingdings</vt:lpstr>
      <vt:lpstr>Times</vt:lpstr>
      <vt:lpstr>Times New Roman</vt:lpstr>
      <vt:lpstr>Solstizio</vt:lpstr>
      <vt:lpstr>Solstizio</vt:lpstr>
      <vt:lpstr>Solstizio</vt:lpstr>
      <vt:lpstr>Solstizio</vt:lpstr>
      <vt:lpstr>Solstizio</vt:lpstr>
      <vt:lpstr>Solstizio</vt:lpstr>
      <vt:lpstr>Documento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La PLV agricola regionale </vt:lpstr>
      <vt:lpstr>La redditività delle aziende agricole</vt:lpstr>
      <vt:lpstr>Il ricorso al credito in regione</vt:lpstr>
      <vt:lpstr>L’andamento dei valori fondiari</vt:lpstr>
      <vt:lpstr>L’occupazione</vt:lpstr>
      <vt:lpstr>L’andamento dell’industria alimentare</vt:lpstr>
      <vt:lpstr>La struttura dell’industria alimentare</vt:lpstr>
      <vt:lpstr>La struttura dell’industria alimentare</vt:lpstr>
      <vt:lpstr>L’occupazione nell’industria alimentare</vt:lpstr>
      <vt:lpstr>Le caratteristiche dei nuovi occupati</vt:lpstr>
      <vt:lpstr>La bilancia agro-alimentare 2010</vt:lpstr>
      <vt:lpstr>Gli scambi agro-alimentari sul totale</vt:lpstr>
      <vt:lpstr>I principali prodotti scambiati</vt:lpstr>
      <vt:lpstr>I paesi di destinazione</vt:lpstr>
      <vt:lpstr>I cambiamenti nella distribuzione</vt:lpstr>
      <vt:lpstr>L’evoluzione dei consumi alimentari</vt:lpstr>
      <vt:lpstr>I consumi alimentari in Emilia-Romagna</vt:lpstr>
      <vt:lpstr>Il bilancio regionale</vt:lpstr>
      <vt:lpstr>Interventi a favore dell’agricoltura regionale</vt:lpstr>
      <vt:lpstr>L’importanza delle OP per settore</vt:lpstr>
      <vt:lpstr>Interventi UE per l’agricoltura regionale</vt:lpstr>
      <vt:lpstr>PUA per classi di pagamento</vt:lpstr>
      <vt:lpstr>Piano di Sviluppo Rurale 2007-13</vt:lpstr>
      <vt:lpstr>Progetti di filiera: ripartizione delle risorse per settore</vt:lpstr>
      <vt:lpstr>Altri interventi</vt:lpstr>
      <vt:lpstr>Produzioni di qualità</vt:lpstr>
      <vt:lpstr>Interventi del sistema camerale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Elsia</dc:creator>
  <cp:lastModifiedBy>pirani_p</cp:lastModifiedBy>
  <cp:revision>373</cp:revision>
  <dcterms:created xsi:type="dcterms:W3CDTF">2008-05-14T07:24:58Z</dcterms:created>
  <dcterms:modified xsi:type="dcterms:W3CDTF">2011-05-30T06:02:14Z</dcterms:modified>
</cp:coreProperties>
</file>