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9" r:id="rId4"/>
    <p:sldId id="267" r:id="rId5"/>
    <p:sldId id="264" r:id="rId6"/>
    <p:sldId id="263" r:id="rId7"/>
    <p:sldId id="260" r:id="rId8"/>
    <p:sldId id="266" r:id="rId9"/>
    <p:sldId id="273" r:id="rId10"/>
    <p:sldId id="272" r:id="rId11"/>
    <p:sldId id="262" r:id="rId12"/>
    <p:sldId id="261" r:id="rId13"/>
    <p:sldId id="270" r:id="rId14"/>
    <p:sldId id="268" r:id="rId15"/>
    <p:sldId id="275" r:id="rId16"/>
    <p:sldId id="274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7" autoAdjust="0"/>
  </p:normalViewPr>
  <p:slideViewPr>
    <p:cSldViewPr>
      <p:cViewPr varScale="1">
        <p:scale>
          <a:sx n="103" d="100"/>
          <a:sy n="103" d="100"/>
        </p:scale>
        <p:origin x="-2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1CC5-3469-4569-9C8E-BE55CF3DAE17}" type="datetimeFigureOut">
              <a:rPr lang="it-IT" smtClean="0"/>
              <a:pPr/>
              <a:t>07/07/2014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E2D4-CBAD-47FA-98F0-6B7217E677D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1CC5-3469-4569-9C8E-BE55CF3DAE17}" type="datetimeFigureOut">
              <a:rPr lang="it-IT" smtClean="0"/>
              <a:pPr/>
              <a:t>07/07/2014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E2D4-CBAD-47FA-98F0-6B7217E677D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1CC5-3469-4569-9C8E-BE55CF3DAE17}" type="datetimeFigureOut">
              <a:rPr lang="it-IT" smtClean="0"/>
              <a:pPr/>
              <a:t>07/07/2014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E2D4-CBAD-47FA-98F0-6B7217E677D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1CC5-3469-4569-9C8E-BE55CF3DAE17}" type="datetimeFigureOut">
              <a:rPr lang="it-IT" smtClean="0"/>
              <a:pPr/>
              <a:t>07/07/2014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E2D4-CBAD-47FA-98F0-6B7217E677D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1CC5-3469-4569-9C8E-BE55CF3DAE17}" type="datetimeFigureOut">
              <a:rPr lang="it-IT" smtClean="0"/>
              <a:pPr/>
              <a:t>07/07/2014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E2D4-CBAD-47FA-98F0-6B7217E677D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1CC5-3469-4569-9C8E-BE55CF3DAE17}" type="datetimeFigureOut">
              <a:rPr lang="it-IT" smtClean="0"/>
              <a:pPr/>
              <a:t>07/07/2014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E2D4-CBAD-47FA-98F0-6B7217E677D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1CC5-3469-4569-9C8E-BE55CF3DAE17}" type="datetimeFigureOut">
              <a:rPr lang="it-IT" smtClean="0"/>
              <a:pPr/>
              <a:t>07/07/2014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E2D4-CBAD-47FA-98F0-6B7217E677D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1CC5-3469-4569-9C8E-BE55CF3DAE17}" type="datetimeFigureOut">
              <a:rPr lang="it-IT" smtClean="0"/>
              <a:pPr/>
              <a:t>07/07/2014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E2D4-CBAD-47FA-98F0-6B7217E677D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1CC5-3469-4569-9C8E-BE55CF3DAE17}" type="datetimeFigureOut">
              <a:rPr lang="it-IT" smtClean="0"/>
              <a:pPr/>
              <a:t>07/07/2014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E2D4-CBAD-47FA-98F0-6B7217E677D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1CC5-3469-4569-9C8E-BE55CF3DAE17}" type="datetimeFigureOut">
              <a:rPr lang="it-IT" smtClean="0"/>
              <a:pPr/>
              <a:t>07/07/2014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E2D4-CBAD-47FA-98F0-6B7217E677D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F1CC5-3469-4569-9C8E-BE55CF3DAE17}" type="datetimeFigureOut">
              <a:rPr lang="it-IT" smtClean="0"/>
              <a:pPr/>
              <a:t>07/07/2014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E2D4-CBAD-47FA-98F0-6B7217E677D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F1CC5-3469-4569-9C8E-BE55CF3DAE17}" type="datetimeFigureOut">
              <a:rPr lang="it-IT" smtClean="0"/>
              <a:pPr/>
              <a:t>07/07/2014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8E2D4-CBAD-47FA-98F0-6B7217E677D1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terprise/policies/innovation/policy/business-innovation-observatory/index_en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terprise/sectors/tourism/vto/index_it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finnovaregio.org/news/european-commission-launches-a-consultation-on-the-european-tourism-of-the-futur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gional_policy/sources/docgener/informat/country2013/country_it_en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lavio.burlizzi@sistemacamerale.e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pp.eurostat.ec.europa.eu/portal/page/portal/eurostat/hom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google.it/url?sa=i&amp;rct=j&amp;q=&amp;esrc=s&amp;frm=1&amp;source=images&amp;cd=&amp;cad=rja&amp;uact=8&amp;docid=k7rjAcLyA3awPM&amp;tbnid=jm1imUO4nkAwDM:&amp;ved=0CAUQjRw&amp;url=http://www.investbg.government.bg/en/news/eurostat-bulgaria-has-one-of-the-lowest-government-deficits-and-debts-in-eu-in-2012-339.html&amp;ei=4IG2U9WOBK_LsAS-j4LYBg&amp;bvm=bv.70138588,d.bGE&amp;psig=AFQjCNE-RZrQW0PI3PzdBz9V-QywaHbMKw&amp;ust=140455611075500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c.europa.eu/enterprise/policies/sme/facts-figures-analysis/performance-review/index_en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terprise/policies/sme/facts-figures-analysis/performance-review/files/countries-sheets/2013/italy_it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ublic_opinion/index_en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pon.e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google.it/url?sa=i&amp;rct=j&amp;q=&amp;esrc=s&amp;frm=1&amp;source=images&amp;cd=&amp;cad=rja&amp;uact=8&amp;docid=V-fjTDUu5X1l-M&amp;tbnid=QSTDooFwtJm2bM:&amp;ved=0CAUQjRw&amp;url=http://weppi.gtk.fi/projects/espon/index.htm&amp;ei=v4K2U8WtK-2g7Aap0YCIAw&amp;bvm=bv.70138588,d.ZGU&amp;psig=AFQjCNFyV6A6RMbBFysOxLNpQz-otGyVRg&amp;ust=140455635005886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395536" y="6477000"/>
            <a:ext cx="83058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054" name="Picture 11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19304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fabbisogno di dati delle istituzioni comunitarie</a:t>
            </a:r>
            <a:endParaRPr lang="fr-BE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it-IT" dirty="0" smtClean="0"/>
          </a:p>
          <a:p>
            <a:pPr algn="l"/>
            <a:r>
              <a:rPr lang="it-IT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Flavio Burlizzi</a:t>
            </a:r>
          </a:p>
          <a:p>
            <a:pPr algn="r"/>
            <a:r>
              <a:rPr lang="it-IT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luglio 2014</a:t>
            </a:r>
            <a:endParaRPr lang="fr-BE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395536" y="6477000"/>
            <a:ext cx="83058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054" name="Picture 11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19304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Osservatori a livello europeo</a:t>
            </a:r>
            <a:endParaRPr lang="fr-B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800" dirty="0" smtClean="0"/>
              <a:t>Alcuni esempi:</a:t>
            </a:r>
            <a:endParaRPr lang="fr-BE" sz="2800" dirty="0" smtClean="0"/>
          </a:p>
          <a:p>
            <a:pPr algn="just"/>
            <a:r>
              <a:rPr lang="fr-BE" sz="2800" b="1" dirty="0" err="1" smtClean="0"/>
              <a:t>Osservatorio</a:t>
            </a:r>
            <a:r>
              <a:rPr lang="fr-BE" sz="2800" b="1" dirty="0" smtClean="0"/>
              <a:t> </a:t>
            </a:r>
            <a:r>
              <a:rPr lang="fr-BE" sz="2800" b="1" dirty="0" err="1" smtClean="0"/>
              <a:t>dell'innovazione</a:t>
            </a:r>
            <a:r>
              <a:rPr lang="fr-BE" sz="2800" b="1" dirty="0" smtClean="0"/>
              <a:t> </a:t>
            </a:r>
            <a:r>
              <a:rPr lang="fr-BE" sz="2800" b="1" dirty="0" err="1" smtClean="0"/>
              <a:t>nelle</a:t>
            </a:r>
            <a:r>
              <a:rPr lang="fr-BE" sz="2800" b="1" dirty="0" smtClean="0"/>
              <a:t> </a:t>
            </a:r>
            <a:r>
              <a:rPr lang="fr-BE" sz="2800" b="1" dirty="0" err="1" smtClean="0"/>
              <a:t>imprese</a:t>
            </a:r>
            <a:r>
              <a:rPr lang="fr-BE" sz="2800" dirty="0" smtClean="0"/>
              <a:t>,</a:t>
            </a:r>
          </a:p>
          <a:p>
            <a:pPr algn="just"/>
            <a:r>
              <a:rPr lang="it-IT" sz="2800" b="1" dirty="0" smtClean="0"/>
              <a:t>Osservatorio virtuale del turismo</a:t>
            </a:r>
            <a:r>
              <a:rPr lang="it-IT" sz="2800" dirty="0" smtClean="0"/>
              <a:t>,</a:t>
            </a:r>
          </a:p>
          <a:p>
            <a:pPr algn="just"/>
            <a:r>
              <a:rPr lang="it-IT" sz="2800" dirty="0" smtClean="0"/>
              <a:t>Osservatorio sulle violazioni dei diritti di proprietà intellettuale,</a:t>
            </a:r>
            <a:endParaRPr lang="fr-BE" sz="2800" dirty="0" smtClean="0"/>
          </a:p>
          <a:p>
            <a:pPr algn="just"/>
            <a:r>
              <a:rPr lang="it-IT" sz="2800" dirty="0" smtClean="0"/>
              <a:t>Osservatorio </a:t>
            </a:r>
            <a:r>
              <a:rPr lang="it-IT" sz="2800" dirty="0" smtClean="0"/>
              <a:t>sull’occupazione,</a:t>
            </a:r>
            <a:endParaRPr lang="it-IT" sz="2800" dirty="0" smtClean="0"/>
          </a:p>
          <a:p>
            <a:pPr algn="just"/>
            <a:r>
              <a:rPr lang="it-IT" sz="2800" dirty="0" smtClean="0"/>
              <a:t>Osservatorio per il mercato energetico. </a:t>
            </a:r>
            <a:endParaRPr lang="fr-BE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395536" y="6477000"/>
            <a:ext cx="83058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054" name="Picture 11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19304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143000"/>
          </a:xfrm>
        </p:spPr>
        <p:txBody>
          <a:bodyPr>
            <a:noAutofit/>
          </a:bodyPr>
          <a:lstStyle/>
          <a:p>
            <a:r>
              <a:rPr lang="fr-BE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Osservatorio</a:t>
            </a:r>
            <a:r>
              <a:rPr lang="fr-BE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dell'innovazione</a:t>
            </a:r>
            <a:r>
              <a:rPr lang="fr-BE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nelle</a:t>
            </a:r>
            <a:r>
              <a:rPr lang="fr-BE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imprese</a:t>
            </a:r>
            <a:endParaRPr lang="fr-BE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algn="just"/>
            <a:r>
              <a:rPr lang="it-IT" sz="2000" dirty="0" smtClean="0"/>
              <a:t>La finalità dell’Osservatorio è fornire ai responsabili politici europei analisi ed informazioni riguardanti le più recenti tendenze, attività e modelli nell’ambito dell’</a:t>
            </a:r>
            <a:r>
              <a:rPr lang="it-IT" sz="2000" b="1" dirty="0" smtClean="0"/>
              <a:t>innovazione nelle imprese e nell’industria</a:t>
            </a:r>
            <a:r>
              <a:rPr lang="it-IT" sz="2000" dirty="0" smtClean="0"/>
              <a:t>.</a:t>
            </a:r>
          </a:p>
          <a:p>
            <a:pPr algn="just"/>
            <a:endParaRPr lang="it-IT" sz="2000" dirty="0" smtClean="0"/>
          </a:p>
          <a:p>
            <a:pPr algn="just"/>
            <a:r>
              <a:rPr lang="it-IT" sz="2000" dirty="0" smtClean="0"/>
              <a:t>In particolare, esso deve aiutare a:</a:t>
            </a:r>
          </a:p>
          <a:p>
            <a:pPr lvl="1" algn="just"/>
            <a:r>
              <a:rPr lang="it-IT" sz="2000" dirty="0" smtClean="0"/>
              <a:t>comprendere gli ostacoli all’innovazione,</a:t>
            </a:r>
          </a:p>
          <a:p>
            <a:pPr lvl="1" algn="just"/>
            <a:r>
              <a:rPr lang="it-IT" sz="2000" dirty="0" smtClean="0"/>
              <a:t>proporre strumenti che la sostengano,</a:t>
            </a:r>
          </a:p>
          <a:p>
            <a:pPr lvl="1" algn="just"/>
            <a:r>
              <a:rPr lang="it-IT" sz="2000" dirty="0" smtClean="0"/>
              <a:t>stabilire relazioni tra imprenditori, ricercatori e</a:t>
            </a:r>
            <a:r>
              <a:rPr lang="it-IT" sz="2000" i="1" dirty="0" smtClean="0"/>
              <a:t> policy </a:t>
            </a:r>
            <a:r>
              <a:rPr lang="it-IT" sz="2000" i="1" dirty="0" err="1" smtClean="0"/>
              <a:t>makers</a:t>
            </a:r>
            <a:r>
              <a:rPr lang="it-IT" sz="2000" dirty="0" smtClean="0"/>
              <a:t>. </a:t>
            </a:r>
            <a:endParaRPr lang="fr-BE" sz="2000" dirty="0" smtClean="0"/>
          </a:p>
          <a:p>
            <a:pPr algn="just">
              <a:buNone/>
            </a:pPr>
            <a:endParaRPr lang="it-IT" sz="2000" dirty="0" smtClean="0"/>
          </a:p>
          <a:p>
            <a:pPr algn="just"/>
            <a:r>
              <a:rPr lang="it-IT" sz="2000" dirty="0" smtClean="0"/>
              <a:t>L’analisi è condotta attraverso l’elaborazione di </a:t>
            </a:r>
            <a:r>
              <a:rPr lang="it-IT" sz="2000" b="1" dirty="0" smtClean="0"/>
              <a:t>casi studio e </a:t>
            </a:r>
            <a:r>
              <a:rPr lang="it-IT" sz="2000" b="1" i="1" dirty="0" smtClean="0"/>
              <a:t>trend </a:t>
            </a:r>
            <a:r>
              <a:rPr lang="it-IT" sz="2000" b="1" i="1" dirty="0" err="1" smtClean="0"/>
              <a:t>reports</a:t>
            </a:r>
            <a:r>
              <a:rPr lang="it-IT" sz="2000" dirty="0" smtClean="0"/>
              <a:t>.</a:t>
            </a:r>
          </a:p>
          <a:p>
            <a:pPr lvl="1"/>
            <a:endParaRPr lang="it-IT" sz="2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67544" y="6093297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>
                <a:hlinkClick r:id="rId3"/>
              </a:rPr>
              <a:t>http://ec.europa.eu/enterprise/policies/innovation/policy/business-innovation-observatory/index_en.htm</a:t>
            </a:r>
            <a:endParaRPr lang="fr-BE" sz="1400" dirty="0" smtClean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 l="21262" t="15961" r="22629" b="50078"/>
          <a:stretch>
            <a:fillRect/>
          </a:stretch>
        </p:blipFill>
        <p:spPr bwMode="auto">
          <a:xfrm>
            <a:off x="6732240" y="116632"/>
            <a:ext cx="2019355" cy="97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395536" y="6477000"/>
            <a:ext cx="83058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054" name="Picture 11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19304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Osservatorio virtuale del turismo</a:t>
            </a:r>
            <a:endParaRPr lang="fr-B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algn="just"/>
            <a:r>
              <a:rPr lang="it-IT" sz="2200" dirty="0" smtClean="0"/>
              <a:t>L’istituzione di un </a:t>
            </a:r>
            <a:r>
              <a:rPr lang="it-IT" sz="2200" b="1" dirty="0" smtClean="0"/>
              <a:t>Osservatorio virtuale in materia di turismo</a:t>
            </a:r>
            <a:r>
              <a:rPr lang="it-IT" sz="2200" dirty="0" smtClean="0"/>
              <a:t> mira a </a:t>
            </a:r>
            <a:r>
              <a:rPr lang="it-IT" sz="2200" b="1" dirty="0" smtClean="0"/>
              <a:t>coordinare in rete le attività di ricerca </a:t>
            </a:r>
            <a:r>
              <a:rPr lang="it-IT" sz="2200" dirty="0" smtClean="0"/>
              <a:t>dei diversi istituti nazionali di ricerca </a:t>
            </a:r>
            <a:r>
              <a:rPr lang="it-IT" sz="2200" b="1" dirty="0" smtClean="0"/>
              <a:t>e fornire dati socioeconomici </a:t>
            </a:r>
            <a:r>
              <a:rPr lang="it-IT" sz="2200" dirty="0" smtClean="0"/>
              <a:t>a livello europeo.</a:t>
            </a:r>
          </a:p>
          <a:p>
            <a:pPr algn="just"/>
            <a:endParaRPr lang="it-IT" sz="2200" dirty="0" smtClean="0"/>
          </a:p>
          <a:p>
            <a:pPr algn="just"/>
            <a:r>
              <a:rPr lang="it-IT" sz="2200" dirty="0" smtClean="0"/>
              <a:t>In particolare, l’obiettivo è:</a:t>
            </a:r>
          </a:p>
          <a:p>
            <a:pPr lvl="1" algn="just"/>
            <a:r>
              <a:rPr lang="it-IT" sz="2200" dirty="0" smtClean="0"/>
              <a:t>fornire informazioni attendibili, comparabili ed aggiornate,</a:t>
            </a:r>
            <a:endParaRPr lang="fr-BE" sz="2200" dirty="0" smtClean="0"/>
          </a:p>
          <a:p>
            <a:pPr lvl="1" algn="just"/>
            <a:r>
              <a:rPr lang="it-IT" sz="2200" dirty="0" smtClean="0"/>
              <a:t>individuare le tendenze e gli sviluppi nel settore,</a:t>
            </a:r>
            <a:endParaRPr lang="fr-BE" sz="2200" dirty="0" smtClean="0"/>
          </a:p>
          <a:p>
            <a:pPr lvl="1" algn="just"/>
            <a:r>
              <a:rPr lang="it-IT" sz="2200" dirty="0" smtClean="0"/>
              <a:t>sostenere l’elaborazione di politiche fondate su dati concreti.</a:t>
            </a:r>
            <a:endParaRPr lang="fr-BE" sz="2200" dirty="0" smtClean="0"/>
          </a:p>
          <a:p>
            <a:endParaRPr lang="fr-BE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6093297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>
                <a:hlinkClick r:id="rId3"/>
              </a:rPr>
              <a:t>http://ec.europa.eu/enterprise/sectors/tourism/vto/index_it.htm</a:t>
            </a:r>
            <a:endParaRPr lang="fr-BE" sz="1400" dirty="0" smtClean="0"/>
          </a:p>
        </p:txBody>
      </p:sp>
      <p:pic>
        <p:nvPicPr>
          <p:cNvPr id="5122" name="Picture 2" descr="http://www.finnovaregio.org/wp-content/uploads/2013/12/tourism2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16633"/>
            <a:ext cx="1693961" cy="10081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395536" y="6477000"/>
            <a:ext cx="83058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054" name="Picture 11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19304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sheet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DG REGIO</a:t>
            </a:r>
            <a:endParaRPr lang="fr-B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75856" y="2204864"/>
            <a:ext cx="5472608" cy="392129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it-IT" dirty="0" smtClean="0"/>
              <a:t>Confronta le </a:t>
            </a:r>
            <a:r>
              <a:rPr lang="it-IT" b="1" dirty="0" smtClean="0"/>
              <a:t>performance</a:t>
            </a:r>
            <a:r>
              <a:rPr lang="it-IT" dirty="0" smtClean="0"/>
              <a:t> di ciascun Paese </a:t>
            </a:r>
            <a:r>
              <a:rPr lang="it-IT" b="1" dirty="0" smtClean="0"/>
              <a:t>rispetto alla media europea </a:t>
            </a:r>
            <a:r>
              <a:rPr lang="it-IT" dirty="0" smtClean="0"/>
              <a:t>ed al migliore e peggiore risultato, determinando inoltre la lontananza dai target stabiliti.</a:t>
            </a:r>
          </a:p>
          <a:p>
            <a:pPr algn="just">
              <a:buNone/>
            </a:pPr>
            <a:endParaRPr lang="it-IT" dirty="0" smtClean="0"/>
          </a:p>
          <a:p>
            <a:pPr algn="just"/>
            <a:r>
              <a:rPr lang="it-IT" dirty="0" smtClean="0"/>
              <a:t>Presenta gli </a:t>
            </a:r>
            <a:r>
              <a:rPr lang="it-IT" b="1" dirty="0" smtClean="0"/>
              <a:t>indicatori a livello nazionale</a:t>
            </a:r>
            <a:r>
              <a:rPr lang="it-IT" dirty="0" smtClean="0"/>
              <a:t>, raggruppati secondo tre tipi di crescita (intelligente, sostenibile ed inclusiva), </a:t>
            </a:r>
            <a:r>
              <a:rPr lang="it-IT" b="1" dirty="0" smtClean="0"/>
              <a:t>e regionale</a:t>
            </a:r>
            <a:r>
              <a:rPr lang="it-IT" dirty="0" smtClean="0"/>
              <a:t>.</a:t>
            </a:r>
          </a:p>
          <a:p>
            <a:pPr algn="just">
              <a:buNone/>
            </a:pPr>
            <a:endParaRPr lang="it-IT" dirty="0" smtClean="0"/>
          </a:p>
          <a:p>
            <a:pPr algn="just"/>
            <a:r>
              <a:rPr lang="it-IT" dirty="0" smtClean="0"/>
              <a:t>Fornisce dati sulla </a:t>
            </a:r>
            <a:r>
              <a:rPr lang="it-IT" b="1" dirty="0" smtClean="0"/>
              <a:t>distribuzione della popolazione</a:t>
            </a:r>
            <a:r>
              <a:rPr lang="it-IT" dirty="0" smtClean="0"/>
              <a:t> per tipo di regione ed alcuni indicatori sul grado di urbanizzazione.</a:t>
            </a:r>
            <a:endParaRPr lang="fr-BE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6093297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>
                <a:hlinkClick r:id="rId3"/>
              </a:rPr>
              <a:t>http://ec.europa.eu/regional_policy/sources/docgener/informat/country2013/country_it_en.pdf</a:t>
            </a:r>
            <a:endParaRPr lang="fr-BE" sz="1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25688" t="12347" r="27063" b="5044"/>
          <a:stretch>
            <a:fillRect/>
          </a:stretch>
        </p:blipFill>
        <p:spPr bwMode="auto">
          <a:xfrm>
            <a:off x="395536" y="2060848"/>
            <a:ext cx="2736304" cy="38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395536" y="6477000"/>
            <a:ext cx="83058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054" name="Picture 11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19304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440160"/>
          </a:xfrm>
        </p:spPr>
        <p:txBody>
          <a:bodyPr>
            <a:norm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Monitoraggio e scambio dei dati relativi ai fondi strutturali</a:t>
            </a:r>
            <a:endParaRPr lang="fr-B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Autofit/>
          </a:bodyPr>
          <a:lstStyle/>
          <a:p>
            <a:pPr algn="just"/>
            <a:r>
              <a:rPr lang="it-IT" sz="2000" dirty="0" smtClean="0"/>
              <a:t>L’Accordo di Partenariato affronta la questione del sistema per lo </a:t>
            </a:r>
            <a:r>
              <a:rPr lang="it-IT" sz="2000" b="1" dirty="0" smtClean="0"/>
              <a:t>scambio elettronico di dati ed informazioni relativi ai programmi</a:t>
            </a:r>
            <a:r>
              <a:rPr lang="it-IT" sz="2000" dirty="0" smtClean="0"/>
              <a:t>.</a:t>
            </a:r>
          </a:p>
          <a:p>
            <a:pPr algn="just">
              <a:buNone/>
            </a:pPr>
            <a:endParaRPr lang="fr-BE" sz="2000" dirty="0" smtClean="0"/>
          </a:p>
          <a:p>
            <a:pPr algn="just"/>
            <a:r>
              <a:rPr lang="it-IT" sz="2000" dirty="0" smtClean="0"/>
              <a:t>L’approccio 2007-2013 era volto a garantire, oltre alla sistematica raccolta dei dati relativi alla realizzazione degli interventi, anche l’alimentazione del sistema nazionale di monitoraggio unitario.</a:t>
            </a:r>
          </a:p>
          <a:p>
            <a:pPr algn="just">
              <a:buNone/>
            </a:pPr>
            <a:endParaRPr lang="it-IT" sz="2000" dirty="0" smtClean="0"/>
          </a:p>
          <a:p>
            <a:pPr algn="just"/>
            <a:r>
              <a:rPr lang="it-IT" sz="2000" dirty="0" smtClean="0"/>
              <a:t>Nel ciclo 2014-2020 si intende migliorare e completare i sistemi informativi al fine di </a:t>
            </a:r>
            <a:r>
              <a:rPr lang="it-IT" sz="2000" b="1" dirty="0" smtClean="0"/>
              <a:t>raggiungere la complessiva integrazione del flusso informativo dal beneficiario alla Commissione Europea</a:t>
            </a:r>
            <a:r>
              <a:rPr lang="it-IT" sz="2000" dirty="0" smtClean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395536" y="6477000"/>
            <a:ext cx="83058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054" name="Picture 11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19304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azioni previste dall’Accordo di Partenariato</a:t>
            </a:r>
            <a:endParaRPr lang="fr-B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it-IT" sz="2000" dirty="0" smtClean="0"/>
              <a:t>Sono previste azioni nell’ambito degli obiettivi tematici 3 e 11. Tra queste</a:t>
            </a:r>
            <a:r>
              <a:rPr lang="it-IT" sz="1600" dirty="0" smtClean="0"/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it-IT" sz="1600" dirty="0" smtClean="0"/>
              <a:t>“Sostegno al riposizionamento competitivo, alla capacità di adattamento al mercato, all’</a:t>
            </a:r>
            <a:r>
              <a:rPr lang="it-IT" sz="1600" dirty="0" err="1" smtClean="0"/>
              <a:t>attrattività</a:t>
            </a:r>
            <a:r>
              <a:rPr lang="it-IT" sz="1600" dirty="0" smtClean="0"/>
              <a:t> per potenziali investitori, dei sistemi imprenditoriali vitali delimitati territorialmente” </a:t>
            </a:r>
            <a:r>
              <a:rPr lang="it-IT" sz="1600" i="1" dirty="0" smtClean="0"/>
              <a:t>– prevedendo in particolare l’individuazione di aree attraverso analisi di trend e bisogni dei sistemi imprenditoriali, e la diagnosi delle principali criticità e delle potenzialità di sviluppo delle aree stesse in partenariato con soggetti portatori di interessi a livello locale (es. camere di commercio). </a:t>
            </a:r>
            <a:r>
              <a:rPr lang="it-IT" sz="1600" dirty="0" smtClean="0"/>
              <a:t>(3.3.1)</a:t>
            </a:r>
          </a:p>
          <a:p>
            <a:pPr algn="just">
              <a:buNone/>
            </a:pPr>
            <a:endParaRPr lang="it-IT" sz="1400" dirty="0" smtClean="0"/>
          </a:p>
          <a:p>
            <a:pPr algn="just">
              <a:buFont typeface="Wingdings" pitchFamily="2" charset="2"/>
              <a:buChar char="Ø"/>
            </a:pPr>
            <a:r>
              <a:rPr lang="it-IT" sz="1600" dirty="0" smtClean="0"/>
              <a:t>“Azioni di sistema a carattere informativo e conoscitivo volte a diffondere e omogeneizzare la base informativa a disposizione delle imprese” – </a:t>
            </a:r>
            <a:r>
              <a:rPr lang="it-IT" sz="1600" i="1" dirty="0" smtClean="0"/>
              <a:t>finanziando piattaforme di raccolta e scambio di informazioni, </a:t>
            </a:r>
            <a:r>
              <a:rPr lang="it-IT" sz="1600" i="1" dirty="0" err="1" smtClean="0"/>
              <a:t>repository</a:t>
            </a:r>
            <a:r>
              <a:rPr lang="it-IT" sz="1600" i="1" dirty="0" smtClean="0"/>
              <a:t> di dati e fonti di supporto all’internazionalizzazione </a:t>
            </a:r>
            <a:r>
              <a:rPr lang="it-IT" sz="1600" dirty="0" smtClean="0"/>
              <a:t>(3.4.4)</a:t>
            </a:r>
          </a:p>
          <a:p>
            <a:pPr algn="just">
              <a:buNone/>
            </a:pPr>
            <a:endParaRPr lang="it-IT" sz="1400" dirty="0" smtClean="0"/>
          </a:p>
          <a:p>
            <a:pPr algn="just">
              <a:buFont typeface="Wingdings" pitchFamily="2" charset="2"/>
              <a:buChar char="Ø"/>
            </a:pPr>
            <a:r>
              <a:rPr lang="it-IT" sz="1600" dirty="0" smtClean="0"/>
              <a:t>“Produzione di informazioni statistiche con elevato grado di disaggregazione territoriale e di dati di dettaglio collegati ai singoli Programmi” (11.6.9)</a:t>
            </a:r>
          </a:p>
          <a:p>
            <a:endParaRPr lang="fr-B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395536" y="6477000"/>
            <a:ext cx="83058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054" name="Picture 11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19304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2234679"/>
          </a:xfrm>
        </p:spPr>
        <p:txBody>
          <a:bodyPr>
            <a:noAutofit/>
          </a:bodyPr>
          <a:lstStyle/>
          <a:p>
            <a:r>
              <a:rPr lang="it-IT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 per l’attenzione</a:t>
            </a:r>
            <a:br>
              <a:rPr lang="it-IT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flavio.burlizzi@sistemacamerale.eu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B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395536" y="6477000"/>
            <a:ext cx="83058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054" name="Picture 11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19304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Eurostat</a:t>
            </a:r>
            <a:endParaRPr lang="fr-B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algn="just"/>
            <a:r>
              <a:rPr lang="it-IT" sz="2200" dirty="0" smtClean="0"/>
              <a:t>L’</a:t>
            </a:r>
            <a:r>
              <a:rPr lang="it-IT" sz="2200" b="1" dirty="0" smtClean="0"/>
              <a:t>Ufficio statistico dell’Unione europea (Eurostat)</a:t>
            </a:r>
            <a:r>
              <a:rPr lang="it-IT" sz="2200" dirty="0" smtClean="0"/>
              <a:t> raccoglie ed elabora dati raccolti dagli Stati membri e trasmessi dagli Istituti Nazionali di Statistica.</a:t>
            </a:r>
          </a:p>
          <a:p>
            <a:pPr algn="just">
              <a:buNone/>
            </a:pPr>
            <a:endParaRPr lang="it-IT" sz="2200" dirty="0" smtClean="0"/>
          </a:p>
          <a:p>
            <a:pPr algn="just"/>
            <a:r>
              <a:rPr lang="it-IT" sz="2200" dirty="0" smtClean="0"/>
              <a:t>Eurostat funge da </a:t>
            </a:r>
            <a:r>
              <a:rPr lang="it-IT" sz="2200" b="1" dirty="0" smtClean="0"/>
              <a:t>catalizzatore</a:t>
            </a:r>
            <a:r>
              <a:rPr lang="it-IT" sz="2200" dirty="0" smtClean="0"/>
              <a:t>, normalizzando e rendendo comparabili le informazioni statistiche raccolte a fini nazionali.</a:t>
            </a:r>
          </a:p>
          <a:p>
            <a:pPr algn="just">
              <a:buNone/>
            </a:pPr>
            <a:endParaRPr lang="it-IT" sz="2200" dirty="0" smtClean="0"/>
          </a:p>
          <a:p>
            <a:pPr algn="just"/>
            <a:r>
              <a:rPr lang="it-IT" sz="2200" dirty="0" smtClean="0"/>
              <a:t>Esso promuove inoltre il processo di </a:t>
            </a:r>
            <a:r>
              <a:rPr lang="it-IT" sz="2200" b="1" dirty="0" smtClean="0"/>
              <a:t>armonizzazione della metodologia statistica</a:t>
            </a:r>
            <a:r>
              <a:rPr lang="it-IT" sz="2200" dirty="0" smtClean="0"/>
              <a:t> tra gli Stati membri, mediante la predisposizione di definizioni e classificazioni comuni.</a:t>
            </a:r>
          </a:p>
          <a:p>
            <a:pPr algn="just"/>
            <a:endParaRPr lang="fr-BE" sz="2000" dirty="0" smtClean="0">
              <a:hlinkClick r:id="rId3"/>
            </a:endParaRPr>
          </a:p>
          <a:p>
            <a:endParaRPr lang="fr-BE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6093297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200" dirty="0" smtClean="0">
                <a:hlinkClick r:id="rId3"/>
              </a:rPr>
              <a:t>http://epp.eurostat.ec.europa.eu/portal/page/portal/eurostat/home</a:t>
            </a:r>
            <a:r>
              <a:rPr lang="fr-BE" sz="1400" dirty="0" smtClean="0">
                <a:hlinkClick r:id="rId3"/>
              </a:rPr>
              <a:t>/</a:t>
            </a:r>
            <a:endParaRPr lang="fr-BE" sz="1400" dirty="0" smtClean="0"/>
          </a:p>
        </p:txBody>
      </p:sp>
      <p:sp>
        <p:nvSpPr>
          <p:cNvPr id="10242" name="AutoShape 2" descr="data:image/jpeg;base64,/9j/4AAQSkZJRgABAQAAAQABAAD/2wCEAAkGBw8PDw8ODw8NEA4PDQ8QDxQVFQ8RFA0WFRQWGBYWFR8YHCggGholHhQUIjUhJSkrLjAuGB8zODUvNygtLisBCgoKDg0OGhAQGiweICYsLCwsLCwsLCwsLCwsLCwsLCwsLCwsLCwsLCwsLCwsLCwsLCwsLCwsLCwsLCwsLCwsLP/AABEIAKAA8AMBEQACEQEDEQH/xAAbAAADAAMBAQAAAAAAAAAAAAAAAgMBBQcGBP/EADYQAAICAgAFAgQEBAUFAAAAAAABAgMEEQUGEiExE0EiUWFxFCNCgQcykaEzUrHR8BUWJWJz/8QAGgEBAQEBAQEBAAAAAAAAAAAAAQACBQMEBv/EACcRAQEAAgEEAQQCAwEAAAAAAAABAgMRBBIhMQUUIkFxE2EjQlEy/9oADAMBAAIRAxEAPwDjp+9fKCQJAkCQJAiyiB0DJkAOiVOgCkQZOjNCkSB4maKpEqFYgydAKpEzQpEGVIlRVEZZqkQZUiCp0AOgZp0QOiDKBOaHUdoEgSBIEgSBFlEDoGTIAdEjoAeIBSJmsqRIHiZoqkSoUQMqRAKRM0KRBlRFRVImWaogZUiCp0AOgZp0QOiDKBOaHUdoEgSBIEgSBFlEDoGTIAdEqdADxAKRM1k6IKRMiqRKhSIMqRAKRAKRMsqIqKpEyzVEDKkQVOgB0DNOiB0QZQJzQ6jtAkCQJAkCQIsogdAyZADolTxIHiZCkTNZOiCkTIqkSoUiDKkQCkQCkTLKkSoqkTLNUQMqIFTIAogZp0QOiDKBOaHUdoEgSBIEgSBFlEDoGTIEZEKpEgeJkKRM1k6IKRMiqRKhSIMqRAKRAKRMsqRKiqRMs1RAydAqdAFEDNMiB0QMgTmh1HaBIEgSBIEgRZRA6BkyBGRCqRIHiZB4maypEgpEyKpEqFIgypEApEApEyypEqKpEyzVEDJ0Cp0AUQCnRMmRAyBOaHUdoEgSBIEgSAS+Syh/YOjPIMiBkQqkSB4mQdBQpEGaojIqkSoUiDKkQCkTLKkQZUiHK5Uig7ozydNfNf2M8sqRL2joAogFMiZOiBkCc0Oo7QJAkCQJAk+jBxvVshUpQi5yUU5PUU32W37HzdVv/h13PjnhrDHuvDd8xcurh2XXRdOF0H0uSjLolGL1vb09eXp9/ByOk+Tz63RllhjZY9MsO3I3N8OHetVHh7/LcErJyk9Jp9Pda7eN799mfitnWY688+pn6OyY28QnM3LVnD/Q9SyuXr1KaUX3Xbv+3ddz6PjPlPrLlO3jhjZr7Y0qOw8KpEgeJkHQUKRBmqIyKpEaFImWVIgFEDL7eGcPuyZ+lj1Tts7dorevq37L7nht344ea1MLfEe5xP4buqHrcRy6sateYx1v7OTev6I5ufyGWV41zl6zp+POb5snP4Jj/Dj4lmXNfrsk4x/3f9DWOHUZ/wDq8M5Za8fEnL47Oam/8LD4fUv/AJKb/rI9Z0d/2yrzu6fiNNkXuycrJKKcm20kopb+S9l2Pqwx7Zw8LeSoayogFMiB0QMgTmh1HaBIEgSAcplPz9jOfMnPszivUccxeH042LZiX2vLX+KtwXpt/FuTXv7LXy7n53odvV7upzx3Yzs/D3ymMnh5ydkpa6pSlpajtt6WzvatOGHPZOHhcrSRPWzmcVnluOAejdk1QzbrVj9TlKXUmo+731ez1p67+Dk/IY7NGm5dNjzk9cLMr9xeP0Y9eTZDFnKyhNOEm4/F1d+2vbv79z1+L27tuiXdOMmdvE9PiidF5GiZZqiChRGeYzVIhz/0XlRMqP6UizPPIsp0/sHj8s8VuOXqcKVm8262uqOtRhByld81v9KR83UZZyf441hJz5dIl/EDhuHjOvh1Lc12jFxcI7/zTfl/6nKnR7dmfOyvpu/DGfbPLw3MEs++NWbmOUoX79B7XR89Qj+lH3dP/FhezH2+bb3Zea1MX9j68u1895bHhfCb8n1HTDr9KHXZ4XTHv37vv4Z5bNswsuV9rHHu8SPlj8zcy5jN8HRfgKIBTomTIgZAnNDqO0CQJAkERfdwXHqtyKqrpuuuckpTWmod/L37HP8AkNm3VouWuc1vXJb5fbzZg42PlTrxLXbS0pxl20lLukmn3R4fEb9+/RMt04p2yS+GmOtfbyZRUHh++vfR5bLZjziseOXpOaOE4WNDGeLkyussg/VWo/A13blp9n8S7fRnE+K6zqt23PHbjxJ6e+3HGTw0KO8+aniDNUiVgdG/hxwGmWFlcSshi23V2qrHjkT6KK9a3Kb+b6ji/IdRlM8cI99WMsbDjPCsG6XDbv8Ax8MuWdTVlU481Oq+En517ez/AHZ8+vftxmU5vH9tXHFjF4Pjf9zzxvQq/DpP8vS6E/T34/c9Ltz+k7ufLHZ96/CsLApweKZV+HXcsbidvpRXZ/C49Ed+0dnnnnsyzxxl45jVxnHcTJycXF4fHjH4DFnk51yjCuXerHSWtR7fT5eWWOOeey6rl6eeVkx7uFsjh/DJz4VxO2qOPj5amr6lv0+tR3GT1+nz/Yzjs3cZYS82NdmPt9vMHD4zxsmyOFgX0w+PHtxZKM6Yrv8AmL9S1rw/mZ1bMplJbZ+2c59vpPm3i8XwjAl+Gxl+KUoxS3rH7b3V9S0YWbsvPpnZlzrnhsuG4UYSxaXg4NFE4qM1fOM8i1teYpe5555282W39HHHzxwty268fJ4tjV01KFMfUT77kpJvof8A6rX9y292WOGVqwvblZI5fl5KuslaoQrU31dEP5YdvC+nk7GvHtxc7K80iPT8MnQCnRMnRAyBOaHUdoEgSBIEWUYyy4npT29PzFy/i42Li3U5Xq2WdrIKCTi2upOXxPo7PWu+9H5/475Hft6rPXnjxJ6e2eEkeZP0PM9+3hWUN4DacuYFeTk1U22qquUl1T1tJLu991rsn39jm/J9Vn0+m565zXprwlvlnjnD68bJtprsVsIvcZdKS0+6S7vq7a7l8Zvz36JnnOKN07bxHxo6Lyp4mWTpraXu9JLy5b+S+Zm5Se15r0nAeZLeGLIxcjFjdjZOvWx8hTp20tbj1Ls9a9vZHP6jRhusymXFemNuP4Z4pzerfw0cTGxMKvFuV1cK9TlOa8OUtJtee31DDo5hLc8ueVc/6e8weZeI33R4hRy/H13FQtubalbH5Q6kmlv3Ofno1Yzsuzw9O6+2tli8ZeJmYf8A0qxLMypXuXVHdbk0+lL38eex692iZzLu9MZ93HDW8O5iswqrOG5uJTlURs6vSnPpdL8tJpNe/g+jPpsdv+TXeK8Zs4nFUyeecieTj3wporqxYOumjvKHTLW9vXd/Cu/sGPQSY2W+b+RlvWs5yhGrJrw8CjEnlr8+cZuXVve9LpWvLMzor3S55c8ehlv8EjzZvArwLMaqfor8i3bUqn7S1ryP0X33KVm7vtkbOfPcJ21ZU+H488yqKj6rnJ9l50tdn5PD6DiWS+Deo5vKOFzpOvLycv0ISjlRjGytyeu3jT19WeuXRc4Sc+mP5/utaHOvjZbOyFcaoSluMFtqteyR9OrG448V8+V59JI2ydAKdEzTogZAnNDqO0CQJAkCTKYJ9fCZVK6t3RUqetKxd1uPv477Pi63Vllqs1+Mnpry8+W25pycLJyoSwq3TTNRUm03JSel3S9l28fU5nxs6vp+my+o82em8+23wfmjgNfDr6YxtryYyhGcktpbXaSbX1TWvJfH9ft63XnMsbjfws8JjkzzfmcPudH4Cl1qMOm1y2nLpSUfprz38mviem6rXcvqMu7/AINuWPH2tDFHcmMnp81p4iDxAPU8vcfxKK3Vdiv4oqNlkPTt9dJtr1K7Fp62+8Wmc/fozzvMr1xyj3+LfKdUZwdkqpRTi0r4xS+WvzIr7HOv23it+3qeXsLIh6c3jYfpTkpu2c16kYP/ACpVr+58W7Z3XiWvSSNnxrnHh+Gn62TX1LxCL65v7JHlr6XbsviK54yOWc1fxOyctOnGi8ah9m97tsX1a/l/bf3Oz0/x2OHnPzXybN9vp4WH/PqdLh81UiFZVRA8TNgqkSZUQVmqIzUdADoBTomTogZAnNDqO0CQJAkCQJAkZGePxUyjMxmPqK3k6NMmiQp0SPEyypEP2F8e+yt7rstrb8uE5wb+/SzGWOOXuHusVnkWz/nuvlvz1WWS3/WRj+LCfgXOkqhFeEl9tGuGLatEqzVYgzTxAKxMsniVFUiDNUiAp4mRVEAOgFOiB0TJkCc0Oo7QJAkCQJAkCLKIGQMnQAyJU6JHiZZUiFFUQM1RGRTxGhSJlmqxAU8QCkTLKkSoqkQCkQZOjIqiAHQCnQg6MsmRJzQ6jtAkCQJAkCQIsogZAydADIlTokeJllRFQeJms1SJmiqRGhSJlmqxAU8QCkTLKkSoqiAKRBk6MiqIAdAKdCDoyyZEnNDqO0CQJAkCQJAiyiBkDJ0QMgVPEkeJllRFQeJms1SJmhSI0KRMs1WICniAUiZZUiVFUQBSIMnRkVRADoBToQdGWTIk5odR2gSBIEgSBIEWSBkZZOiBkSp4kjxMsqIqDxM1mqRM0KRGhSJlmqIBVIgFImWVIlRVEAUiDJ0ZFUQA6CinQg6MsmRJzQ6jtAkCQJAkCQIsogZAydADIlTxJHiZZURUHiZoUiZrKkRoUiZZqiAVSIBSJllSJUVSIBSIMnRkVRADoKKdCDIyydEnNDqO0CQJAkCQJAiCB0DJ0QMgVPEkeJllRFQdGaFImaypEaFImWapEBVIgFImWVEVFUiAUiDJ0ZFUQA6CinQgyMsnRJzQ6jtAkCQJAkCQIggdADIgdAKeJI8TLKiKg6MhSIMqIqFImWapEBVIgypEylEVZqkQB4gyojIqiAHQUU6EGRllSEW2kk220kkm22/CXzYWyTmp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20650" y="-914400"/>
            <a:ext cx="28575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244" name="AutoShape 4" descr="data:image/jpeg;base64,/9j/4AAQSkZJRgABAQAAAQABAAD/2wCEAAkGBw8PDw8ODw8NEA4PDQ8QDxQVFQ8RFA0WFRQWGBYWFR8YHCggGholHhQUIjUhJSkrLjAuGB8zODUvNygtLisBCgoKDg0OGhAQGiweICYsLCwsLCwsLCwsLCwsLCwsLCwsLCwsLCwsLCwsLCwsLCwsLCwsLCwsLCwsLCwsLCwsLP/AABEIAKAA8AMBEQACEQEDEQH/xAAbAAADAAMBAQAAAAAAAAAAAAAAAgMBBQcGBP/EADYQAAICAgAFAgQEBAUFAAAAAAABAgMEEQUGEiExE0EiUWFxFCNCgQcykaEzUrHR8BUWJWJz/8QAGgEBAQEBAQEBAAAAAAAAAAAAAQACBQMEBv/EACcRAQEAAgEEAQQCAwEAAAAAAAABAgMRBBIhMQUUIkFxE2EjQlEy/9oADAMBAAIRAxEAPwDjp+9fKCQJAkCQJAiyiB0DJkAOiVOgCkQZOjNCkSB4maKpEqFYgydAKpEzQpEGVIlRVEZZqkQZUiCp0AOgZp0QOiDKBOaHUdoEgSBIEgSBFlEDoGTIAdEjoAeIBSJmsqRIHiZoqkSoUQMqRAKRM0KRBlRFRVImWaogZUiCp0AOgZp0QOiDKBOaHUdoEgSBIEgSBFlEDoGTIAdEqdADxAKRM1k6IKRMiqRKhSIMqRAKRAKRMsqIqKpEyzVEDKkQVOgB0DNOiB0QZQJzQ6jtAkCQJAkCQIsogdAyZADolTxIHiZCkTNZOiCkTIqkSoUiDKkQCkQCkTLKkSoqkTLNUQMqIFTIAogZp0QOiDKBOaHUdoEgSBIEgSBFlEDoGTIEZEKpEgeJkKRM1k6IKRMiqRKhSIMqRAKRAKRMsqRKiqRMs1RAydAqdAFEDNMiB0QMgTmh1HaBIEgSBIEgRZRA6BkyBGRCqRIHiZB4maypEgpEyKpEqFIgypEApEApEyypEqKpEyzVEDJ0Cp0AUQCnRMmRAyBOaHUdoEgSBIEgSAS+Syh/YOjPIMiBkQqkSB4mQdBQpEGaojIqkSoUiDKkQCkTLKkQZUiHK5Uig7ozydNfNf2M8sqRL2joAogFMiZOiBkCc0Oo7QJAkCQJAk+jBxvVshUpQi5yUU5PUU32W37HzdVv/h13PjnhrDHuvDd8xcurh2XXRdOF0H0uSjLolGL1vb09eXp9/ByOk+Tz63RllhjZY9MsO3I3N8OHetVHh7/LcErJyk9Jp9Pda7eN799mfitnWY688+pn6OyY28QnM3LVnD/Q9SyuXr1KaUX3Xbv+3ddz6PjPlPrLlO3jhjZr7Y0qOw8KpEgeJkHQUKRBmqIyKpEaFImWVIgFEDL7eGcPuyZ+lj1Tts7dorevq37L7nht344ea1MLfEe5xP4buqHrcRy6sateYx1v7OTev6I5ufyGWV41zl6zp+POb5snP4Jj/Dj4lmXNfrsk4x/3f9DWOHUZ/wDq8M5Za8fEnL47Oam/8LD4fUv/AJKb/rI9Z0d/2yrzu6fiNNkXuycrJKKcm20kopb+S9l2Pqwx7Zw8LeSoayogFMiB0QMgTmh1HaBIEgSAcplPz9jOfMnPszivUccxeH042LZiX2vLX+KtwXpt/FuTXv7LXy7n53odvV7upzx3Yzs/D3ymMnh5ydkpa6pSlpajtt6WzvatOGHPZOHhcrSRPWzmcVnluOAejdk1QzbrVj9TlKXUmo+731ez1p67+Dk/IY7NGm5dNjzk9cLMr9xeP0Y9eTZDFnKyhNOEm4/F1d+2vbv79z1+L27tuiXdOMmdvE9PiidF5GiZZqiChRGeYzVIhz/0XlRMqP6UizPPIsp0/sHj8s8VuOXqcKVm8262uqOtRhByld81v9KR83UZZyf441hJz5dIl/EDhuHjOvh1Lc12jFxcI7/zTfl/6nKnR7dmfOyvpu/DGfbPLw3MEs++NWbmOUoX79B7XR89Qj+lH3dP/FhezH2+bb3Zea1MX9j68u1895bHhfCb8n1HTDr9KHXZ4XTHv37vv4Z5bNswsuV9rHHu8SPlj8zcy5jN8HRfgKIBTomTIgZAnNDqO0CQJAkERfdwXHqtyKqrpuuuckpTWmod/L37HP8AkNm3VouWuc1vXJb5fbzZg42PlTrxLXbS0pxl20lLukmn3R4fEb9+/RMt04p2yS+GmOtfbyZRUHh++vfR5bLZjziseOXpOaOE4WNDGeLkyussg/VWo/A13blp9n8S7fRnE+K6zqt23PHbjxJ6e+3HGTw0KO8+aniDNUiVgdG/hxwGmWFlcSshi23V2qrHjkT6KK9a3Kb+b6ji/IdRlM8cI99WMsbDjPCsG6XDbv8Ax8MuWdTVlU481Oq+En517ez/AHZ8+vftxmU5vH9tXHFjF4Pjf9zzxvQq/DpP8vS6E/T34/c9Ltz+k7ufLHZ96/CsLApweKZV+HXcsbidvpRXZ/C49Ed+0dnnnnsyzxxl45jVxnHcTJycXF4fHjH4DFnk51yjCuXerHSWtR7fT5eWWOOeey6rl6eeVkx7uFsjh/DJz4VxO2qOPj5amr6lv0+tR3GT1+nz/Yzjs3cZYS82NdmPt9vMHD4zxsmyOFgX0w+PHtxZKM6Yrv8AmL9S1rw/mZ1bMplJbZ+2c59vpPm3i8XwjAl+Gxl+KUoxS3rH7b3V9S0YWbsvPpnZlzrnhsuG4UYSxaXg4NFE4qM1fOM8i1teYpe5555282W39HHHzxwty268fJ4tjV01KFMfUT77kpJvof8A6rX9y292WOGVqwvblZI5fl5KuslaoQrU31dEP5YdvC+nk7GvHtxc7K80iPT8MnQCnRMnRAyBOaHUdoEgSBIEWUYyy4npT29PzFy/i42Li3U5Xq2WdrIKCTi2upOXxPo7PWu+9H5/475Hft6rPXnjxJ6e2eEkeZP0PM9+3hWUN4DacuYFeTk1U22qquUl1T1tJLu991rsn39jm/J9Vn0+m565zXprwlvlnjnD68bJtprsVsIvcZdKS0+6S7vq7a7l8Zvz36JnnOKN07bxHxo6Lyp4mWTpraXu9JLy5b+S+Zm5Se15r0nAeZLeGLIxcjFjdjZOvWx8hTp20tbj1Ls9a9vZHP6jRhusymXFemNuP4Z4pzerfw0cTGxMKvFuV1cK9TlOa8OUtJtee31DDo5hLc8ueVc/6e8weZeI33R4hRy/H13FQtubalbH5Q6kmlv3Ofno1Yzsuzw9O6+2tli8ZeJmYf8A0qxLMypXuXVHdbk0+lL38eex692iZzLu9MZ93HDW8O5iswqrOG5uJTlURs6vSnPpdL8tJpNe/g+jPpsdv+TXeK8Zs4nFUyeecieTj3wporqxYOumjvKHTLW9vXd/Cu/sGPQSY2W+b+RlvWs5yhGrJrw8CjEnlr8+cZuXVve9LpWvLMzor3S55c8ehlv8EjzZvArwLMaqfor8i3bUqn7S1ryP0X33KVm7vtkbOfPcJ21ZU+H488yqKj6rnJ9l50tdn5PD6DiWS+Deo5vKOFzpOvLycv0ISjlRjGytyeu3jT19WeuXRc4Sc+mP5/utaHOvjZbOyFcaoSluMFtqteyR9OrG448V8+V59JI2ydAKdEzTogZAnNDqO0CQJAkCTKYJ9fCZVK6t3RUqetKxd1uPv477Pi63Vllqs1+Mnpry8+W25pycLJyoSwq3TTNRUm03JSel3S9l28fU5nxs6vp+my+o82em8+23wfmjgNfDr6YxtryYyhGcktpbXaSbX1TWvJfH9ft63XnMsbjfws8JjkzzfmcPudH4Cl1qMOm1y2nLpSUfprz38mviem6rXcvqMu7/AINuWPH2tDFHcmMnp81p4iDxAPU8vcfxKK3Vdiv4oqNlkPTt9dJtr1K7Fp62+8Wmc/fozzvMr1xyj3+LfKdUZwdkqpRTi0r4xS+WvzIr7HOv23it+3qeXsLIh6c3jYfpTkpu2c16kYP/ACpVr+58W7Z3XiWvSSNnxrnHh+Gn62TX1LxCL65v7JHlr6XbsviK54yOWc1fxOyctOnGi8ah9m97tsX1a/l/bf3Oz0/x2OHnPzXybN9vp4WH/PqdLh81UiFZVRA8TNgqkSZUQVmqIzUdADoBTomTogZAnNDqO0CQJAkCQJAkZGePxUyjMxmPqK3k6NMmiQp0SPEyypEP2F8e+yt7rstrb8uE5wb+/SzGWOOXuHusVnkWz/nuvlvz1WWS3/WRj+LCfgXOkqhFeEl9tGuGLatEqzVYgzTxAKxMsniVFUiDNUiAp4mRVEAOgFOiB0TJkCc0Oo7QJAkCQJAkCLKIGQMnQAyJU6JHiZZUiFFUQM1RGRTxGhSJlmqxAU8QCkTLKkSoqkQCkQZOjIqiAHQCnQg6MsmRJzQ6jtAkCQJAkCQIsogZAydADIlTokeJllRFQeJms1SJmiqRGhSJlmqxAU8QCkTLKkSoqiAKRBk6MiqIAdAKdCDoyyZEnNDqO0CQJAkCQJAiyiBkDJ0QMgVPEkeJllRFQeJms1SJmhSI0KRMs1WICniAUiZZUiVFUQBSIMnRkVRADoBToQdGWTIk5odR2gSBIEgSBIEWSBkZZOiBkSp4kjxMsqIqDxM1mqRM0KRGhSJlmqIBVIgFImWVIlRVEAUiDJ0ZFUQA6CinQg6MsmRJzQ6jtAkCQJAkCQIsogZAydADIlTxJHiZZURUHiZoUiZrKkRoUiZZqiAVSIBSJllSJUVSIBSIMnRkVRADoKKdCDIyydEnNDqO0CQJAkCQJAiCB0DJ0QMgVPEkeJllRFQdGaFImaypEaFImWapEBVIgFImWVEVFUiAUiDJ0ZFUQA6CinQgyMsnRJzQ6jtAkCQJAkCQIggdADIgdAKeJI8TLKiKg6MhSIMqIqFImWapEBVIgypEylEVZqkQB4gyojIqiAHQUU6EGRllSEW2kk220kkm22/CXzYWyTmp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20650" y="-914400"/>
            <a:ext cx="28575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9" name="Picture 2" descr="http://www.investbg.government.bg/files/useruploads/images/eurostat_logo_2_22_0.jpg"/>
          <p:cNvPicPr>
            <a:picLocks noChangeAspect="1" noChangeArrowheads="1"/>
          </p:cNvPicPr>
          <p:nvPr/>
        </p:nvPicPr>
        <p:blipFill>
          <a:blip r:embed="rId5" cstate="print"/>
          <a:srcRect l="12625" t="23672" r="14781" b="28984"/>
          <a:stretch>
            <a:fillRect/>
          </a:stretch>
        </p:blipFill>
        <p:spPr bwMode="auto">
          <a:xfrm>
            <a:off x="6667433" y="188640"/>
            <a:ext cx="2009023" cy="873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395536" y="6477000"/>
            <a:ext cx="83058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054" name="Picture 11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19304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 Performance </a:t>
            </a:r>
            <a:r>
              <a:rPr lang="it-IT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i="1" dirty="0" smtClean="0"/>
              <a:t>Il rapporto annuale sulle PMI europee</a:t>
            </a:r>
            <a:endParaRPr lang="fr-BE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3848" y="2636912"/>
            <a:ext cx="5544616" cy="3312368"/>
          </a:xfrm>
        </p:spPr>
        <p:txBody>
          <a:bodyPr>
            <a:normAutofit/>
          </a:bodyPr>
          <a:lstStyle/>
          <a:p>
            <a:pPr algn="just"/>
            <a:r>
              <a:rPr lang="it-IT" sz="2200" dirty="0" smtClean="0"/>
              <a:t>Strumento finalizzato a monitorare lo stato di attuazione dello </a:t>
            </a:r>
            <a:r>
              <a:rPr lang="it-IT" sz="2200" b="1" dirty="0" err="1" smtClean="0"/>
              <a:t>Small</a:t>
            </a:r>
            <a:r>
              <a:rPr lang="it-IT" sz="2200" b="1" dirty="0" smtClean="0"/>
              <a:t> Business </a:t>
            </a:r>
            <a:r>
              <a:rPr lang="it-IT" sz="2200" b="1" dirty="0" err="1" smtClean="0"/>
              <a:t>Act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for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Europe</a:t>
            </a:r>
            <a:r>
              <a:rPr lang="it-IT" sz="2200" dirty="0" smtClean="0"/>
              <a:t> (SBA).</a:t>
            </a:r>
          </a:p>
          <a:p>
            <a:pPr algn="just">
              <a:buNone/>
            </a:pPr>
            <a:endParaRPr lang="it-IT" sz="2200" dirty="0" smtClean="0"/>
          </a:p>
          <a:p>
            <a:pPr algn="just"/>
            <a:r>
              <a:rPr lang="it-IT" sz="2200" dirty="0" smtClean="0"/>
              <a:t>Prevede una </a:t>
            </a:r>
            <a:r>
              <a:rPr lang="it-IT" sz="2200" b="1" dirty="0" smtClean="0"/>
              <a:t>relazione annuale sulle prestazioni delle PMI europee </a:t>
            </a:r>
            <a:r>
              <a:rPr lang="it-IT" sz="2200" dirty="0" smtClean="0"/>
              <a:t>nell’ultimo anno, integrata da </a:t>
            </a:r>
            <a:r>
              <a:rPr lang="it-IT" sz="2200" b="1" dirty="0" smtClean="0"/>
              <a:t>schede informative </a:t>
            </a:r>
            <a:r>
              <a:rPr lang="it-IT" sz="2200" dirty="0" smtClean="0"/>
              <a:t>elaborate su base annuale.</a:t>
            </a:r>
          </a:p>
          <a:p>
            <a:pPr algn="just">
              <a:buNone/>
            </a:pPr>
            <a:endParaRPr lang="it-IT" sz="2200" dirty="0" smtClean="0"/>
          </a:p>
          <a:p>
            <a:pPr algn="just"/>
            <a:endParaRPr lang="it-IT" sz="2200" dirty="0" smtClean="0"/>
          </a:p>
          <a:p>
            <a:endParaRPr lang="fr-BE" sz="2000" dirty="0" smtClean="0"/>
          </a:p>
          <a:p>
            <a:endParaRPr lang="fr-BE" sz="2000" dirty="0" smtClean="0"/>
          </a:p>
          <a:p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5397" t="11531" r="26763" b="4306"/>
          <a:stretch>
            <a:fillRect/>
          </a:stretch>
        </p:blipFill>
        <p:spPr bwMode="auto">
          <a:xfrm>
            <a:off x="395536" y="2276872"/>
            <a:ext cx="2601762" cy="366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6093297"/>
            <a:ext cx="8136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hlinkClick r:id="rId4"/>
              </a:rPr>
              <a:t>http://ec.europa.eu/enterprise/policies/sme/facts-figures-analysis/performance-review/index_en.htm</a:t>
            </a:r>
            <a:endParaRPr lang="it-IT" sz="1200" dirty="0" smtClean="0"/>
          </a:p>
          <a:p>
            <a:endParaRPr lang="fr-B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0372" t="14485" r="2257" b="9473"/>
          <a:stretch>
            <a:fillRect/>
          </a:stretch>
        </p:blipFill>
        <p:spPr bwMode="auto">
          <a:xfrm>
            <a:off x="0" y="116632"/>
            <a:ext cx="4067944" cy="319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23325" t="14485" r="5801" b="8735"/>
          <a:stretch>
            <a:fillRect/>
          </a:stretch>
        </p:blipFill>
        <p:spPr bwMode="auto">
          <a:xfrm>
            <a:off x="1691680" y="1484784"/>
            <a:ext cx="4165386" cy="361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32184" t="14765" r="14660" b="44432"/>
          <a:stretch>
            <a:fillRect/>
          </a:stretch>
        </p:blipFill>
        <p:spPr bwMode="auto">
          <a:xfrm>
            <a:off x="3995936" y="3356992"/>
            <a:ext cx="4932040" cy="302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395536" y="6477000"/>
            <a:ext cx="83058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054" name="Picture 11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19304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 Performance </a:t>
            </a:r>
            <a:r>
              <a:rPr lang="it-IT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i="1" dirty="0" smtClean="0"/>
              <a:t>Le schede informative SBA</a:t>
            </a:r>
            <a:endParaRPr lang="fr-BE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it-IT" sz="8000" dirty="0" smtClean="0"/>
              <a:t>Le schede intendono </a:t>
            </a:r>
            <a:r>
              <a:rPr lang="it-IT" sz="8000" b="1" dirty="0" smtClean="0"/>
              <a:t>sistematizzare le informazioni disponibili e migliorare la comprensione delle tendenze recenti e delle politiche nazionali</a:t>
            </a:r>
            <a:r>
              <a:rPr lang="it-IT" sz="8000" dirty="0" smtClean="0"/>
              <a:t> in materia di PMI.</a:t>
            </a:r>
          </a:p>
          <a:p>
            <a:pPr algn="just"/>
            <a:endParaRPr lang="it-IT" sz="8000" dirty="0" smtClean="0"/>
          </a:p>
          <a:p>
            <a:pPr algn="just"/>
            <a:r>
              <a:rPr lang="it-IT" sz="8000" dirty="0" smtClean="0"/>
              <a:t>Combinano </a:t>
            </a:r>
            <a:r>
              <a:rPr lang="it-IT" sz="8000" b="1" dirty="0" smtClean="0"/>
              <a:t>dati statistici </a:t>
            </a:r>
            <a:r>
              <a:rPr lang="it-IT" sz="8000" dirty="0" smtClean="0"/>
              <a:t>relativi ai 28 Stati membri e 9 Paesi terzi.</a:t>
            </a:r>
          </a:p>
          <a:p>
            <a:pPr algn="just">
              <a:buNone/>
            </a:pPr>
            <a:endParaRPr lang="it-IT" sz="8000" dirty="0" smtClean="0"/>
          </a:p>
          <a:p>
            <a:pPr algn="just"/>
            <a:r>
              <a:rPr lang="it-IT" sz="8000" dirty="0" smtClean="0"/>
              <a:t>Si basano su </a:t>
            </a:r>
            <a:r>
              <a:rPr lang="it-IT" sz="8000" b="1" dirty="0" smtClean="0"/>
              <a:t>62 indicatori statistici</a:t>
            </a:r>
            <a:r>
              <a:rPr lang="it-IT" sz="8000" dirty="0" smtClean="0"/>
              <a:t>, raggruppati secondo i dieci principi dello SBA:</a:t>
            </a:r>
            <a:endParaRPr lang="fr-BE" sz="8000" dirty="0" smtClean="0"/>
          </a:p>
          <a:p>
            <a:pPr lvl="1" algn="just"/>
            <a:r>
              <a:rPr lang="it-IT" sz="8000" dirty="0" smtClean="0"/>
              <a:t>imprenditorialità, 			 –  accesso ai finanziamenti,</a:t>
            </a:r>
            <a:endParaRPr lang="fr-BE" sz="8000" dirty="0" smtClean="0"/>
          </a:p>
          <a:p>
            <a:pPr lvl="1" algn="just"/>
            <a:r>
              <a:rPr lang="it-IT" sz="8000" dirty="0" smtClean="0"/>
              <a:t>seconda possibilità, 		 –  mercato unico,</a:t>
            </a:r>
            <a:endParaRPr lang="fr-BE" sz="8000" dirty="0" smtClean="0"/>
          </a:p>
          <a:p>
            <a:pPr lvl="1" algn="just"/>
            <a:r>
              <a:rPr lang="it-IT" sz="8000" dirty="0" smtClean="0"/>
              <a:t>pensare anzitutto in piccolo, 	 –  competenze ed innovazione,</a:t>
            </a:r>
            <a:endParaRPr lang="fr-BE" sz="8000" dirty="0" smtClean="0"/>
          </a:p>
          <a:p>
            <a:pPr lvl="1" algn="just"/>
            <a:r>
              <a:rPr lang="it-IT" sz="8000" dirty="0" smtClean="0"/>
              <a:t>amministrazione recettiva, 		 –  ambiente,</a:t>
            </a:r>
            <a:endParaRPr lang="fr-BE" sz="8000" dirty="0" smtClean="0"/>
          </a:p>
          <a:p>
            <a:pPr lvl="1" algn="just"/>
            <a:r>
              <a:rPr lang="it-IT" sz="8000" dirty="0" smtClean="0"/>
              <a:t>appalti pubblici e aiuti di Stato, 	 –  internazionalizzazione.</a:t>
            </a:r>
            <a:endParaRPr lang="fr-BE" sz="8000" dirty="0" smtClean="0"/>
          </a:p>
          <a:p>
            <a:pPr lvl="1" algn="just"/>
            <a:endParaRPr lang="fr-BE" sz="6400" dirty="0" smtClean="0"/>
          </a:p>
          <a:p>
            <a:pPr algn="just"/>
            <a:endParaRPr lang="fr-BE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6093297"/>
            <a:ext cx="8136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hlinkClick r:id="rId3"/>
              </a:rPr>
              <a:t>http://ec.europa.eu/enterprise/policies/sme/facts-figures-analysis/performance-review/files/countries-sheets/2013/italy_it.pdf</a:t>
            </a:r>
            <a:endParaRPr lang="fr-BE" sz="1200" dirty="0" smtClean="0"/>
          </a:p>
          <a:p>
            <a:endParaRPr lang="fr-B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395536" y="6477000"/>
            <a:ext cx="83058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054" name="Picture 11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19304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Eurobarometro</a:t>
            </a:r>
            <a:endParaRPr lang="fr-B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algn="just"/>
            <a:r>
              <a:rPr lang="it-IT" sz="2200" dirty="0" smtClean="0"/>
              <a:t>Istituito nel 1973, tale strumento analizza le </a:t>
            </a:r>
            <a:r>
              <a:rPr lang="it-IT" sz="2200" b="1" dirty="0" smtClean="0"/>
              <a:t>tendenze dell’opinione pubblica negli Stati membri e nei Paesi candidati</a:t>
            </a:r>
            <a:r>
              <a:rPr lang="it-IT" sz="2200" dirty="0" smtClean="0"/>
              <a:t> e permette di studiare le caratteristiche della popolazione europea.</a:t>
            </a:r>
          </a:p>
          <a:p>
            <a:pPr algn="just">
              <a:buNone/>
            </a:pPr>
            <a:endParaRPr lang="it-IT" sz="2200" dirty="0" smtClean="0"/>
          </a:p>
          <a:p>
            <a:pPr algn="just"/>
            <a:r>
              <a:rPr lang="it-IT" sz="2200" dirty="0" smtClean="0"/>
              <a:t>Le inchieste e gli studi riguardano </a:t>
            </a:r>
            <a:r>
              <a:rPr lang="it-IT" sz="2200" b="1" dirty="0" smtClean="0"/>
              <a:t>argomenti di importanza primaria</a:t>
            </a:r>
            <a:r>
              <a:rPr lang="it-IT" sz="2200" dirty="0" smtClean="0"/>
              <a:t>,</a:t>
            </a:r>
            <a:r>
              <a:rPr lang="it-IT" sz="2200" b="1" dirty="0" smtClean="0"/>
              <a:t> </a:t>
            </a:r>
            <a:r>
              <a:rPr lang="it-IT" sz="2200" dirty="0" smtClean="0"/>
              <a:t>quali allargamento, situazione sociale, salute, cultura, tecnologie dell’informazione, ambiente, difesa ed Euro.</a:t>
            </a:r>
          </a:p>
          <a:p>
            <a:pPr algn="just">
              <a:buNone/>
            </a:pPr>
            <a:endParaRPr lang="it-IT" sz="2200" dirty="0" smtClean="0"/>
          </a:p>
          <a:p>
            <a:pPr algn="just"/>
            <a:r>
              <a:rPr lang="it-IT" sz="2200" dirty="0" smtClean="0"/>
              <a:t>Esistono quattro tipi di </a:t>
            </a:r>
            <a:r>
              <a:rPr lang="it-IT" sz="2200" dirty="0" err="1" smtClean="0"/>
              <a:t>Eurobarometro</a:t>
            </a:r>
            <a:r>
              <a:rPr lang="it-IT" sz="2200" dirty="0" smtClean="0"/>
              <a:t>: standard, speciale, flash, qualitativo.</a:t>
            </a:r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6093297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>
                <a:hlinkClick r:id="rId3"/>
              </a:rPr>
              <a:t>http://ec.europa.eu/public_opinion/index_en.htm</a:t>
            </a:r>
            <a:endParaRPr lang="fr-BE" sz="1400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 l="66149" t="51398" r="16724" b="35313"/>
          <a:stretch>
            <a:fillRect/>
          </a:stretch>
        </p:blipFill>
        <p:spPr bwMode="auto">
          <a:xfrm>
            <a:off x="7052276" y="188640"/>
            <a:ext cx="16241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395536" y="6477000"/>
            <a:ext cx="83058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054" name="Picture 11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19304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ESPON</a:t>
            </a:r>
            <a:endParaRPr lang="fr-B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Autofit/>
          </a:bodyPr>
          <a:lstStyle/>
          <a:p>
            <a:pPr algn="just"/>
            <a:r>
              <a:rPr lang="it-IT" sz="2000" dirty="0" smtClean="0"/>
              <a:t>L’</a:t>
            </a:r>
            <a:r>
              <a:rPr lang="it-IT" sz="2000" b="1" dirty="0" err="1" smtClean="0"/>
              <a:t>European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Spatial</a:t>
            </a:r>
            <a:r>
              <a:rPr lang="it-IT" sz="2000" b="1" dirty="0" smtClean="0"/>
              <a:t> Planning </a:t>
            </a:r>
            <a:r>
              <a:rPr lang="it-IT" sz="2000" b="1" dirty="0" err="1" smtClean="0"/>
              <a:t>Observatory</a:t>
            </a:r>
            <a:r>
              <a:rPr lang="it-IT" sz="2000" b="1" dirty="0" smtClean="0"/>
              <a:t> Network</a:t>
            </a:r>
            <a:r>
              <a:rPr lang="it-IT" sz="2000" dirty="0" smtClean="0"/>
              <a:t> utilizza informazioni territoriali al fine di sviluppare analisi territoriali tematiche e trasversali.</a:t>
            </a:r>
          </a:p>
          <a:p>
            <a:pPr algn="just">
              <a:buNone/>
            </a:pPr>
            <a:endParaRPr lang="it-IT" sz="2000" dirty="0" smtClean="0"/>
          </a:p>
          <a:p>
            <a:pPr algn="just"/>
            <a:r>
              <a:rPr lang="it-IT" sz="2000" dirty="0" smtClean="0"/>
              <a:t>L’obiettivo è contribuire ad una </a:t>
            </a:r>
            <a:r>
              <a:rPr lang="it-IT" sz="2000" b="1" dirty="0" smtClean="0"/>
              <a:t>migliore impostazione ed attuazione delle politiche territoriali nell’UE</a:t>
            </a:r>
            <a:r>
              <a:rPr lang="it-IT" sz="2000" dirty="0" smtClean="0"/>
              <a:t>.</a:t>
            </a:r>
          </a:p>
          <a:p>
            <a:pPr algn="just">
              <a:buNone/>
            </a:pPr>
            <a:endParaRPr lang="it-IT" sz="2000" dirty="0" smtClean="0"/>
          </a:p>
          <a:p>
            <a:pPr algn="just"/>
            <a:r>
              <a:rPr lang="it-IT" sz="2000" dirty="0" smtClean="0"/>
              <a:t>ESPON è costituito da una </a:t>
            </a:r>
            <a:r>
              <a:rPr lang="it-IT" sz="2000" b="1" dirty="0" smtClean="0"/>
              <a:t>rete di istituti di ricerca </a:t>
            </a:r>
            <a:r>
              <a:rPr lang="it-IT" sz="2000" dirty="0" smtClean="0"/>
              <a:t>che realizzano studi strategici per la pianificazione del territorio europeo.</a:t>
            </a:r>
          </a:p>
          <a:p>
            <a:pPr algn="just">
              <a:buNone/>
            </a:pPr>
            <a:endParaRPr lang="it-IT" sz="2000" dirty="0" smtClean="0"/>
          </a:p>
          <a:p>
            <a:pPr algn="just"/>
            <a:r>
              <a:rPr lang="it-IT" sz="2000" dirty="0" smtClean="0"/>
              <a:t>Ogni Paese partecipante ha istituito un </a:t>
            </a:r>
            <a:r>
              <a:rPr lang="it-IT" sz="2000" b="1" dirty="0" smtClean="0"/>
              <a:t>punto di contatto</a:t>
            </a:r>
            <a:r>
              <a:rPr lang="it-IT" sz="2000" dirty="0" smtClean="0"/>
              <a:t>, che promuove la conoscenza del programma e la partecipazione ai singoli progetti.</a:t>
            </a:r>
            <a:endParaRPr lang="fr-BE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6093297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dirty="0" smtClean="0">
                <a:hlinkClick r:id="rId3"/>
              </a:rPr>
              <a:t>http://www.espon.eu/</a:t>
            </a:r>
            <a:endParaRPr lang="fr-BE" sz="1400" dirty="0" smtClean="0"/>
          </a:p>
        </p:txBody>
      </p:sp>
      <p:sp>
        <p:nvSpPr>
          <p:cNvPr id="7170" name="AutoShape 2" descr="data:image/jpeg;base64,/9j/4AAQSkZJRgABAQAAAQABAAD/2wCEAAkGBxQTEhUTExQVFhQXFx0ZGBgYGSAcHxweHh4cHyEgHx0hHCkiHxwlGx4XIjEiJSkrLy86HyAzOD8sNygtLi0BCgoKDg0OFxAPFDclHSQsNzc3NzUsNDc3LDc3NzcxLDc2Nzc1Ky43NTQrNCwtKy4sNCwsNywsOC4yLDAsLjQsLP/AABEIAHcAyAMBIgACEQEDEQH/xAAcAAACAgMBAQAAAAAAAAAAAAAABwUGAQMECAL/xABLEAACAQMCAwQFBA4HCAMAAAABAgMABBESIQUTMQYHQVEUIjJhcXOBkbIIFyMzNFJTcnSTobHD0hVCVGKSotEWGCQ1gsHi8IPC4f/EABoBAQEBAAMBAAAAAAAAAAAAAAAEAwECBQb/xAArEQEAAgECBAQGAwEAAAAAAAAAAQIRAwQSITIzFDFB8BMiUVJxwWGB0UL/2gAMAwEAAhEDEQA/AHjRRRQFFFFAUUUUBRRRQFFFFAUUUUBSy75/atPhN/Cpm0su+f2rT4Tfwqq2Xfr79Ger0yW9FFYr6FIzWKzRQFFFFAxe5r27r82P98lNClf3Ne3dfmx/vkpoV8/vu/ZXpdIoooqRoKKKKCiXfe5wuN3jeZwyMVYcpzupwd9PmK1fbl4T+Xf9U/8ALXnHtP8Ahl18vL9dqYnDu426lijlFzABIiuAQ2QGAOOnvoGV9uXhP5d/1T/y13cE7z+HXU6W8MrNLISFBjcZwCepGOgNK/7Qd3/arf6H/wBKnOxPc9cWV9BdPcQusTElVDZOVYbZGPGgc1VztL24sbE6bidVf8Rcs3+EZI+etfeT2hax4fNcJ98ACp7mY4Bx44zn5q8wdm+BT8SuxDGdUshLO7nw6szHqevxNA+T34cNzjE+PPl//uasvZzvAsL1tEE68w9EcFGPwB6/NSw/3fpNGfTk1+XJOP8AFzM/5aVvaXgM/D7loJtpEwwZTsQejKetB7Jqtdqu3Nnw90S6kZGddS4Rm2Bx4A+NRnc/2pe/sA0pzNExidvxsAEN8SpGfeDS2+yS/C7X5FvrmgYP25eE/l3/AFT/AMtbYu97hTDPpBHxjYfvFIru/wCwEvFRMYpY4+TozrB316umB/dNWS/7ir5FJjlgkI/qgspP0jFA9OBdqLS8yLa4jlI3Kqdx8x3qld8/tWnwm/hV54jkmtJ8qXhnhf4MrD/356dXa/j/AKdZ8NucAM6TawOgYGINj3ZBqrZd+vv0Z6vTKqVlEJ6AnYnbyHWvu2gLuqLuzEAD3mpXhN7JYzaniGrT7LjcZBx71FexuNeaVmNKItfGYrnGU1Yz5+SPsLF5pFjRSWYjw6DzPuA3r64rw5reQxyFdQGTpOcf+jesXl8XnM+MMX17nVg5z1Phnw+atcl47MHdi7D8f1vpz4e6ulfEzet5xFeHnHrn8ny4a5ImUkMCCMdfeMj9m9fNTfHuNG8aJQmkrhFwdjq0j2cYG48PDHlUXeWUkR0yIUbyPXy+iudtuLXrWNeIrqT/AM5yWrieXkvPdJOsZvHbZUjRifcOYT+ypZO+PhJIHPffzif+Wq93efeOJfo4+rLXn4V5W+79lOl0vcCMCAQQQdwR41h2wCT0AzSo7hu2fpEBsZm+6wDMZJ3ePy+KbD4Ee+mpdew35p/dUjRSbTvc4XI6RpM5Z2CqOU43Y4G+nzNFebOzH4Za/LxfXWigO0/4ZdfLy/Xan/wPvd4ZFbQRvLIGSJFb7k/VVAPh5ikB2n/DLr5eX67Uy+G9xUs0McovIwJEV8cs7agDj2vfQML7c3Cvy0n6p/8ASpjsv2/sr+VorZ3Z1XUQUZdsgdSPM0rv93+b+2x/qj/NVv7s+7GThly8zXCyhoymAhXG4OdyfKgne9bgT3nDZ4ohmQYkRR1JQ5wPeRkV5h7Ncfmsbhbi3YCRcjcZBB6gjyr2ZVD7Zd1VlfsZcNBOdzJHj1j5sp2PxGD76Cp8E7/IjgXVq6H8aJgw+OlsED52qzxX3BOMSKzGGWYLpVZMo+MnYKcZ3J6Ut+L9xN5HvBNDMPI5jP0HIz89LjjfBLizk5dzE8T9QG8R5gjYj3g0Hr7gvALa0DC2hSIOQWCDGcdM/tpIfZJfhdr8i31zVw7jO2cl7BJb3DFpbfTpc9XRsjfzZSME+OR76p/2SX4Xa/It9c0En9jP7N/8Yf3S05r6+jhUvLIkajqzsFH0mvG3C+CXFzq9Hglm041ctGfTnOM4G2cH6KkI+xHEScCxuvniYftIxQbO8TjEd3xG4uIfvbsNJxjIUBc/PirpbwMnCeGahjPpLD4F4yD9FaOyHcveTyA3g9HhB9YZBdh5AAkDPmenlV973LZIlso41CoiSqqjoAOSAKq2Xfr79Ger0ypPCr2SGQTR59QjVjoQT0PuPSvjiV+88hkkxrPUgYzj3edSXZ/tCbVZAI0YsAAcYPXfLdenT31CH5/nOT85869LSpNtze99GImIiItnnMeqeZ+WIiRRRRV7o6OH3jQyLIhIKkHY4yPEfA9K3cZ4hJPJzJQAxGxC4yPD4+Wa4KneJ9oubbpAIwoUDJX1ckZ209NO/Tz3qDcUmu409SmjFp8pnOOGP3zd6z8sxMpnu8+8cS/Rx9WWkVwewNxPFApAaV1jUnoCxAGfdk09O7z7xxL9HH1ZaTXYf/mNl+kw/XWvO33fso0ulq4de3HD7sSKDHPA+CreY2KsPEHcV6z4LxuO9s1uYj6kkZOPxTjdT7wcilP3/wDYzpxGFfJbgD/K/wD9T/0++q53KdsvRZXs5WxBcD1CTskmMD5m2HxC1I0UTsx+GWvy8X11oo7Mfhlr8vF9daKSSO0/4ZdfLy/XavUvZvtPZLaWyteWwYQRggzICCEXII1daSXHO6jiclzPIsKlXldlPMXoWJHj5Vw/af4r+QX9Yv8ArQejP9q7H+22v6+P+avqLtPZMwVby2LMQqgTISSTgADVuScDFecftP8AFfyC/rF/1qS7Nd1XEoby2leFQkc8Tsda7KrqSevkDQXz7IOG4FrDcQyyosblZQjlQQ+NJbBGcMuB+fS27n+2y2F4/pDNybgBXc5OllzpY+OBlh89eluI2Mc8TwyqHjdSrKfEGvP3aruQu4WLWbC4i8FYhZB7jnCt8dvhQPiDj9q6a1uYCmM6hIuPpzSK7++1dtdvbw27LKYdZeRd19bSNKt4+zk426VTW7u+Jg49Bn+Zcj6QcVPcB7meIzsOaq2yeLOQxx7lUnPzkUE/9jZZsbi7mx6ixqmf7zNn9yn6RWr7JL8LtfkW+uadHZLs1Dw+2W3gB0jdmPV2PVj7z+zYUuu+rsReX9xA9tGHVIirEsBuWz4+6gj/ALGf2b/4w/ulp3Ur+5DshdcPF36UgTmGLRhg2dPMz0/OFNCgKWXfP7Vp8Jv4VM2ll3z+1afCb+FVWy79ffoz1emVF4FcRxzxvKuUDAnfGN+vQ5A8vGvrjM0Ukpa3TRHpGE04Ix1zgnPnmo+pTs9xYW0msxq4wRgjfp4HwB8a9LcaM0vO504m14riIziJ/X9p6zmOGfJF1ipSKeOe6Dy5RHkBI9vGSNv6vq+HuFY40sEc/wDw5Dxjcajqyd9jkDau8bueOunOnPFNc/x+MuOHlnLTwx1jnjMqkqrqSCSuNwc9PDrjxro7R3UMkuq3TQmPZ06d8nfrvnrW7tLx0XPLCx6AgxsdjsN9ONiMEA5O1QtZbbRtq2pudas1vjGM8v8AHNpxmseS693n3jiX6OPqy0mew/8AzGy/SYfrrTq7s4C8fEEUZZoFUD3kSgftql9lu6viUN5bSyQqEjnjdjrU4CsCfHyFQb7v2UaXS9E3toksbxSKGR1Ksp6EHY15H7edln4ddvbtkp7UTke0h6HyyOh94r1/VH72exP9JWo5YHpMRLRHpnPtIT5Hb5wKkaPNPZj8Mtvl4vrrWau/A+6jicdzBI0KhUlRmPMXoGBPj5UUHpaiiigKKKKAooooCiiigKKKKAooooCll3z+1afCb+FTNpZd8/tWnwm/hVVsu/X36M9Xpkt6KKK+hSMVmiigKKKKBi9zXt3X5sf75KaFK/ua9u6/Ni/fJTQr5/fd+yvS6RRRRUjQUUUUHO19GDgyID0xqH+tb1YHOCDjY+6lhwDhiO0xbhST5vbjM5MX5d98N63q/wDarb2TH3fiP6Z/AgoJx7yMYzIgyMjLDceY36Vt1DGcjHXNJ3gUSFLIvYNeheFxHSojJT133xIwznyXJ2qb4RbrJbWceFS0u7l5BCralEeh3WLO2xZdRUbDDLuKBhw3aOutHVk/GVgRt7xtWYblGzpdWx1wQcfRVA7d2aW5kEASIT2N0JUUABuWiFHwNsrqK5xuGA8BXxw3hYaWCS34c1mI1Yyyssaa0MbDl4ViWyxRtxgaaBgJexkgCRCT0AYH/vW3WM4yM4zjxxS47u+HJybN/wCi0Q8pD6TmMnOj2vxsn6d61RdoIP6U9I5v3Q3Js9OGA5WNI306c+kDbfxoGYJBgnIwOu/THXNZB8fClfC7WwvmJJgu3u1bPSOZNYXw2EiDBz4ovi1Wue0MvCBEsohaS0RBITgKWQAb5HicfPQWCG7jcEq6MFOGIYHBHXODtWYblH9l1bHkQf3UvL+GJFlDWjWU/oM8arHoMMyhAxGpRkmPHq6ghwz7Hw1cJs41NrPFw9rRbdebNOQiBoxEwK4ViX1HScEY9XPXFAyWmUAksABsTkbfHyqrdr+z8XEDEfSVTlB+mGyG0b+0MY0/tqt9gruCaV4pCJfTYfSJonVtKzBjrX1lGfUeMf8AxVuHAraPhnEpI4IkcemIGVQDpy405x0wAMV2peaTxVnm4mImMSG7q1GM3eM7D7mN/wDPWftVrnHpe+M45Yzj/HXx3g8TjMkMRk0vbW5uYxpZsz7CEHSDjZZevXVVj4fdrNxGOZN1k4erqfc0uRW/jNb73X4dfor0ndaijLXeB5mMAfXr4TuxjILC9BUdSEGPp5lWPvMUGzUNGZV9Jt8xgA6xzk9XB2Oem9VDj/DALe/misWsofQ2R1YIvNcspU6EY+woYZOCdeBTxmt958Ov0SP2qB/aj+q/86+PtXJp1emer58sY+nXVz7ZcW9Fsp5x7aodH552XwP9Yil4lzbrwriVlbvrighVk2ZcrIuD7WCTzEkJP94U8ZrfefDr9F07H9kxYNIedzOaFABXT7Oo7esc9f2VZeauNWoafPO301Q452E1laSsWltrvSGbq8TW9xy5PiQCpPmrVWeBytBwj0dyTHPbiaAnwbWvMj+AyrqPHU34tYXva88Vp5u0RERiDi5q+Y646+Pl8a+tQzjIzjOPdSw4vw/nyTxBzGzcWUq69VdbRGVvmZV2rHFO0Uh9IuVAjuYuGSK67nlypKQ3vwD6wPiMGurky47pGYoHUuvtKGBI+I6is1TuJWFnZvaoLeVSkkei4iQHDO4TEkmMnWT62euc9azQdi9jCpcx399EryPIURodIMjFmxmAnGSepNdXE+zHMkkeO5uIBKAJViKYfAxn1kYq2nC5UjYDxGan6KCuXD2NjKjyTpCeQsCI7gDloSQQD622rBYnHSuLittw+3iKzXQgSeUzwsZETQ+xLQnH4x1HOoZc+BxXZ2djVrq/dgDJzljyRuIxEhVfzMs5+JaqfbpILq1S1jikVG4gsaykhQglt9gQp9lsqBjoKCxtwi1NtNPPetMk0Ji9JeSPCRtsRGVURjJwc4JJAznAAmY+OWhtjKLiLkKNDSaxhfDDHwbcbHzqp8Ng1QcotDDdR37ERkEwtKQZdAAIJXltqB2IIzjbFa+PTMROr2yxXjS2bMOYXilAn0xnOkY3yreqDuPawKDo7PRWaKBBxqaSK3QEpzoGVY1wPWxDnSNtyakOGScOntP6PgvUkCx4ykyNKNO/Mzj2g3rFtOM1w9qUuf6N4h6RBbRD0Z9JhYsTsc5yi7dKyDNJxC1iuLa3teWWnjaNzIZSFZCity00kBwxBzkYx0NBMX3CLN7CdJJc2s2uZpSy4HMOvUrY0gAnKnfw612XFrbPA9g7hlSFVdS4DhMYDHGCvs51bdKrFsoxFwsf1LtgV6fcItMy481w8EZ8Dk1GcE44rXsd1yrkekTyxGRomEJhcKsJEpGkgtFGVGesredBJWbcPnflvxY3UjxvDEGmiyvMGlioRAGkI2ywPuG5zY+LR2sli0cs4W10iN5NagFVOkqWIxvgqcb7nGK4+DWyDil9hFGIrUj1Rt9/6VC8FGqXhyOMxar18HpzVkXR/wBQVpiPgT4UFmnvLS4SO7FwnLtnL8xXUKPVKlXJ6DDZIOD0NZuOEwC3ktWlYLdtKAdS6iZdTsE9XBwNRGx2G+aqneOgVrvQB904c5nA8dMiiIn3+tMN/AHyrekhiubOxcnVBdaoic5aBoJwhyepQgxn4KTjUKC12lvDbzMDL91uTqVXZdREaKulBgEqowfHBc+dV2+4BaW/rjiE1qLdOWSskKhEkcuitqiOACcL44A69ax274c097YiNtMyR3MkLeAkXkadXmp3BHkTUDxLifpK3EsSrrafhwMbn2ZBJho3xnBDbHagtJ4lw+4txGeIJKtu0czy82Mt9zdWUuQukAsADgD3YrZxPjXDr6Ca29NhKvGQ5jlTUq7AnfIG5G5Fd/BIZyXFzBbRrgaeUxbV1zqBQbD1cdfGoSy4Os9hfQhQGklu0BAAOS743x54oOyHgKLcRpLxC5mdTzlgleH1tGwbSsKsQGIOQeoFY7U2tjPG8s9yI0Mclq7K6AHLDK7qcyI6EADplgQfCvwcUWR04sWwivBETjbltEdePdzZlz8nXX2Pt/u9pzgNZsmuFB/KzS6pWHmwBjGfDV76CZ4kthK1vxN7hFWDUFlEihDr9XS5PXB6DIIJPmRUfbcL4Zd2KWUV0s0VtoYOksbOmg5DEgYGdwTpAIzUT2tUrPdLCisDLw+QofVQzNOwOSAcFkWPUcHop+PRGJZbyYzwxWslvaShY42L81ZsZfXoXKqY8YxkE79RQWL+jLUMs/OP3a5W4T1lw7mIRqq+rupQasDfxzjaupezMAuprrB1zxCKRTjQwHiRjOojY74wBVT7CNIZLY3iBWazj9DAOVVVVRIOmOcRoYn8U4GMNli0FZi7HKOWr3V1JBE6vHC7LpBQhkywQOwUquAzHpvmirNRQFFFFBEcU7OQzvzG5iSFdDNFI8ZZfAMUYZxk4J3GTjGTWm/7I2sohUo6CBWWLlSyRaVbTqGY2UkHSvXyoooPv/Za29H9G0Hl6tedb69ec6+Zq16/72c1q/2QtikiMJHMpQu7SuXOg5TD6tShTuApA3PmazRQfEfYy1CSIee6SxmN1kuJnBU9dmkOD7xvUtf8OjmMZkXJjcSIQSCrDIyCPcSCPEEg0UUGiTgcJmecqebJFymYMw9TyGDgHp6wwdh5CvuXg8LQLblfuShQqgkY0YK4IOQQQN85oooNsHD40mknUYklVFc5O4TVp2zgY1N065rkl7PQNCICh0Bi64ZgysSTqVwdQOS3Q+OOlFFBpXsrbcmaFld1nGJWeRmdx4AvnUAMnABAGTiu284RDLNDO6Zlh1ctskY1DDdDuCANjRRQbJ+HxvLHOwzJErqhydg+nVtnBzpXr0xUbddkrWTn6oyOe6SSlXdSXjxpYFWBUggH1cViig3cH7Ow2zF4zMSRg8yeWUYznYO7AHbqK7rGySIMIxgM7OdyfWclmO/mSdqzRQRqdlbUWj2Qi/4d9WpNTf1mLHfORufA7V08T4JFOqBwwMf3tkYoyeHqspBAIAyOh8aKKDTF2bt1jEWgleasxJdizSIwZWZidTEFV6nG2Om1dN9wmKV0kdcuiuqsCQdLgBhsdwcDY+QPhWaKD4fgsJjhj0nTAUMXrHKlBhcNnPs5B33BIOc1IUUUBRRRQ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20650" y="-677863"/>
            <a:ext cx="2381250" cy="1419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7172" name="AutoShape 4" descr="data:image/jpeg;base64,/9j/4AAQSkZJRgABAQAAAQABAAD/2wCEAAkGBxQTEhUTExQVFhQXFx0ZGBgYGSAcHxweHh4cHyEgHx0hHCkiHxwlGx4XIjEiJSkrLy86HyAzOD8sNygtLi0BCgoKDg0OFxAPFDclHSQsNzc3NzUsNDc3LDc3NzcxLDc2Nzc1Ky43NTQrNCwtKy4sNCwsNywsOC4yLDAsLjQsLP/AABEIAHcAyAMBIgACEQEDEQH/xAAcAAACAgMBAQAAAAAAAAAAAAAABwUGAQMECAL/xABLEAACAQMCAwQFBA4HCAMAAAABAgMABBESIQUTMQYHQVEUIjJhcXOBkbIIFyMzNFJTcnSTobHD0hVCVGKSotEWGCQ1gsHi8IPC4f/EABoBAQEBAAMBAAAAAAAAAAAAAAAEAwECBQb/xAArEQEAAgECBAQGAwEAAAAAAAAAAQIRAwQSITIzFDFB8BMiUVJxwWGB0UL/2gAMAwEAAhEDEQA/AHjRRRQFFFFAUUUUBRRRQFFFFAUUUUBSy75/atPhN/Cpm0su+f2rT4Tfwqq2Xfr79Ger0yW9FFYr6FIzWKzRQFFFFAxe5r27r82P98lNClf3Ne3dfmx/vkpoV8/vu/ZXpdIoooqRoKKKKCiXfe5wuN3jeZwyMVYcpzupwd9PmK1fbl4T+Xf9U/8ALXnHtP8Ahl18vL9dqYnDu426lijlFzABIiuAQ2QGAOOnvoGV9uXhP5d/1T/y13cE7z+HXU6W8MrNLISFBjcZwCepGOgNK/7Qd3/arf6H/wBKnOxPc9cWV9BdPcQusTElVDZOVYbZGPGgc1VztL24sbE6bidVf8Rcs3+EZI+etfeT2hax4fNcJ98ACp7mY4Bx44zn5q8wdm+BT8SuxDGdUshLO7nw6szHqevxNA+T34cNzjE+PPl//uasvZzvAsL1tEE68w9EcFGPwB6/NSw/3fpNGfTk1+XJOP8AFzM/5aVvaXgM/D7loJtpEwwZTsQejKetB7Jqtdqu3Nnw90S6kZGddS4Rm2Bx4A+NRnc/2pe/sA0pzNExidvxsAEN8SpGfeDS2+yS/C7X5FvrmgYP25eE/l3/AFT/AMtbYu97hTDPpBHxjYfvFIru/wCwEvFRMYpY4+TozrB316umB/dNWS/7ir5FJjlgkI/qgspP0jFA9OBdqLS8yLa4jlI3Kqdx8x3qld8/tWnwm/hV54jkmtJ8qXhnhf4MrD/356dXa/j/AKdZ8NucAM6TawOgYGINj3ZBqrZd+vv0Z6vTKqVlEJ6AnYnbyHWvu2gLuqLuzEAD3mpXhN7JYzaniGrT7LjcZBx71FexuNeaVmNKItfGYrnGU1Yz5+SPsLF5pFjRSWYjw6DzPuA3r64rw5reQxyFdQGTpOcf+jesXl8XnM+MMX17nVg5z1Phnw+atcl47MHdi7D8f1vpz4e6ulfEzet5xFeHnHrn8ny4a5ImUkMCCMdfeMj9m9fNTfHuNG8aJQmkrhFwdjq0j2cYG48PDHlUXeWUkR0yIUbyPXy+iudtuLXrWNeIrqT/AM5yWrieXkvPdJOsZvHbZUjRifcOYT+ypZO+PhJIHPffzif+Wq93efeOJfo4+rLXn4V5W+79lOl0vcCMCAQQQdwR41h2wCT0AzSo7hu2fpEBsZm+6wDMZJ3ePy+KbD4Ee+mpdew35p/dUjRSbTvc4XI6RpM5Z2CqOU43Y4G+nzNFebOzH4Za/LxfXWigO0/4ZdfLy/Xan/wPvd4ZFbQRvLIGSJFb7k/VVAPh5ikB2n/DLr5eX67Uy+G9xUs0McovIwJEV8cs7agDj2vfQML7c3Cvy0n6p/8ASpjsv2/sr+VorZ3Z1XUQUZdsgdSPM0rv93+b+2x/qj/NVv7s+7GThly8zXCyhoymAhXG4OdyfKgne9bgT3nDZ4ohmQYkRR1JQ5wPeRkV5h7Ncfmsbhbi3YCRcjcZBB6gjyr2ZVD7Zd1VlfsZcNBOdzJHj1j5sp2PxGD76Cp8E7/IjgXVq6H8aJgw+OlsED52qzxX3BOMSKzGGWYLpVZMo+MnYKcZ3J6Ut+L9xN5HvBNDMPI5jP0HIz89LjjfBLizk5dzE8T9QG8R5gjYj3g0Hr7gvALa0DC2hSIOQWCDGcdM/tpIfZJfhdr8i31zVw7jO2cl7BJb3DFpbfTpc9XRsjfzZSME+OR76p/2SX4Xa/It9c0En9jP7N/8Yf3S05r6+jhUvLIkajqzsFH0mvG3C+CXFzq9Hglm041ctGfTnOM4G2cH6KkI+xHEScCxuvniYftIxQbO8TjEd3xG4uIfvbsNJxjIUBc/PirpbwMnCeGahjPpLD4F4yD9FaOyHcveTyA3g9HhB9YZBdh5AAkDPmenlV973LZIlso41CoiSqqjoAOSAKq2Xfr79Ger0ypPCr2SGQTR59QjVjoQT0PuPSvjiV+88hkkxrPUgYzj3edSXZ/tCbVZAI0YsAAcYPXfLdenT31CH5/nOT85869LSpNtze99GImIiItnnMeqeZ+WIiRRRRV7o6OH3jQyLIhIKkHY4yPEfA9K3cZ4hJPJzJQAxGxC4yPD4+Wa4KneJ9oubbpAIwoUDJX1ckZ209NO/Tz3qDcUmu409SmjFp8pnOOGP3zd6z8sxMpnu8+8cS/Rx9WWkVwewNxPFApAaV1jUnoCxAGfdk09O7z7xxL9HH1ZaTXYf/mNl+kw/XWvO33fso0ulq4de3HD7sSKDHPA+CreY2KsPEHcV6z4LxuO9s1uYj6kkZOPxTjdT7wcilP3/wDYzpxGFfJbgD/K/wD9T/0++q53KdsvRZXs5WxBcD1CTskmMD5m2HxC1I0UTsx+GWvy8X11oo7Mfhlr8vF9daKSSO0/4ZdfLy/XavUvZvtPZLaWyteWwYQRggzICCEXII1daSXHO6jiclzPIsKlXldlPMXoWJHj5Vw/af4r+QX9Yv8ArQejP9q7H+22v6+P+avqLtPZMwVby2LMQqgTISSTgADVuScDFecftP8AFfyC/rF/1qS7Nd1XEoby2leFQkc8Tsda7KrqSevkDQXz7IOG4FrDcQyyosblZQjlQQ+NJbBGcMuB+fS27n+2y2F4/pDNybgBXc5OllzpY+OBlh89eluI2Mc8TwyqHjdSrKfEGvP3aruQu4WLWbC4i8FYhZB7jnCt8dvhQPiDj9q6a1uYCmM6hIuPpzSK7++1dtdvbw27LKYdZeRd19bSNKt4+zk426VTW7u+Jg49Bn+Zcj6QcVPcB7meIzsOaq2yeLOQxx7lUnPzkUE/9jZZsbi7mx6ixqmf7zNn9yn6RWr7JL8LtfkW+uadHZLs1Dw+2W3gB0jdmPV2PVj7z+zYUuu+rsReX9xA9tGHVIirEsBuWz4+6gj/ALGf2b/4w/ulp3Ur+5DshdcPF36UgTmGLRhg2dPMz0/OFNCgKWXfP7Vp8Jv4VM2ll3z+1afCb+FVWy79ffoz1emVF4FcRxzxvKuUDAnfGN+vQ5A8vGvrjM0Ukpa3TRHpGE04Ix1zgnPnmo+pTs9xYW0msxq4wRgjfp4HwB8a9LcaM0vO504m14riIziJ/X9p6zmOGfJF1ipSKeOe6Dy5RHkBI9vGSNv6vq+HuFY40sEc/wDw5Dxjcajqyd9jkDau8bueOunOnPFNc/x+MuOHlnLTwx1jnjMqkqrqSCSuNwc9PDrjxro7R3UMkuq3TQmPZ06d8nfrvnrW7tLx0XPLCx6AgxsdjsN9ONiMEA5O1QtZbbRtq2pudas1vjGM8v8AHNpxmseS693n3jiX6OPqy0mew/8AzGy/SYfrrTq7s4C8fEEUZZoFUD3kSgftql9lu6viUN5bSyQqEjnjdjrU4CsCfHyFQb7v2UaXS9E3toksbxSKGR1Ksp6EHY15H7edln4ddvbtkp7UTke0h6HyyOh94r1/VH72exP9JWo5YHpMRLRHpnPtIT5Hb5wKkaPNPZj8Mtvl4vrrWau/A+6jicdzBI0KhUlRmPMXoGBPj5UUHpaiiigKKKKAooooCiiigKKKKAooooCll3z+1afCb+FTNpZd8/tWnwm/hVVsu/X36M9Xpkt6KKK+hSMVmiigKKKKBi9zXt3X5sf75KaFK/ua9u6/Ni/fJTQr5/fd+yvS6RRRRUjQUUUUHO19GDgyID0xqH+tb1YHOCDjY+6lhwDhiO0xbhST5vbjM5MX5d98N63q/wDarb2TH3fiP6Z/AgoJx7yMYzIgyMjLDceY36Vt1DGcjHXNJ3gUSFLIvYNeheFxHSojJT133xIwznyXJ2qb4RbrJbWceFS0u7l5BCralEeh3WLO2xZdRUbDDLuKBhw3aOutHVk/GVgRt7xtWYblGzpdWx1wQcfRVA7d2aW5kEASIT2N0JUUABuWiFHwNsrqK5xuGA8BXxw3hYaWCS34c1mI1Yyyssaa0MbDl4ViWyxRtxgaaBgJexkgCRCT0AYH/vW3WM4yM4zjxxS47u+HJybN/wCi0Q8pD6TmMnOj2vxsn6d61RdoIP6U9I5v3Q3Js9OGA5WNI306c+kDbfxoGYJBgnIwOu/THXNZB8fClfC7WwvmJJgu3u1bPSOZNYXw2EiDBz4ovi1Wue0MvCBEsohaS0RBITgKWQAb5HicfPQWCG7jcEq6MFOGIYHBHXODtWYblH9l1bHkQf3UvL+GJFlDWjWU/oM8arHoMMyhAxGpRkmPHq6ghwz7Hw1cJs41NrPFw9rRbdebNOQiBoxEwK4ViX1HScEY9XPXFAyWmUAksABsTkbfHyqrdr+z8XEDEfSVTlB+mGyG0b+0MY0/tqt9gruCaV4pCJfTYfSJonVtKzBjrX1lGfUeMf8AxVuHAraPhnEpI4IkcemIGVQDpy405x0wAMV2peaTxVnm4mImMSG7q1GM3eM7D7mN/wDPWftVrnHpe+M45Yzj/HXx3g8TjMkMRk0vbW5uYxpZsz7CEHSDjZZevXVVj4fdrNxGOZN1k4erqfc0uRW/jNb73X4dfor0ndaijLXeB5mMAfXr4TuxjILC9BUdSEGPp5lWPvMUGzUNGZV9Jt8xgA6xzk9XB2Oem9VDj/DALe/misWsofQ2R1YIvNcspU6EY+woYZOCdeBTxmt958Ov0SP2qB/aj+q/86+PtXJp1emer58sY+nXVz7ZcW9Fsp5x7aodH552XwP9Yil4lzbrwriVlbvrighVk2ZcrIuD7WCTzEkJP94U8ZrfefDr9F07H9kxYNIedzOaFABXT7Oo7esc9f2VZeauNWoafPO301Q452E1laSsWltrvSGbq8TW9xy5PiQCpPmrVWeBytBwj0dyTHPbiaAnwbWvMj+AyrqPHU34tYXva88Vp5u0RERiDi5q+Y646+Pl8a+tQzjIzjOPdSw4vw/nyTxBzGzcWUq69VdbRGVvmZV2rHFO0Uh9IuVAjuYuGSK67nlypKQ3vwD6wPiMGurky47pGYoHUuvtKGBI+I6is1TuJWFnZvaoLeVSkkei4iQHDO4TEkmMnWT62euc9azQdi9jCpcx399EryPIURodIMjFmxmAnGSepNdXE+zHMkkeO5uIBKAJViKYfAxn1kYq2nC5UjYDxGan6KCuXD2NjKjyTpCeQsCI7gDloSQQD622rBYnHSuLittw+3iKzXQgSeUzwsZETQ+xLQnH4x1HOoZc+BxXZ2djVrq/dgDJzljyRuIxEhVfzMs5+JaqfbpILq1S1jikVG4gsaykhQglt9gQp9lsqBjoKCxtwi1NtNPPetMk0Ji9JeSPCRtsRGVURjJwc4JJAznAAmY+OWhtjKLiLkKNDSaxhfDDHwbcbHzqp8Ng1QcotDDdR37ERkEwtKQZdAAIJXltqB2IIzjbFa+PTMROr2yxXjS2bMOYXilAn0xnOkY3yreqDuPawKDo7PRWaKBBxqaSK3QEpzoGVY1wPWxDnSNtyakOGScOntP6PgvUkCx4ykyNKNO/Mzj2g3rFtOM1w9qUuf6N4h6RBbRD0Z9JhYsTsc5yi7dKyDNJxC1iuLa3teWWnjaNzIZSFZCity00kBwxBzkYx0NBMX3CLN7CdJJc2s2uZpSy4HMOvUrY0gAnKnfw612XFrbPA9g7hlSFVdS4DhMYDHGCvs51bdKrFsoxFwsf1LtgV6fcItMy481w8EZ8Dk1GcE44rXsd1yrkekTyxGRomEJhcKsJEpGkgtFGVGesredBJWbcPnflvxY3UjxvDEGmiyvMGlioRAGkI2ywPuG5zY+LR2sli0cs4W10iN5NagFVOkqWIxvgqcb7nGK4+DWyDil9hFGIrUj1Rt9/6VC8FGqXhyOMxar18HpzVkXR/wBQVpiPgT4UFmnvLS4SO7FwnLtnL8xXUKPVKlXJ6DDZIOD0NZuOEwC3ktWlYLdtKAdS6iZdTsE9XBwNRGx2G+aqneOgVrvQB904c5nA8dMiiIn3+tMN/AHyrekhiubOxcnVBdaoic5aBoJwhyepQgxn4KTjUKC12lvDbzMDL91uTqVXZdREaKulBgEqowfHBc+dV2+4BaW/rjiE1qLdOWSskKhEkcuitqiOACcL44A69ax274c097YiNtMyR3MkLeAkXkadXmp3BHkTUDxLifpK3EsSrrafhwMbn2ZBJho3xnBDbHagtJ4lw+4txGeIJKtu0czy82Mt9zdWUuQukAsADgD3YrZxPjXDr6Ca29NhKvGQ5jlTUq7AnfIG5G5Fd/BIZyXFzBbRrgaeUxbV1zqBQbD1cdfGoSy4Os9hfQhQGklu0BAAOS743x54oOyHgKLcRpLxC5mdTzlgleH1tGwbSsKsQGIOQeoFY7U2tjPG8s9yI0Mclq7K6AHLDK7qcyI6EADplgQfCvwcUWR04sWwivBETjbltEdePdzZlz8nXX2Pt/u9pzgNZsmuFB/KzS6pWHmwBjGfDV76CZ4kthK1vxN7hFWDUFlEihDr9XS5PXB6DIIJPmRUfbcL4Zd2KWUV0s0VtoYOksbOmg5DEgYGdwTpAIzUT2tUrPdLCisDLw+QofVQzNOwOSAcFkWPUcHop+PRGJZbyYzwxWslvaShY42L81ZsZfXoXKqY8YxkE79RQWL+jLUMs/OP3a5W4T1lw7mIRqq+rupQasDfxzjaupezMAuprrB1zxCKRTjQwHiRjOojY74wBVT7CNIZLY3iBWazj9DAOVVVVRIOmOcRoYn8U4GMNli0FZi7HKOWr3V1JBE6vHC7LpBQhkywQOwUquAzHpvmirNRQFFFFBEcU7OQzvzG5iSFdDNFI8ZZfAMUYZxk4J3GTjGTWm/7I2sohUo6CBWWLlSyRaVbTqGY2UkHSvXyoooPv/Za29H9G0Hl6tedb69ec6+Zq16/72c1q/2QtikiMJHMpQu7SuXOg5TD6tShTuApA3PmazRQfEfYy1CSIee6SxmN1kuJnBU9dmkOD7xvUtf8OjmMZkXJjcSIQSCrDIyCPcSCPEEg0UUGiTgcJmecqebJFymYMw9TyGDgHp6wwdh5CvuXg8LQLblfuShQqgkY0YK4IOQQQN85oooNsHD40mknUYklVFc5O4TVp2zgY1N065rkl7PQNCICh0Bi64ZgysSTqVwdQOS3Q+OOlFFBpXsrbcmaFld1nGJWeRmdx4AvnUAMnABAGTiu284RDLNDO6Zlh1ctskY1DDdDuCANjRRQbJ+HxvLHOwzJErqhydg+nVtnBzpXr0xUbddkrWTn6oyOe6SSlXdSXjxpYFWBUggH1cViig3cH7Ow2zF4zMSRg8yeWUYznYO7AHbqK7rGySIMIxgM7OdyfWclmO/mSdqzRQRqdlbUWj2Qi/4d9WpNTf1mLHfORufA7V08T4JFOqBwwMf3tkYoyeHqspBAIAyOh8aKKDTF2bt1jEWgleasxJdizSIwZWZidTEFV6nG2Om1dN9wmKV0kdcuiuqsCQdLgBhsdwcDY+QPhWaKD4fgsJjhj0nTAUMXrHKlBhcNnPs5B33BIOc1IUUUBRRRQ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20650" y="-677863"/>
            <a:ext cx="2381250" cy="1419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 l="20672" t="49183" r="55113" b="31622"/>
          <a:stretch>
            <a:fillRect/>
          </a:stretch>
        </p:blipFill>
        <p:spPr bwMode="auto">
          <a:xfrm>
            <a:off x="7020272" y="179859"/>
            <a:ext cx="1656184" cy="105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395536" y="6477000"/>
            <a:ext cx="83058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054" name="Picture 11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19304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908720"/>
            <a:ext cx="8784976" cy="1143000"/>
          </a:xfrm>
        </p:spPr>
        <p:txBody>
          <a:bodyPr>
            <a:no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quadri di valutazione (</a:t>
            </a:r>
            <a:r>
              <a:rPr lang="it-IT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scoreboards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B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algn="just"/>
            <a:r>
              <a:rPr lang="it-IT" sz="2200" dirty="0" smtClean="0"/>
              <a:t>Gli </a:t>
            </a:r>
            <a:r>
              <a:rPr lang="it-IT" sz="2200" b="1" i="1" dirty="0" err="1" smtClean="0"/>
              <a:t>scoreboards</a:t>
            </a:r>
            <a:r>
              <a:rPr lang="it-IT" sz="2200" dirty="0" smtClean="0"/>
              <a:t> sono strumenti informativi e comparativi che ricomprendono tutti gli Stati membri ed alcuni Paesi terzi.</a:t>
            </a:r>
          </a:p>
          <a:p>
            <a:pPr algn="just"/>
            <a:endParaRPr lang="it-IT" sz="2200" dirty="0" smtClean="0"/>
          </a:p>
          <a:p>
            <a:pPr algn="just"/>
            <a:r>
              <a:rPr lang="it-IT" sz="2200" dirty="0" smtClean="0"/>
              <a:t>Compiono una </a:t>
            </a:r>
            <a:r>
              <a:rPr lang="it-IT" sz="2200" b="1" dirty="0" smtClean="0"/>
              <a:t>valutazione delle tendenze registrate e dei progressi compiuti</a:t>
            </a:r>
            <a:r>
              <a:rPr lang="it-IT" sz="2200" dirty="0" smtClean="0"/>
              <a:t>, a livello europeo e nazionale, nel raggiungimento degli obiettivi, sulla base di indicatori essenziali.</a:t>
            </a:r>
          </a:p>
          <a:p>
            <a:pPr algn="just"/>
            <a:endParaRPr lang="fr-BE" sz="2200" dirty="0" smtClean="0"/>
          </a:p>
          <a:p>
            <a:pPr algn="just"/>
            <a:r>
              <a:rPr lang="it-IT" sz="2200" dirty="0" smtClean="0"/>
              <a:t>Tali rapporti annuali sulle performance contribuiscono altresì ad individuare </a:t>
            </a:r>
            <a:r>
              <a:rPr lang="it-IT" sz="2200" b="1" dirty="0" smtClean="0"/>
              <a:t>buone prassi, potenziali carenze e possibili miglioramenti</a:t>
            </a:r>
            <a:r>
              <a:rPr lang="it-IT" sz="2200" dirty="0" smtClean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395536" y="6477000"/>
            <a:ext cx="83058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054" name="Picture 11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19304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916832"/>
            <a:ext cx="8517632" cy="39212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200" dirty="0" smtClean="0"/>
              <a:t>	Tra le </a:t>
            </a:r>
            <a:r>
              <a:rPr lang="it-IT" sz="2200" b="1" dirty="0" smtClean="0"/>
              <a:t>principali tematiche</a:t>
            </a:r>
            <a:r>
              <a:rPr lang="it-IT" sz="2200" dirty="0" smtClean="0"/>
              <a:t> prese in esame si ricordano: agenda digitale, ricerca ed innovazione, </a:t>
            </a:r>
            <a:r>
              <a:rPr lang="it-IT" sz="2200" dirty="0" err="1" smtClean="0"/>
              <a:t>innovazione</a:t>
            </a:r>
            <a:r>
              <a:rPr lang="it-IT" sz="2200" dirty="0" smtClean="0"/>
              <a:t> regionale, mercato interno, giustizia, aiuti di Stato, trasporti.</a:t>
            </a:r>
            <a:endParaRPr lang="fr-BE" sz="2200" dirty="0" smtClean="0"/>
          </a:p>
          <a:p>
            <a:pPr algn="just"/>
            <a:endParaRPr lang="fr-BE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5688" t="12270" r="27063" b="5044"/>
          <a:stretch>
            <a:fillRect/>
          </a:stretch>
        </p:blipFill>
        <p:spPr bwMode="auto">
          <a:xfrm>
            <a:off x="971600" y="3212976"/>
            <a:ext cx="200593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25688" t="11912" r="27063" b="4586"/>
          <a:stretch>
            <a:fillRect/>
          </a:stretch>
        </p:blipFill>
        <p:spPr bwMode="auto">
          <a:xfrm>
            <a:off x="3491880" y="3241811"/>
            <a:ext cx="1965966" cy="277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 l="25688" t="11532" r="27063" b="4306"/>
          <a:stretch>
            <a:fillRect/>
          </a:stretch>
        </p:blipFill>
        <p:spPr bwMode="auto">
          <a:xfrm>
            <a:off x="6012160" y="3250780"/>
            <a:ext cx="1944216" cy="277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918</Words>
  <Application>Microsoft Office PowerPoint</Application>
  <PresentationFormat>On-screen Show (4:3)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Il fabbisogno di dati delle istituzioni comunitarie</vt:lpstr>
      <vt:lpstr>Eurostat</vt:lpstr>
      <vt:lpstr>SME Performance Review Il rapporto annuale sulle PMI europee</vt:lpstr>
      <vt:lpstr>Slide 4</vt:lpstr>
      <vt:lpstr>SME Performance Review Le schede informative SBA</vt:lpstr>
      <vt:lpstr>Eurobarometro</vt:lpstr>
      <vt:lpstr>ESPON</vt:lpstr>
      <vt:lpstr>I quadri di valutazione (scoreboards)</vt:lpstr>
      <vt:lpstr>Slide 9</vt:lpstr>
      <vt:lpstr>Osservatori a livello europeo</vt:lpstr>
      <vt:lpstr>Osservatorio dell'innovazione nelle imprese</vt:lpstr>
      <vt:lpstr>Osservatorio virtuale del turismo</vt:lpstr>
      <vt:lpstr>Country fact sheet DG REGIO</vt:lpstr>
      <vt:lpstr>Monitoraggio e scambio dei dati relativi ai fondi strutturali</vt:lpstr>
      <vt:lpstr>Le azioni previste dall’Accordo di Partenariato</vt:lpstr>
      <vt:lpstr>Grazie per l’attenzione  flavio.burlizzi@sistemacamerale.eu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Angelo Tedde</dc:creator>
  <cp:lastModifiedBy>FBurlizzi</cp:lastModifiedBy>
  <cp:revision>62</cp:revision>
  <dcterms:created xsi:type="dcterms:W3CDTF">2013-12-11T14:13:45Z</dcterms:created>
  <dcterms:modified xsi:type="dcterms:W3CDTF">2014-07-07T15:47:34Z</dcterms:modified>
</cp:coreProperties>
</file>