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handoutMasterIdLst>
    <p:handoutMasterId r:id="rId16"/>
  </p:handoutMasterIdLst>
  <p:sldIdLst>
    <p:sldId id="256" r:id="rId2"/>
    <p:sldId id="258" r:id="rId3"/>
    <p:sldId id="259" r:id="rId4"/>
    <p:sldId id="260" r:id="rId5"/>
    <p:sldId id="261" r:id="rId6"/>
    <p:sldId id="263" r:id="rId7"/>
    <p:sldId id="262" r:id="rId8"/>
    <p:sldId id="264" r:id="rId9"/>
    <p:sldId id="265" r:id="rId10"/>
    <p:sldId id="266" r:id="rId11"/>
    <p:sldId id="267" r:id="rId12"/>
    <p:sldId id="268" r:id="rId13"/>
    <p:sldId id="269" r:id="rId14"/>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0C10707-C9E3-4251-836D-B34522DFC54F}" type="datetimeFigureOut">
              <a:rPr lang="it-IT" smtClean="0"/>
              <a:t>07/07/2014</a:t>
            </a:fld>
            <a:endParaRPr lang="it-IT"/>
          </a:p>
        </p:txBody>
      </p:sp>
      <p:sp>
        <p:nvSpPr>
          <p:cNvPr id="4" name="Segnaposto piè di pa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D11A130-DEAA-405A-8466-CB2A19A68F58}" type="slidenum">
              <a:rPr lang="it-IT" smtClean="0"/>
              <a:t>‹N›</a:t>
            </a:fld>
            <a:endParaRPr lang="it-IT"/>
          </a:p>
        </p:txBody>
      </p:sp>
    </p:spTree>
    <p:extLst>
      <p:ext uri="{BB962C8B-B14F-4D97-AF65-F5344CB8AC3E}">
        <p14:creationId xmlns:p14="http://schemas.microsoft.com/office/powerpoint/2010/main" val="85180823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DC90530-DBD5-49C5-A34D-1ADE33DC37E0}" type="datetimeFigureOut">
              <a:rPr lang="it-IT" smtClean="0"/>
              <a:t>07/07/2014</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C9EE56-F42E-4377-ABC7-9A2BD5EBF5F2}" type="slidenum">
              <a:rPr lang="it-IT" smtClean="0"/>
              <a:t>‹N›</a:t>
            </a:fld>
            <a:endParaRPr lang="it-IT"/>
          </a:p>
        </p:txBody>
      </p:sp>
    </p:spTree>
    <p:extLst>
      <p:ext uri="{BB962C8B-B14F-4D97-AF65-F5344CB8AC3E}">
        <p14:creationId xmlns:p14="http://schemas.microsoft.com/office/powerpoint/2010/main" val="4046010819"/>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Tree>
    <p:extLst>
      <p:ext uri="{BB962C8B-B14F-4D97-AF65-F5344CB8AC3E}">
        <p14:creationId xmlns:p14="http://schemas.microsoft.com/office/powerpoint/2010/main" val="38967003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991808BA-CB77-4D05-8661-BD9C2EA7D097}" type="datetime1">
              <a:rPr lang="it-IT" smtClean="0"/>
              <a:t>07/07/2014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E4D24B0-0AD7-44C9-BFFD-CAB0BCCE301A}" type="slidenum">
              <a:rPr lang="it-IT" smtClean="0"/>
              <a:t>‹N›</a:t>
            </a:fld>
            <a:endParaRPr lang="it-IT"/>
          </a:p>
        </p:txBody>
      </p:sp>
    </p:spTree>
    <p:extLst>
      <p:ext uri="{BB962C8B-B14F-4D97-AF65-F5344CB8AC3E}">
        <p14:creationId xmlns:p14="http://schemas.microsoft.com/office/powerpoint/2010/main" val="4156326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271DFF4B-7E72-43C1-B562-0714C0E0B64F}" type="datetime1">
              <a:rPr lang="it-IT" smtClean="0"/>
              <a:t>07/07/2014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E4D24B0-0AD7-44C9-BFFD-CAB0BCCE301A}" type="slidenum">
              <a:rPr lang="it-IT" smtClean="0"/>
              <a:t>‹N›</a:t>
            </a:fld>
            <a:endParaRPr lang="it-IT"/>
          </a:p>
        </p:txBody>
      </p:sp>
    </p:spTree>
    <p:extLst>
      <p:ext uri="{BB962C8B-B14F-4D97-AF65-F5344CB8AC3E}">
        <p14:creationId xmlns:p14="http://schemas.microsoft.com/office/powerpoint/2010/main" val="83393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A6CC923-0E0D-426B-9BB6-7D5717391A19}" type="datetime1">
              <a:rPr lang="it-IT" smtClean="0"/>
              <a:t>07/07/2014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E4D24B0-0AD7-44C9-BFFD-CAB0BCCE301A}" type="slidenum">
              <a:rPr lang="it-IT" smtClean="0"/>
              <a:t>‹N›</a:t>
            </a:fld>
            <a:endParaRPr lang="it-IT"/>
          </a:p>
        </p:txBody>
      </p:sp>
    </p:spTree>
    <p:extLst>
      <p:ext uri="{BB962C8B-B14F-4D97-AF65-F5344CB8AC3E}">
        <p14:creationId xmlns:p14="http://schemas.microsoft.com/office/powerpoint/2010/main" val="2939957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D742B44-00F7-4A21-A2B0-3FDA2D228243}" type="datetime1">
              <a:rPr lang="it-IT" smtClean="0"/>
              <a:t>07/07/2014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E4D24B0-0AD7-44C9-BFFD-CAB0BCCE301A}" type="slidenum">
              <a:rPr lang="it-IT" smtClean="0"/>
              <a:t>‹N›</a:t>
            </a:fld>
            <a:endParaRPr lang="it-IT"/>
          </a:p>
        </p:txBody>
      </p:sp>
    </p:spTree>
    <p:extLst>
      <p:ext uri="{BB962C8B-B14F-4D97-AF65-F5344CB8AC3E}">
        <p14:creationId xmlns:p14="http://schemas.microsoft.com/office/powerpoint/2010/main" val="2816075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BD1D8F0B-0492-4D27-827B-729363F5FD2C}" type="datetime1">
              <a:rPr lang="it-IT" smtClean="0"/>
              <a:t>07/07/2014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E4D24B0-0AD7-44C9-BFFD-CAB0BCCE301A}" type="slidenum">
              <a:rPr lang="it-IT" smtClean="0"/>
              <a:t>‹N›</a:t>
            </a:fld>
            <a:endParaRPr lang="it-IT"/>
          </a:p>
        </p:txBody>
      </p:sp>
    </p:spTree>
    <p:extLst>
      <p:ext uri="{BB962C8B-B14F-4D97-AF65-F5344CB8AC3E}">
        <p14:creationId xmlns:p14="http://schemas.microsoft.com/office/powerpoint/2010/main" val="3828841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3CC58F3B-BAE6-428F-B49D-CD0B5F846048}" type="datetime1">
              <a:rPr lang="it-IT" smtClean="0"/>
              <a:t>07/07/2014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E4D24B0-0AD7-44C9-BFFD-CAB0BCCE301A}" type="slidenum">
              <a:rPr lang="it-IT" smtClean="0"/>
              <a:t>‹N›</a:t>
            </a:fld>
            <a:endParaRPr lang="it-IT"/>
          </a:p>
        </p:txBody>
      </p:sp>
    </p:spTree>
    <p:extLst>
      <p:ext uri="{BB962C8B-B14F-4D97-AF65-F5344CB8AC3E}">
        <p14:creationId xmlns:p14="http://schemas.microsoft.com/office/powerpoint/2010/main" val="1228259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45878C14-446C-4F54-A196-6B0681ECA1B3}" type="datetime1">
              <a:rPr lang="it-IT" smtClean="0"/>
              <a:t>07/07/2014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7E4D24B0-0AD7-44C9-BFFD-CAB0BCCE301A}" type="slidenum">
              <a:rPr lang="it-IT" smtClean="0"/>
              <a:t>‹N›</a:t>
            </a:fld>
            <a:endParaRPr lang="it-IT"/>
          </a:p>
        </p:txBody>
      </p:sp>
    </p:spTree>
    <p:extLst>
      <p:ext uri="{BB962C8B-B14F-4D97-AF65-F5344CB8AC3E}">
        <p14:creationId xmlns:p14="http://schemas.microsoft.com/office/powerpoint/2010/main" val="3430291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0D7AB17E-58DA-4034-878D-B095E133D2A9}" type="datetime1">
              <a:rPr lang="it-IT" smtClean="0"/>
              <a:t>07/07/2014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7E4D24B0-0AD7-44C9-BFFD-CAB0BCCE301A}" type="slidenum">
              <a:rPr lang="it-IT" smtClean="0"/>
              <a:t>‹N›</a:t>
            </a:fld>
            <a:endParaRPr lang="it-IT"/>
          </a:p>
        </p:txBody>
      </p:sp>
    </p:spTree>
    <p:extLst>
      <p:ext uri="{BB962C8B-B14F-4D97-AF65-F5344CB8AC3E}">
        <p14:creationId xmlns:p14="http://schemas.microsoft.com/office/powerpoint/2010/main" val="2785904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AE100A9A-3E82-40A3-9003-3E3FCAD22CD1}" type="datetime1">
              <a:rPr lang="it-IT" smtClean="0"/>
              <a:t>07/07/2014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7E4D24B0-0AD7-44C9-BFFD-CAB0BCCE301A}" type="slidenum">
              <a:rPr lang="it-IT" smtClean="0"/>
              <a:t>‹N›</a:t>
            </a:fld>
            <a:endParaRPr lang="it-IT"/>
          </a:p>
        </p:txBody>
      </p:sp>
    </p:spTree>
    <p:extLst>
      <p:ext uri="{BB962C8B-B14F-4D97-AF65-F5344CB8AC3E}">
        <p14:creationId xmlns:p14="http://schemas.microsoft.com/office/powerpoint/2010/main" val="170603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0BC73EAD-C858-4B15-93D3-1548F043F13A}" type="datetime1">
              <a:rPr lang="it-IT" smtClean="0"/>
              <a:t>07/07/2014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E4D24B0-0AD7-44C9-BFFD-CAB0BCCE301A}" type="slidenum">
              <a:rPr lang="it-IT" smtClean="0"/>
              <a:t>‹N›</a:t>
            </a:fld>
            <a:endParaRPr lang="it-IT"/>
          </a:p>
        </p:txBody>
      </p:sp>
    </p:spTree>
    <p:extLst>
      <p:ext uri="{BB962C8B-B14F-4D97-AF65-F5344CB8AC3E}">
        <p14:creationId xmlns:p14="http://schemas.microsoft.com/office/powerpoint/2010/main" val="2572849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00FEE973-6F34-4D89-A1B1-1B8DF627AC39}" type="datetime1">
              <a:rPr lang="it-IT" smtClean="0"/>
              <a:t>07/07/2014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E4D24B0-0AD7-44C9-BFFD-CAB0BCCE301A}" type="slidenum">
              <a:rPr lang="it-IT" smtClean="0"/>
              <a:t>‹N›</a:t>
            </a:fld>
            <a:endParaRPr lang="it-IT"/>
          </a:p>
        </p:txBody>
      </p:sp>
    </p:spTree>
    <p:extLst>
      <p:ext uri="{BB962C8B-B14F-4D97-AF65-F5344CB8AC3E}">
        <p14:creationId xmlns:p14="http://schemas.microsoft.com/office/powerpoint/2010/main" val="675787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E74858-CE06-43DE-BA18-3C23645BF856}" type="datetime1">
              <a:rPr lang="it-IT" smtClean="0"/>
              <a:t>07/07/2014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4D24B0-0AD7-44C9-BFFD-CAB0BCCE301A}" type="slidenum">
              <a:rPr lang="it-IT" smtClean="0"/>
              <a:t>‹N›</a:t>
            </a:fld>
            <a:endParaRPr lang="it-IT"/>
          </a:p>
        </p:txBody>
      </p:sp>
    </p:spTree>
    <p:extLst>
      <p:ext uri="{BB962C8B-B14F-4D97-AF65-F5344CB8AC3E}">
        <p14:creationId xmlns:p14="http://schemas.microsoft.com/office/powerpoint/2010/main" val="5317581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1094879"/>
            <a:ext cx="7772400" cy="1470025"/>
          </a:xfrm>
        </p:spPr>
        <p:txBody>
          <a:bodyPr>
            <a:normAutofit fontScale="90000"/>
          </a:bodyPr>
          <a:lstStyle/>
          <a:p>
            <a:r>
              <a:rPr lang="it-IT" sz="3600" b="1" dirty="0" smtClean="0"/>
              <a:t>Conoscere per programmare</a:t>
            </a:r>
            <a:r>
              <a:rPr lang="it-IT" dirty="0" smtClean="0"/>
              <a:t/>
            </a:r>
            <a:br>
              <a:rPr lang="it-IT" dirty="0" smtClean="0"/>
            </a:br>
            <a:r>
              <a:rPr lang="it-IT" sz="2200" dirty="0" smtClean="0"/>
              <a:t>Martedì 8 luglio - ore 14:30</a:t>
            </a:r>
            <a:br>
              <a:rPr lang="it-IT" sz="2200" dirty="0" smtClean="0"/>
            </a:br>
            <a:r>
              <a:rPr lang="it-IT" sz="2200" dirty="0" err="1" smtClean="0"/>
              <a:t>Unioncamere</a:t>
            </a:r>
            <a:r>
              <a:rPr lang="it-IT" sz="2200" dirty="0" smtClean="0"/>
              <a:t> Emilia-Romagna - Viale Aldo Moro, 62 Bologna</a:t>
            </a:r>
            <a:r>
              <a:rPr lang="it-IT" dirty="0" smtClean="0"/>
              <a:t/>
            </a:r>
            <a:br>
              <a:rPr lang="it-IT" dirty="0" smtClean="0"/>
            </a:br>
            <a:endParaRPr lang="it-IT" dirty="0"/>
          </a:p>
        </p:txBody>
      </p:sp>
      <p:sp>
        <p:nvSpPr>
          <p:cNvPr id="3" name="Sottotitolo 2"/>
          <p:cNvSpPr>
            <a:spLocks noGrp="1"/>
          </p:cNvSpPr>
          <p:nvPr>
            <p:ph type="subTitle" idx="1"/>
          </p:nvPr>
        </p:nvSpPr>
        <p:spPr/>
        <p:txBody>
          <a:bodyPr>
            <a:normAutofit lnSpcReduction="10000"/>
          </a:bodyPr>
          <a:lstStyle/>
          <a:p>
            <a:r>
              <a:rPr lang="it-IT" dirty="0" smtClean="0"/>
              <a:t>Le collaborazioni con le Università:</a:t>
            </a:r>
          </a:p>
          <a:p>
            <a:endParaRPr lang="it-IT" dirty="0" smtClean="0"/>
          </a:p>
          <a:p>
            <a:r>
              <a:rPr lang="it-IT" sz="2000" dirty="0" smtClean="0"/>
              <a:t>Sergio Alessandrini, Ordinario di Economia Politica presso </a:t>
            </a:r>
            <a:r>
              <a:rPr lang="it-IT" sz="2000" dirty="0" err="1" smtClean="0"/>
              <a:t>UniMoRe</a:t>
            </a:r>
            <a:endParaRPr lang="it-IT" sz="2000" dirty="0" smtClean="0"/>
          </a:p>
        </p:txBody>
      </p:sp>
    </p:spTree>
    <p:extLst>
      <p:ext uri="{BB962C8B-B14F-4D97-AF65-F5344CB8AC3E}">
        <p14:creationId xmlns:p14="http://schemas.microsoft.com/office/powerpoint/2010/main" val="8822508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27384"/>
            <a:ext cx="9144000" cy="900000"/>
          </a:xfrm>
        </p:spPr>
        <p:txBody>
          <a:bodyPr>
            <a:noAutofit/>
          </a:bodyPr>
          <a:lstStyle/>
          <a:p>
            <a:r>
              <a:rPr lang="it-IT" sz="2800" dirty="0" smtClean="0"/>
              <a:t>Esempi di ricerche collaborative attivate</a:t>
            </a:r>
            <a:endParaRPr lang="it-IT" sz="2800" b="1" dirty="0"/>
          </a:p>
        </p:txBody>
      </p:sp>
      <p:sp>
        <p:nvSpPr>
          <p:cNvPr id="3" name="Rettangolo 2"/>
          <p:cNvSpPr/>
          <p:nvPr/>
        </p:nvSpPr>
        <p:spPr>
          <a:xfrm>
            <a:off x="611560" y="1004530"/>
            <a:ext cx="7848872" cy="1200329"/>
          </a:xfrm>
          <a:prstGeom prst="rect">
            <a:avLst/>
          </a:prstGeom>
        </p:spPr>
        <p:txBody>
          <a:bodyPr wrap="square">
            <a:spAutoFit/>
          </a:bodyPr>
          <a:lstStyle/>
          <a:p>
            <a:r>
              <a:rPr lang="it-IT" dirty="0" smtClean="0"/>
              <a:t>2. </a:t>
            </a:r>
            <a:r>
              <a:rPr lang="it-IT" dirty="0"/>
              <a:t>Una realtà complessa: le “</a:t>
            </a:r>
            <a:r>
              <a:rPr lang="it-IT" b="1" dirty="0">
                <a:solidFill>
                  <a:srgbClr val="0070C0"/>
                </a:solidFill>
              </a:rPr>
              <a:t>nebulose</a:t>
            </a:r>
            <a:r>
              <a:rPr lang="it-IT" dirty="0"/>
              <a:t>”. Seguono alcuni </a:t>
            </a:r>
            <a:r>
              <a:rPr lang="it-IT" dirty="0" err="1"/>
              <a:t>scatter</a:t>
            </a:r>
            <a:r>
              <a:rPr lang="it-IT" dirty="0"/>
              <a:t> plot di un gruppo di 5000 piccole e medie imprese emiliane </a:t>
            </a:r>
          </a:p>
          <a:p>
            <a:endParaRPr lang="it-IT" dirty="0" smtClean="0"/>
          </a:p>
          <a:p>
            <a:r>
              <a:rPr lang="it-IT" dirty="0" smtClean="0"/>
              <a:t>2.2. </a:t>
            </a:r>
            <a:r>
              <a:rPr lang="it-IT" b="1" dirty="0" smtClean="0">
                <a:solidFill>
                  <a:srgbClr val="0070C0"/>
                </a:solidFill>
              </a:rPr>
              <a:t>Redditività</a:t>
            </a:r>
            <a:r>
              <a:rPr lang="it-IT" dirty="0"/>
              <a:t>:</a:t>
            </a:r>
          </a:p>
        </p:txBody>
      </p:sp>
      <p:sp>
        <p:nvSpPr>
          <p:cNvPr id="4" name="Rettangolo 3"/>
          <p:cNvSpPr/>
          <p:nvPr/>
        </p:nvSpPr>
        <p:spPr>
          <a:xfrm>
            <a:off x="611560" y="2206605"/>
            <a:ext cx="1872208" cy="1477328"/>
          </a:xfrm>
          <a:prstGeom prst="rect">
            <a:avLst/>
          </a:prstGeom>
        </p:spPr>
        <p:txBody>
          <a:bodyPr wrap="square">
            <a:spAutoFit/>
          </a:bodyPr>
          <a:lstStyle/>
          <a:p>
            <a:r>
              <a:rPr lang="it-IT" dirty="0"/>
              <a:t>Con contributo (blu) o meno (mattone). Il blu è “sommerso” nel mattone.</a:t>
            </a:r>
          </a:p>
        </p:txBody>
      </p:sp>
      <p:pic>
        <p:nvPicPr>
          <p:cNvPr id="6" name="Immagine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43808" y="1629663"/>
            <a:ext cx="6048672" cy="4391625"/>
          </a:xfrm>
          <a:prstGeom prst="rect">
            <a:avLst/>
          </a:prstGeom>
          <a:noFill/>
          <a:ln>
            <a:noFill/>
          </a:ln>
        </p:spPr>
      </p:pic>
      <p:sp>
        <p:nvSpPr>
          <p:cNvPr id="8" name="Segnaposto numero diapositiva 7"/>
          <p:cNvSpPr>
            <a:spLocks noGrp="1"/>
          </p:cNvSpPr>
          <p:nvPr>
            <p:ph type="sldNum" sz="quarter" idx="12"/>
          </p:nvPr>
        </p:nvSpPr>
        <p:spPr/>
        <p:txBody>
          <a:bodyPr/>
          <a:lstStyle/>
          <a:p>
            <a:r>
              <a:rPr lang="it-IT" dirty="0" smtClean="0"/>
              <a:t>9</a:t>
            </a:r>
            <a:endParaRPr lang="it-IT" dirty="0"/>
          </a:p>
        </p:txBody>
      </p:sp>
    </p:spTree>
    <p:extLst>
      <p:ext uri="{BB962C8B-B14F-4D97-AF65-F5344CB8AC3E}">
        <p14:creationId xmlns:p14="http://schemas.microsoft.com/office/powerpoint/2010/main" val="4020021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27384"/>
            <a:ext cx="9144000" cy="900000"/>
          </a:xfrm>
        </p:spPr>
        <p:txBody>
          <a:bodyPr>
            <a:noAutofit/>
          </a:bodyPr>
          <a:lstStyle/>
          <a:p>
            <a:r>
              <a:rPr lang="it-IT" sz="2800" dirty="0" smtClean="0"/>
              <a:t>Esempi di ricerche collaborative attivate</a:t>
            </a:r>
            <a:endParaRPr lang="it-IT" sz="2800" b="1" dirty="0"/>
          </a:p>
        </p:txBody>
      </p:sp>
      <p:sp>
        <p:nvSpPr>
          <p:cNvPr id="3" name="Rettangolo 2"/>
          <p:cNvSpPr/>
          <p:nvPr/>
        </p:nvSpPr>
        <p:spPr>
          <a:xfrm>
            <a:off x="611560" y="1004530"/>
            <a:ext cx="7848872" cy="1200329"/>
          </a:xfrm>
          <a:prstGeom prst="rect">
            <a:avLst/>
          </a:prstGeom>
        </p:spPr>
        <p:txBody>
          <a:bodyPr wrap="square">
            <a:spAutoFit/>
          </a:bodyPr>
          <a:lstStyle/>
          <a:p>
            <a:r>
              <a:rPr lang="it-IT" dirty="0" smtClean="0"/>
              <a:t>2. </a:t>
            </a:r>
            <a:r>
              <a:rPr lang="it-IT" dirty="0"/>
              <a:t>Una realtà complessa: le “</a:t>
            </a:r>
            <a:r>
              <a:rPr lang="it-IT" b="1" dirty="0">
                <a:solidFill>
                  <a:srgbClr val="0070C0"/>
                </a:solidFill>
              </a:rPr>
              <a:t>nebulose</a:t>
            </a:r>
            <a:r>
              <a:rPr lang="it-IT" dirty="0"/>
              <a:t>”. Seguono alcuni </a:t>
            </a:r>
            <a:r>
              <a:rPr lang="it-IT" dirty="0" err="1"/>
              <a:t>scatter</a:t>
            </a:r>
            <a:r>
              <a:rPr lang="it-IT" dirty="0"/>
              <a:t> plot di un gruppo di 5000 piccole e medie imprese emiliane </a:t>
            </a:r>
          </a:p>
          <a:p>
            <a:endParaRPr lang="it-IT" dirty="0" smtClean="0"/>
          </a:p>
          <a:p>
            <a:r>
              <a:rPr lang="it-IT" dirty="0" smtClean="0"/>
              <a:t>2.3. </a:t>
            </a:r>
            <a:r>
              <a:rPr lang="it-IT" b="1" dirty="0" smtClean="0">
                <a:solidFill>
                  <a:srgbClr val="0070C0"/>
                </a:solidFill>
              </a:rPr>
              <a:t>Indebitamento</a:t>
            </a:r>
            <a:r>
              <a:rPr lang="it-IT" dirty="0" smtClean="0"/>
              <a:t>:</a:t>
            </a:r>
            <a:endParaRPr lang="it-IT" dirty="0"/>
          </a:p>
        </p:txBody>
      </p:sp>
      <p:pic>
        <p:nvPicPr>
          <p:cNvPr id="7" name="Immagine 6"/>
          <p:cNvPicPr/>
          <p:nvPr/>
        </p:nvPicPr>
        <p:blipFill>
          <a:blip r:embed="rId2">
            <a:extLst>
              <a:ext uri="{28A0092B-C50C-407E-A947-70E740481C1C}">
                <a14:useLocalDpi xmlns:a14="http://schemas.microsoft.com/office/drawing/2010/main" val="0"/>
              </a:ext>
            </a:extLst>
          </a:blip>
          <a:srcRect/>
          <a:stretch>
            <a:fillRect/>
          </a:stretch>
        </p:blipFill>
        <p:spPr bwMode="auto">
          <a:xfrm>
            <a:off x="2843808" y="1628800"/>
            <a:ext cx="6051029" cy="4392488"/>
          </a:xfrm>
          <a:prstGeom prst="rect">
            <a:avLst/>
          </a:prstGeom>
          <a:noFill/>
        </p:spPr>
      </p:pic>
      <p:sp>
        <p:nvSpPr>
          <p:cNvPr id="5" name="Segnaposto numero diapositiva 4"/>
          <p:cNvSpPr>
            <a:spLocks noGrp="1"/>
          </p:cNvSpPr>
          <p:nvPr>
            <p:ph type="sldNum" sz="quarter" idx="12"/>
          </p:nvPr>
        </p:nvSpPr>
        <p:spPr/>
        <p:txBody>
          <a:bodyPr/>
          <a:lstStyle/>
          <a:p>
            <a:r>
              <a:rPr lang="it-IT" dirty="0" smtClean="0"/>
              <a:t>10</a:t>
            </a:r>
            <a:endParaRPr lang="it-IT" dirty="0"/>
          </a:p>
        </p:txBody>
      </p:sp>
    </p:spTree>
    <p:extLst>
      <p:ext uri="{BB962C8B-B14F-4D97-AF65-F5344CB8AC3E}">
        <p14:creationId xmlns:p14="http://schemas.microsoft.com/office/powerpoint/2010/main" val="27110924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27384"/>
            <a:ext cx="9144000" cy="900000"/>
          </a:xfrm>
        </p:spPr>
        <p:txBody>
          <a:bodyPr>
            <a:noAutofit/>
          </a:bodyPr>
          <a:lstStyle/>
          <a:p>
            <a:r>
              <a:rPr lang="it-IT" sz="2800" dirty="0" smtClean="0"/>
              <a:t>Domande e criticità</a:t>
            </a:r>
            <a:endParaRPr lang="it-IT" sz="2800" b="1" dirty="0"/>
          </a:p>
        </p:txBody>
      </p:sp>
      <p:sp>
        <p:nvSpPr>
          <p:cNvPr id="3" name="Rettangolo 2"/>
          <p:cNvSpPr/>
          <p:nvPr/>
        </p:nvSpPr>
        <p:spPr>
          <a:xfrm>
            <a:off x="611560" y="908720"/>
            <a:ext cx="7848872" cy="5893921"/>
          </a:xfrm>
          <a:prstGeom prst="rect">
            <a:avLst/>
          </a:prstGeom>
        </p:spPr>
        <p:txBody>
          <a:bodyPr wrap="square">
            <a:spAutoFit/>
          </a:bodyPr>
          <a:lstStyle/>
          <a:p>
            <a:pPr marL="324000" indent="-252000">
              <a:spcAft>
                <a:spcPts val="600"/>
              </a:spcAft>
            </a:pPr>
            <a:r>
              <a:rPr lang="it-IT" dirty="0"/>
              <a:t>Domande e criticità da una semplice lettura e spunti per un consolidamento di esperienze già iniziate</a:t>
            </a:r>
            <a:r>
              <a:rPr lang="it-IT" dirty="0" smtClean="0"/>
              <a:t>:</a:t>
            </a:r>
          </a:p>
          <a:p>
            <a:pPr marL="324000" indent="-252000">
              <a:spcAft>
                <a:spcPts val="600"/>
              </a:spcAft>
            </a:pPr>
            <a:endParaRPr lang="it-IT" dirty="0"/>
          </a:p>
          <a:p>
            <a:pPr marL="324000" indent="-252000">
              <a:spcAft>
                <a:spcPts val="600"/>
              </a:spcAft>
            </a:pPr>
            <a:r>
              <a:rPr lang="it-IT" dirty="0"/>
              <a:t>1. </a:t>
            </a:r>
            <a:r>
              <a:rPr lang="it-IT" dirty="0" smtClean="0"/>
              <a:t>La </a:t>
            </a:r>
            <a:r>
              <a:rPr lang="it-IT" b="1" dirty="0">
                <a:solidFill>
                  <a:srgbClr val="0070C0"/>
                </a:solidFill>
              </a:rPr>
              <a:t>scarsa significanza dei valori medi</a:t>
            </a:r>
          </a:p>
          <a:p>
            <a:pPr marL="324000" indent="-252000">
              <a:spcAft>
                <a:spcPts val="600"/>
              </a:spcAft>
            </a:pPr>
            <a:r>
              <a:rPr lang="it-IT" dirty="0"/>
              <a:t>2. La </a:t>
            </a:r>
            <a:r>
              <a:rPr lang="it-IT" b="1" dirty="0" smtClean="0">
                <a:solidFill>
                  <a:srgbClr val="0070C0"/>
                </a:solidFill>
              </a:rPr>
              <a:t>dispersione</a:t>
            </a:r>
            <a:r>
              <a:rPr lang="it-IT" dirty="0" smtClean="0"/>
              <a:t>, che </a:t>
            </a:r>
            <a:r>
              <a:rPr lang="it-IT" dirty="0"/>
              <a:t>richiede un’analisi per filtri.</a:t>
            </a:r>
          </a:p>
          <a:p>
            <a:pPr marL="324000" indent="-252000">
              <a:spcAft>
                <a:spcPts val="600"/>
              </a:spcAft>
            </a:pPr>
            <a:r>
              <a:rPr lang="it-IT" dirty="0"/>
              <a:t>3. Un dubbio che la</a:t>
            </a:r>
            <a:r>
              <a:rPr lang="it-IT" b="1" dirty="0">
                <a:solidFill>
                  <a:srgbClr val="0070C0"/>
                </a:solidFill>
              </a:rPr>
              <a:t> dimensione </a:t>
            </a:r>
            <a:r>
              <a:rPr lang="it-IT" b="1" dirty="0" smtClean="0">
                <a:solidFill>
                  <a:srgbClr val="0070C0"/>
                </a:solidFill>
              </a:rPr>
              <a:t>dell’impresa </a:t>
            </a:r>
            <a:r>
              <a:rPr lang="it-IT" dirty="0" smtClean="0"/>
              <a:t>sia </a:t>
            </a:r>
            <a:r>
              <a:rPr lang="it-IT" dirty="0"/>
              <a:t>un criterio efficiente per l’analisi quando si osservano i “risultati”</a:t>
            </a:r>
          </a:p>
          <a:p>
            <a:pPr marL="324000" indent="-252000">
              <a:spcAft>
                <a:spcPts val="600"/>
              </a:spcAft>
            </a:pPr>
            <a:r>
              <a:rPr lang="it-IT" dirty="0"/>
              <a:t>4. La possibilità di </a:t>
            </a:r>
            <a:r>
              <a:rPr lang="it-IT" b="1" dirty="0">
                <a:solidFill>
                  <a:srgbClr val="0070C0"/>
                </a:solidFill>
              </a:rPr>
              <a:t>applicare tecniche di valutazione ex-ante ed ex-</a:t>
            </a:r>
            <a:r>
              <a:rPr lang="it-IT" dirty="0"/>
              <a:t>post. Criteri utili nella selezione dei beneficiari di interventi pubblici, ma anche valutazione dell’</a:t>
            </a:r>
            <a:r>
              <a:rPr lang="it-IT" dirty="0" err="1"/>
              <a:t>outcome</a:t>
            </a:r>
            <a:r>
              <a:rPr lang="it-IT" dirty="0"/>
              <a:t> del beneficio.</a:t>
            </a:r>
          </a:p>
          <a:p>
            <a:pPr marL="324000" indent="-252000">
              <a:spcAft>
                <a:spcPts val="600"/>
              </a:spcAft>
            </a:pPr>
            <a:r>
              <a:rPr lang="it-IT" dirty="0"/>
              <a:t>5. Valutazioni di </a:t>
            </a:r>
            <a:r>
              <a:rPr lang="it-IT" b="1" dirty="0">
                <a:solidFill>
                  <a:srgbClr val="0070C0"/>
                </a:solidFill>
              </a:rPr>
              <a:t>risultato sugli input e sugli output</a:t>
            </a:r>
            <a:r>
              <a:rPr lang="it-IT" dirty="0"/>
              <a:t>. Ad esempio gli effetti degli incentivi all’innovazione tecnologica  o R&amp;S: si valuta il risultato. Quale? Una prima risposta: Se il contributo ha </a:t>
            </a:r>
            <a:r>
              <a:rPr lang="it-IT" dirty="0" smtClean="0"/>
              <a:t>prodotto </a:t>
            </a:r>
            <a:r>
              <a:rPr lang="it-IT" dirty="0"/>
              <a:t>benefici in termini di brevetti e nuovi occupati nei laboratori di ricerca (Community </a:t>
            </a:r>
            <a:r>
              <a:rPr lang="it-IT" dirty="0" err="1"/>
              <a:t>Innovation</a:t>
            </a:r>
            <a:r>
              <a:rPr lang="it-IT" dirty="0"/>
              <a:t> </a:t>
            </a:r>
            <a:r>
              <a:rPr lang="it-IT" dirty="0" err="1"/>
              <a:t>Surveys</a:t>
            </a:r>
            <a:r>
              <a:rPr lang="it-IT" dirty="0"/>
              <a:t> -CIS</a:t>
            </a:r>
            <a:r>
              <a:rPr lang="it-IT" dirty="0" smtClean="0"/>
              <a:t>). Quindi la policy funziona! </a:t>
            </a:r>
            <a:r>
              <a:rPr lang="it-IT" dirty="0"/>
              <a:t>Una seconda risposta: se l’innovazione ha migliorato la performance dell’impresa in termini di fatturato, dimensione occupazionale, redditività, valore aggiunto </a:t>
            </a:r>
            <a:r>
              <a:rPr lang="it-IT" dirty="0" err="1"/>
              <a:t>ecc</a:t>
            </a:r>
            <a:r>
              <a:rPr lang="it-IT" dirty="0"/>
              <a:t> (tecniche di </a:t>
            </a:r>
            <a:r>
              <a:rPr lang="it-IT" dirty="0" err="1"/>
              <a:t>matching</a:t>
            </a:r>
            <a:r>
              <a:rPr lang="it-IT" dirty="0"/>
              <a:t>, si stanno diffondendo</a:t>
            </a:r>
            <a:r>
              <a:rPr lang="it-IT" dirty="0" smtClean="0"/>
              <a:t>). Risultati misti!</a:t>
            </a:r>
            <a:endParaRPr lang="it-IT" dirty="0"/>
          </a:p>
          <a:p>
            <a:pPr marL="324000" indent="-252000">
              <a:spcAft>
                <a:spcPts val="600"/>
              </a:spcAft>
            </a:pPr>
            <a:r>
              <a:rPr lang="it-IT" dirty="0" smtClean="0"/>
              <a:t>.</a:t>
            </a:r>
            <a:endParaRPr lang="it-IT" dirty="0"/>
          </a:p>
        </p:txBody>
      </p:sp>
      <p:sp>
        <p:nvSpPr>
          <p:cNvPr id="4" name="Segnaposto numero diapositiva 3"/>
          <p:cNvSpPr>
            <a:spLocks noGrp="1"/>
          </p:cNvSpPr>
          <p:nvPr>
            <p:ph type="sldNum" sz="quarter" idx="12"/>
          </p:nvPr>
        </p:nvSpPr>
        <p:spPr/>
        <p:txBody>
          <a:bodyPr/>
          <a:lstStyle/>
          <a:p>
            <a:r>
              <a:rPr lang="it-IT" dirty="0" smtClean="0"/>
              <a:t>11</a:t>
            </a:r>
            <a:endParaRPr lang="it-IT" dirty="0"/>
          </a:p>
        </p:txBody>
      </p:sp>
    </p:spTree>
    <p:extLst>
      <p:ext uri="{BB962C8B-B14F-4D97-AF65-F5344CB8AC3E}">
        <p14:creationId xmlns:p14="http://schemas.microsoft.com/office/powerpoint/2010/main" val="37178863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27384"/>
            <a:ext cx="9144000" cy="900000"/>
          </a:xfrm>
        </p:spPr>
        <p:txBody>
          <a:bodyPr>
            <a:noAutofit/>
          </a:bodyPr>
          <a:lstStyle/>
          <a:p>
            <a:r>
              <a:rPr lang="it-IT" sz="2800" dirty="0" smtClean="0"/>
              <a:t>Domande e criticità</a:t>
            </a:r>
            <a:endParaRPr lang="it-IT" sz="2800" b="1" dirty="0"/>
          </a:p>
        </p:txBody>
      </p:sp>
      <p:sp>
        <p:nvSpPr>
          <p:cNvPr id="3" name="Rettangolo 2"/>
          <p:cNvSpPr/>
          <p:nvPr/>
        </p:nvSpPr>
        <p:spPr>
          <a:xfrm>
            <a:off x="611560" y="908720"/>
            <a:ext cx="7848872" cy="3447098"/>
          </a:xfrm>
          <a:prstGeom prst="rect">
            <a:avLst/>
          </a:prstGeom>
        </p:spPr>
        <p:txBody>
          <a:bodyPr wrap="square">
            <a:spAutoFit/>
          </a:bodyPr>
          <a:lstStyle/>
          <a:p>
            <a:pPr marL="324000" indent="-252000">
              <a:spcAft>
                <a:spcPts val="600"/>
              </a:spcAft>
            </a:pPr>
            <a:r>
              <a:rPr lang="it-IT" dirty="0"/>
              <a:t>Domande e criticità da una semplice lettura e spunti per un consolidamento di esperienze già iniziate</a:t>
            </a:r>
            <a:r>
              <a:rPr lang="it-IT" dirty="0" smtClean="0"/>
              <a:t>:</a:t>
            </a:r>
          </a:p>
          <a:p>
            <a:pPr marL="324000" indent="-252000">
              <a:spcAft>
                <a:spcPts val="600"/>
              </a:spcAft>
            </a:pPr>
            <a:endParaRPr lang="it-IT" dirty="0"/>
          </a:p>
          <a:p>
            <a:pPr marL="324000" indent="-252000">
              <a:spcAft>
                <a:spcPts val="600"/>
              </a:spcAft>
            </a:pPr>
            <a:r>
              <a:rPr lang="it-IT" dirty="0" smtClean="0"/>
              <a:t>6</a:t>
            </a:r>
            <a:r>
              <a:rPr lang="it-IT" dirty="0"/>
              <a:t>. Possibilità di costruzione di </a:t>
            </a:r>
            <a:r>
              <a:rPr lang="it-IT" b="1" dirty="0">
                <a:solidFill>
                  <a:srgbClr val="0070C0"/>
                </a:solidFill>
              </a:rPr>
              <a:t>matrici di transizione</a:t>
            </a:r>
            <a:r>
              <a:rPr lang="it-IT" dirty="0"/>
              <a:t>. Può essere condotta a livello di imprese per vedere come si modifica e con quali distribuzioni le caratteristiche strutturali delle imprese.</a:t>
            </a:r>
          </a:p>
          <a:p>
            <a:pPr marL="324000" indent="-252000">
              <a:spcAft>
                <a:spcPts val="600"/>
              </a:spcAft>
            </a:pPr>
            <a:r>
              <a:rPr lang="it-IT" dirty="0"/>
              <a:t>7. Può essere applicata al </a:t>
            </a:r>
            <a:r>
              <a:rPr lang="it-IT" b="1" dirty="0">
                <a:solidFill>
                  <a:srgbClr val="0070C0"/>
                </a:solidFill>
              </a:rPr>
              <a:t>mercato del lavoro</a:t>
            </a:r>
            <a:r>
              <a:rPr lang="it-IT" dirty="0"/>
              <a:t>, come si sta facendo con i </a:t>
            </a:r>
            <a:r>
              <a:rPr lang="it-IT" dirty="0" err="1"/>
              <a:t>microdati</a:t>
            </a:r>
            <a:r>
              <a:rPr lang="it-IT" dirty="0"/>
              <a:t> delle Comunicazioni </a:t>
            </a:r>
            <a:r>
              <a:rPr lang="it-IT" dirty="0" smtClean="0"/>
              <a:t>Obbligatorie o in prospettiva SMAIL ed </a:t>
            </a:r>
            <a:r>
              <a:rPr lang="it-IT" dirty="0" err="1"/>
              <a:t>E</a:t>
            </a:r>
            <a:r>
              <a:rPr lang="it-IT" dirty="0" err="1" smtClean="0"/>
              <a:t>xcelsior</a:t>
            </a:r>
            <a:endParaRPr lang="it-IT" dirty="0"/>
          </a:p>
          <a:p>
            <a:pPr marL="324000" indent="-252000">
              <a:spcAft>
                <a:spcPts val="600"/>
              </a:spcAft>
            </a:pPr>
            <a:r>
              <a:rPr lang="it-IT" dirty="0" smtClean="0"/>
              <a:t>8. </a:t>
            </a:r>
            <a:r>
              <a:rPr lang="it-IT" dirty="0"/>
              <a:t>l’impatto dei mercati sulle </a:t>
            </a:r>
            <a:r>
              <a:rPr lang="it-IT" b="1" dirty="0">
                <a:solidFill>
                  <a:srgbClr val="0070C0"/>
                </a:solidFill>
              </a:rPr>
              <a:t>performance economiche delle aziende</a:t>
            </a:r>
            <a:r>
              <a:rPr lang="it-IT" dirty="0"/>
              <a:t>,  valutazione delle strategie imprenditoriali adottate e sinergia con le politiche pubbliche.</a:t>
            </a:r>
          </a:p>
        </p:txBody>
      </p:sp>
      <p:sp>
        <p:nvSpPr>
          <p:cNvPr id="4" name="Segnaposto numero diapositiva 3"/>
          <p:cNvSpPr>
            <a:spLocks noGrp="1"/>
          </p:cNvSpPr>
          <p:nvPr>
            <p:ph type="sldNum" sz="quarter" idx="12"/>
          </p:nvPr>
        </p:nvSpPr>
        <p:spPr/>
        <p:txBody>
          <a:bodyPr/>
          <a:lstStyle/>
          <a:p>
            <a:r>
              <a:rPr lang="it-IT" dirty="0" smtClean="0"/>
              <a:t>12</a:t>
            </a:r>
            <a:endParaRPr lang="it-IT" dirty="0"/>
          </a:p>
        </p:txBody>
      </p:sp>
    </p:spTree>
    <p:extLst>
      <p:ext uri="{BB962C8B-B14F-4D97-AF65-F5344CB8AC3E}">
        <p14:creationId xmlns:p14="http://schemas.microsoft.com/office/powerpoint/2010/main" val="27367574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27384"/>
            <a:ext cx="9144000" cy="900000"/>
          </a:xfrm>
        </p:spPr>
        <p:txBody>
          <a:bodyPr>
            <a:noAutofit/>
          </a:bodyPr>
          <a:lstStyle/>
          <a:p>
            <a:r>
              <a:rPr lang="it-IT" sz="2800" b="1" dirty="0" smtClean="0"/>
              <a:t>Quale contributo può essere dato dall’Università?</a:t>
            </a:r>
            <a:endParaRPr lang="it-IT" sz="2800" b="1" dirty="0"/>
          </a:p>
        </p:txBody>
      </p:sp>
      <p:sp>
        <p:nvSpPr>
          <p:cNvPr id="3" name="Rettangolo 2"/>
          <p:cNvSpPr/>
          <p:nvPr/>
        </p:nvSpPr>
        <p:spPr>
          <a:xfrm>
            <a:off x="611560" y="1004530"/>
            <a:ext cx="7848872" cy="4832092"/>
          </a:xfrm>
          <a:prstGeom prst="rect">
            <a:avLst/>
          </a:prstGeom>
        </p:spPr>
        <p:txBody>
          <a:bodyPr wrap="square">
            <a:spAutoFit/>
          </a:bodyPr>
          <a:lstStyle/>
          <a:p>
            <a:pPr algn="ctr">
              <a:spcAft>
                <a:spcPts val="600"/>
              </a:spcAft>
            </a:pPr>
            <a:r>
              <a:rPr lang="it-IT" b="1" dirty="0" smtClean="0">
                <a:solidFill>
                  <a:srgbClr val="0070C0"/>
                </a:solidFill>
              </a:rPr>
              <a:t>Programmare</a:t>
            </a:r>
          </a:p>
          <a:p>
            <a:pPr>
              <a:spcAft>
                <a:spcPts val="600"/>
              </a:spcAft>
            </a:pPr>
            <a:r>
              <a:rPr lang="it-IT" dirty="0" smtClean="0"/>
              <a:t>Da </a:t>
            </a:r>
            <a:r>
              <a:rPr lang="it-IT" dirty="0"/>
              <a:t>un punto di vista teorico e tecnico il termine “</a:t>
            </a:r>
            <a:r>
              <a:rPr lang="it-IT" b="1" dirty="0"/>
              <a:t>programmare</a:t>
            </a:r>
            <a:r>
              <a:rPr lang="it-IT" dirty="0"/>
              <a:t>” ha un significato preciso: è un insieme ordinato di atti (con le conseguenti procedure) che si sostanzia in un “</a:t>
            </a:r>
            <a:r>
              <a:rPr lang="it-IT" b="1" dirty="0"/>
              <a:t>sistema</a:t>
            </a:r>
            <a:r>
              <a:rPr lang="it-IT" dirty="0"/>
              <a:t>”. </a:t>
            </a:r>
            <a:endParaRPr lang="it-IT" dirty="0" smtClean="0"/>
          </a:p>
          <a:p>
            <a:pPr>
              <a:spcAft>
                <a:spcPts val="600"/>
              </a:spcAft>
            </a:pPr>
            <a:r>
              <a:rPr lang="it-IT" dirty="0" smtClean="0"/>
              <a:t>In </a:t>
            </a:r>
            <a:r>
              <a:rPr lang="it-IT" dirty="0"/>
              <a:t>questo sistema sono indicati gli orientamenti, gli obiettivi, le misure (ma non solo), tutti legati fra loro da una visione politica. </a:t>
            </a:r>
            <a:endParaRPr lang="it-IT" dirty="0" smtClean="0"/>
          </a:p>
          <a:p>
            <a:pPr>
              <a:spcAft>
                <a:spcPts val="600"/>
              </a:spcAft>
            </a:pPr>
            <a:r>
              <a:rPr lang="it-IT" dirty="0" smtClean="0"/>
              <a:t>E</a:t>
            </a:r>
            <a:r>
              <a:rPr lang="it-IT" dirty="0"/>
              <a:t>’ un approccio che rimanda alla separazione tra la sfera politica (indirizzo) e la sfera gestionale e che si concretizza in tre grandi gruppi di attività: di indirizzo, di gestione e di controllo. </a:t>
            </a:r>
          </a:p>
          <a:p>
            <a:pPr>
              <a:spcAft>
                <a:spcPts val="600"/>
              </a:spcAft>
            </a:pPr>
            <a:r>
              <a:rPr lang="it-IT" dirty="0" smtClean="0"/>
              <a:t>Questo </a:t>
            </a:r>
            <a:r>
              <a:rPr lang="it-IT" dirty="0"/>
              <a:t>sistema concettuale coinvolge, con ruoli e partecipazione diversa, tutti i soggetti </a:t>
            </a:r>
          </a:p>
          <a:p>
            <a:pPr>
              <a:spcAft>
                <a:spcPts val="600"/>
              </a:spcAft>
            </a:pPr>
            <a:r>
              <a:rPr lang="it-IT" sz="2000" dirty="0"/>
              <a:t> </a:t>
            </a:r>
          </a:p>
          <a:p>
            <a:pPr algn="ctr"/>
            <a:r>
              <a:rPr lang="it-IT" sz="2000" b="1" dirty="0"/>
              <a:t>Quale contributo può essere dato dall’Università</a:t>
            </a:r>
            <a:r>
              <a:rPr lang="it-IT" sz="2000" b="1" dirty="0" smtClean="0"/>
              <a:t>?</a:t>
            </a:r>
          </a:p>
          <a:p>
            <a:endParaRPr lang="it-IT" sz="2000" b="1" dirty="0"/>
          </a:p>
          <a:p>
            <a:pPr algn="ctr"/>
            <a:r>
              <a:rPr lang="it-IT" sz="2000" b="1" dirty="0">
                <a:solidFill>
                  <a:srgbClr val="0070C0"/>
                </a:solidFill>
              </a:rPr>
              <a:t>Apporto di conoscenze e di metodologie fondate sulla ricerca.</a:t>
            </a:r>
          </a:p>
        </p:txBody>
      </p:sp>
      <p:sp>
        <p:nvSpPr>
          <p:cNvPr id="4" name="Segnaposto numero diapositiva 3"/>
          <p:cNvSpPr>
            <a:spLocks noGrp="1"/>
          </p:cNvSpPr>
          <p:nvPr>
            <p:ph type="sldNum" sz="quarter" idx="12"/>
          </p:nvPr>
        </p:nvSpPr>
        <p:spPr/>
        <p:txBody>
          <a:bodyPr/>
          <a:lstStyle/>
          <a:p>
            <a:r>
              <a:rPr lang="it-IT" dirty="0" smtClean="0"/>
              <a:t>1</a:t>
            </a:r>
            <a:endParaRPr lang="it-IT" dirty="0"/>
          </a:p>
        </p:txBody>
      </p:sp>
    </p:spTree>
    <p:extLst>
      <p:ext uri="{BB962C8B-B14F-4D97-AF65-F5344CB8AC3E}">
        <p14:creationId xmlns:p14="http://schemas.microsoft.com/office/powerpoint/2010/main" val="23970823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27384"/>
            <a:ext cx="9144000" cy="900000"/>
          </a:xfrm>
        </p:spPr>
        <p:txBody>
          <a:bodyPr>
            <a:noAutofit/>
          </a:bodyPr>
          <a:lstStyle/>
          <a:p>
            <a:r>
              <a:rPr lang="it-IT" sz="2800" dirty="0" smtClean="0"/>
              <a:t>Ricerca: Si </a:t>
            </a:r>
            <a:r>
              <a:rPr lang="it-IT" sz="2800" dirty="0"/>
              <a:t>osserva una progressiva modificazione nel tempo</a:t>
            </a:r>
            <a:endParaRPr lang="it-IT" sz="2800" b="1" dirty="0"/>
          </a:p>
        </p:txBody>
      </p:sp>
      <p:sp>
        <p:nvSpPr>
          <p:cNvPr id="3" name="Rettangolo 2"/>
          <p:cNvSpPr/>
          <p:nvPr/>
        </p:nvSpPr>
        <p:spPr>
          <a:xfrm>
            <a:off x="611560" y="1004530"/>
            <a:ext cx="7848872" cy="5309146"/>
          </a:xfrm>
          <a:prstGeom prst="rect">
            <a:avLst/>
          </a:prstGeom>
        </p:spPr>
        <p:txBody>
          <a:bodyPr wrap="square">
            <a:spAutoFit/>
          </a:bodyPr>
          <a:lstStyle/>
          <a:p>
            <a:pPr marL="252000" indent="-144000">
              <a:spcAft>
                <a:spcPts val="600"/>
              </a:spcAft>
            </a:pPr>
            <a:r>
              <a:rPr lang="it-IT" dirty="0"/>
              <a:t>1. </a:t>
            </a:r>
            <a:r>
              <a:rPr lang="it-IT" b="1" dirty="0">
                <a:solidFill>
                  <a:srgbClr val="0070C0"/>
                </a:solidFill>
              </a:rPr>
              <a:t>Cambia l’obiettivo</a:t>
            </a:r>
            <a:r>
              <a:rPr lang="it-IT" dirty="0"/>
              <a:t>: dagli obiettivi macro (quelli attribuiti al sistema, la crescita, l’occupazione, l’inflazione) all’approccio micro (i soggetti, gli agenti economici e sociali, l’efficienza, il benessere, l’equità).</a:t>
            </a:r>
          </a:p>
          <a:p>
            <a:pPr marL="252000" indent="-144000">
              <a:spcAft>
                <a:spcPts val="600"/>
              </a:spcAft>
            </a:pPr>
            <a:r>
              <a:rPr lang="it-IT" dirty="0"/>
              <a:t> 2</a:t>
            </a:r>
            <a:r>
              <a:rPr lang="it-IT" dirty="0" smtClean="0"/>
              <a:t>. Da </a:t>
            </a:r>
            <a:r>
              <a:rPr lang="it-IT" dirty="0"/>
              <a:t>un approccio che guarda ai “totali”, alle “medie”, al binomio “pubblico” contrapposto al “privato”, </a:t>
            </a:r>
            <a:r>
              <a:rPr lang="it-IT" b="1" dirty="0">
                <a:solidFill>
                  <a:srgbClr val="0070C0"/>
                </a:solidFill>
              </a:rPr>
              <a:t>sempre più l’orientamento si sposta sulle “differenze” e sulle “distanze”</a:t>
            </a:r>
            <a:r>
              <a:rPr lang="it-IT" dirty="0"/>
              <a:t>, sui comportamenti, sulla “performance”, sul “welfare”, sulla distribuzione del reddito e della ricchezza, sulle caratteristiche “organizzative” dei mercati. Ritorna l’interesse sugli aspetti di struttura e di sistema, ma con un grado di dettaglio molto più spinto, mettendo in secondo piano quelli relativi alla “congiuntura”.</a:t>
            </a:r>
          </a:p>
          <a:p>
            <a:pPr marL="252000" indent="-144000">
              <a:spcAft>
                <a:spcPts val="600"/>
              </a:spcAft>
            </a:pPr>
            <a:r>
              <a:rPr lang="it-IT" dirty="0"/>
              <a:t>3</a:t>
            </a:r>
            <a:r>
              <a:rPr lang="it-IT" dirty="0" smtClean="0"/>
              <a:t>. </a:t>
            </a:r>
            <a:r>
              <a:rPr lang="it-IT" b="1" dirty="0" smtClean="0">
                <a:solidFill>
                  <a:srgbClr val="0070C0"/>
                </a:solidFill>
              </a:rPr>
              <a:t>Cambia </a:t>
            </a:r>
            <a:r>
              <a:rPr lang="it-IT" b="1" dirty="0">
                <a:solidFill>
                  <a:srgbClr val="0070C0"/>
                </a:solidFill>
              </a:rPr>
              <a:t>il grado di dettaglio</a:t>
            </a:r>
            <a:r>
              <a:rPr lang="it-IT" dirty="0"/>
              <a:t>: si va dai massimi ai minimi, passando magari dalle medie e dalle mediane – che piacciono al policy-maker, rileggendo o magari accantonando la legge dei grandi numeri; i massimi e i minimo, le code, non vanno tagliate, ma analizzate e interpretate. Il riferimento è alle indagini sull’innovazione, perché di code (statistiche) si tratta..</a:t>
            </a:r>
          </a:p>
          <a:p>
            <a:pPr marL="252000" indent="-144000">
              <a:spcAft>
                <a:spcPts val="600"/>
              </a:spcAft>
            </a:pPr>
            <a:r>
              <a:rPr lang="it-IT" dirty="0"/>
              <a:t>4. </a:t>
            </a:r>
            <a:r>
              <a:rPr lang="it-IT" b="1" dirty="0">
                <a:solidFill>
                  <a:srgbClr val="0070C0"/>
                </a:solidFill>
              </a:rPr>
              <a:t>Cambia l’approccio della ricerca</a:t>
            </a:r>
            <a:r>
              <a:rPr lang="it-IT" dirty="0"/>
              <a:t>: Ci si allontana da una impostazione macroeconomica (che è generalmente top down) e si va verso una impostazione microeconomica (che è bottom up).</a:t>
            </a:r>
          </a:p>
        </p:txBody>
      </p:sp>
      <p:sp>
        <p:nvSpPr>
          <p:cNvPr id="4" name="Segnaposto numero diapositiva 3"/>
          <p:cNvSpPr>
            <a:spLocks noGrp="1"/>
          </p:cNvSpPr>
          <p:nvPr>
            <p:ph type="sldNum" sz="quarter" idx="12"/>
          </p:nvPr>
        </p:nvSpPr>
        <p:spPr/>
        <p:txBody>
          <a:bodyPr/>
          <a:lstStyle/>
          <a:p>
            <a:r>
              <a:rPr lang="it-IT" dirty="0"/>
              <a:t>2</a:t>
            </a:r>
          </a:p>
        </p:txBody>
      </p:sp>
    </p:spTree>
    <p:extLst>
      <p:ext uri="{BB962C8B-B14F-4D97-AF65-F5344CB8AC3E}">
        <p14:creationId xmlns:p14="http://schemas.microsoft.com/office/powerpoint/2010/main" val="25701529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27384"/>
            <a:ext cx="9144000" cy="900000"/>
          </a:xfrm>
        </p:spPr>
        <p:txBody>
          <a:bodyPr>
            <a:noAutofit/>
          </a:bodyPr>
          <a:lstStyle/>
          <a:p>
            <a:r>
              <a:rPr lang="it-IT" sz="2800" dirty="0" smtClean="0"/>
              <a:t>Ricerca: Si </a:t>
            </a:r>
            <a:r>
              <a:rPr lang="it-IT" sz="2800" dirty="0"/>
              <a:t>osserva una progressiva modificazione nel tempo</a:t>
            </a:r>
            <a:endParaRPr lang="it-IT" sz="2800" b="1" dirty="0"/>
          </a:p>
        </p:txBody>
      </p:sp>
      <p:sp>
        <p:nvSpPr>
          <p:cNvPr id="3" name="Rettangolo 2"/>
          <p:cNvSpPr/>
          <p:nvPr/>
        </p:nvSpPr>
        <p:spPr>
          <a:xfrm>
            <a:off x="611560" y="1004530"/>
            <a:ext cx="7848872" cy="4909036"/>
          </a:xfrm>
          <a:prstGeom prst="rect">
            <a:avLst/>
          </a:prstGeom>
        </p:spPr>
        <p:txBody>
          <a:bodyPr wrap="square">
            <a:spAutoFit/>
          </a:bodyPr>
          <a:lstStyle/>
          <a:p>
            <a:pPr marL="324000" indent="-252000">
              <a:spcAft>
                <a:spcPts val="600"/>
              </a:spcAft>
            </a:pPr>
            <a:r>
              <a:rPr lang="it-IT" dirty="0" smtClean="0"/>
              <a:t>5. La ricerca empirica nelle scienze economiche e sociali richiede quindi </a:t>
            </a:r>
            <a:r>
              <a:rPr lang="it-IT" b="1" dirty="0" smtClean="0">
                <a:solidFill>
                  <a:srgbClr val="0070C0"/>
                </a:solidFill>
              </a:rPr>
              <a:t>informazioni su famiglie e imprese</a:t>
            </a:r>
            <a:r>
              <a:rPr lang="it-IT" dirty="0" smtClean="0"/>
              <a:t>; ma non solo, recenti provvedimenti legislativi in materia di PA.</a:t>
            </a:r>
          </a:p>
          <a:p>
            <a:pPr marL="324000" indent="-252000">
              <a:spcAft>
                <a:spcPts val="600"/>
              </a:spcAft>
            </a:pPr>
            <a:r>
              <a:rPr lang="it-IT" dirty="0" smtClean="0"/>
              <a:t>6. La </a:t>
            </a:r>
            <a:r>
              <a:rPr lang="it-IT" b="1" dirty="0" smtClean="0">
                <a:solidFill>
                  <a:srgbClr val="0070C0"/>
                </a:solidFill>
              </a:rPr>
              <a:t>capacità di calcolo e la disponibilità di software statistico sono aume</a:t>
            </a:r>
            <a:r>
              <a:rPr lang="it-IT" dirty="0" smtClean="0"/>
              <a:t>ntati negli ultimi anni aprendo le porte all’analisi empirica. </a:t>
            </a:r>
          </a:p>
          <a:p>
            <a:pPr marL="324000" indent="-252000">
              <a:spcAft>
                <a:spcPts val="600"/>
              </a:spcAft>
            </a:pPr>
            <a:r>
              <a:rPr lang="it-IT" dirty="0" smtClean="0"/>
              <a:t>7. Questi dati sono raccolti sotto forma di </a:t>
            </a:r>
            <a:r>
              <a:rPr lang="it-IT" b="1" dirty="0" err="1" smtClean="0">
                <a:solidFill>
                  <a:srgbClr val="0070C0"/>
                </a:solidFill>
              </a:rPr>
              <a:t>microdati</a:t>
            </a:r>
            <a:r>
              <a:rPr lang="it-IT" b="1" dirty="0" smtClean="0">
                <a:solidFill>
                  <a:srgbClr val="0070C0"/>
                </a:solidFill>
              </a:rPr>
              <a:t>, di natura amministrativa o di natura campionaria</a:t>
            </a:r>
            <a:r>
              <a:rPr lang="it-IT" dirty="0" smtClean="0"/>
              <a:t>, rendendo disponibili informazioni più complete, dettagliate e con tempi e frequenze.</a:t>
            </a:r>
          </a:p>
          <a:p>
            <a:pPr marL="324000" indent="-252000">
              <a:spcAft>
                <a:spcPts val="600"/>
              </a:spcAft>
            </a:pPr>
            <a:r>
              <a:rPr lang="it-IT" dirty="0" smtClean="0"/>
              <a:t>8. </a:t>
            </a:r>
            <a:r>
              <a:rPr lang="it-IT" b="1" dirty="0" smtClean="0">
                <a:solidFill>
                  <a:srgbClr val="0070C0"/>
                </a:solidFill>
              </a:rPr>
              <a:t>Il problema</a:t>
            </a:r>
            <a:r>
              <a:rPr lang="it-IT" dirty="0" smtClean="0"/>
              <a:t>: la dispersione, l’interfacciamento, la congruità e precisione del dato informativo.</a:t>
            </a:r>
          </a:p>
          <a:p>
            <a:pPr marL="324000" indent="-252000">
              <a:spcAft>
                <a:spcPts val="600"/>
              </a:spcAft>
            </a:pPr>
            <a:r>
              <a:rPr lang="it-IT" dirty="0" smtClean="0"/>
              <a:t>9. Non sempre le norme sulla </a:t>
            </a:r>
            <a:r>
              <a:rPr lang="it-IT" b="1" dirty="0" smtClean="0">
                <a:solidFill>
                  <a:srgbClr val="0070C0"/>
                </a:solidFill>
              </a:rPr>
              <a:t>privacy</a:t>
            </a:r>
            <a:r>
              <a:rPr lang="it-IT" dirty="0" smtClean="0"/>
              <a:t> sono state interpretate nel modo corretto, anche quando è chiaramente scritto che le banche dati pubbliche sono accessibili per fini di ricerca scientifica, garantendo le limitazioni e la riservatezza delle informazioni contenute. </a:t>
            </a:r>
          </a:p>
          <a:p>
            <a:pPr marL="324000" indent="-252000">
              <a:spcAft>
                <a:spcPts val="600"/>
              </a:spcAft>
            </a:pPr>
            <a:r>
              <a:rPr lang="it-IT" dirty="0" smtClean="0"/>
              <a:t>10. I metodi tradizionali per evitare la divulgazione spesso </a:t>
            </a:r>
            <a:r>
              <a:rPr lang="it-IT" b="1" dirty="0" smtClean="0">
                <a:solidFill>
                  <a:srgbClr val="0070C0"/>
                </a:solidFill>
              </a:rPr>
              <a:t>distruggono la struttura dei dati</a:t>
            </a:r>
            <a:r>
              <a:rPr lang="it-IT" dirty="0" smtClean="0"/>
              <a:t>, e la perdita di informazioni è potenzialmente elevata. </a:t>
            </a:r>
            <a:endParaRPr lang="it-IT" dirty="0"/>
          </a:p>
        </p:txBody>
      </p:sp>
      <p:sp>
        <p:nvSpPr>
          <p:cNvPr id="4" name="Segnaposto numero diapositiva 3"/>
          <p:cNvSpPr>
            <a:spLocks noGrp="1"/>
          </p:cNvSpPr>
          <p:nvPr>
            <p:ph type="sldNum" sz="quarter" idx="12"/>
          </p:nvPr>
        </p:nvSpPr>
        <p:spPr/>
        <p:txBody>
          <a:bodyPr/>
          <a:lstStyle/>
          <a:p>
            <a:r>
              <a:rPr lang="it-IT" dirty="0"/>
              <a:t>3</a:t>
            </a:r>
          </a:p>
        </p:txBody>
      </p:sp>
    </p:spTree>
    <p:extLst>
      <p:ext uri="{BB962C8B-B14F-4D97-AF65-F5344CB8AC3E}">
        <p14:creationId xmlns:p14="http://schemas.microsoft.com/office/powerpoint/2010/main" val="23900252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27384"/>
            <a:ext cx="9144000" cy="900000"/>
          </a:xfrm>
        </p:spPr>
        <p:txBody>
          <a:bodyPr>
            <a:noAutofit/>
          </a:bodyPr>
          <a:lstStyle/>
          <a:p>
            <a:r>
              <a:rPr lang="it-IT" sz="2800" dirty="0" smtClean="0"/>
              <a:t>Esempi di ricerche collaborative attivate</a:t>
            </a:r>
            <a:endParaRPr lang="it-IT" sz="2800" b="1" dirty="0"/>
          </a:p>
        </p:txBody>
      </p:sp>
      <p:sp>
        <p:nvSpPr>
          <p:cNvPr id="3" name="Rettangolo 2"/>
          <p:cNvSpPr/>
          <p:nvPr/>
        </p:nvSpPr>
        <p:spPr>
          <a:xfrm>
            <a:off x="611560" y="1556792"/>
            <a:ext cx="7848872" cy="4154984"/>
          </a:xfrm>
          <a:prstGeom prst="rect">
            <a:avLst/>
          </a:prstGeom>
        </p:spPr>
        <p:txBody>
          <a:bodyPr wrap="square">
            <a:spAutoFit/>
          </a:bodyPr>
          <a:lstStyle/>
          <a:p>
            <a:pPr marL="288000" indent="-252000">
              <a:spcAft>
                <a:spcPts val="600"/>
              </a:spcAft>
            </a:pPr>
            <a:r>
              <a:rPr lang="it-IT" dirty="0" smtClean="0"/>
              <a:t>Guardiamo </a:t>
            </a:r>
            <a:r>
              <a:rPr lang="it-IT" dirty="0"/>
              <a:t>alle </a:t>
            </a:r>
            <a:r>
              <a:rPr lang="it-IT" b="1" dirty="0"/>
              <a:t>caratteristiche strutturali del sistema delle imprese.</a:t>
            </a:r>
            <a:r>
              <a:rPr lang="it-IT" dirty="0"/>
              <a:t> </a:t>
            </a:r>
            <a:endParaRPr lang="it-IT" dirty="0" smtClean="0"/>
          </a:p>
          <a:p>
            <a:pPr marL="288000" indent="-252000">
              <a:spcAft>
                <a:spcPts val="600"/>
              </a:spcAft>
            </a:pPr>
            <a:r>
              <a:rPr lang="it-IT" dirty="0" smtClean="0"/>
              <a:t>Si </a:t>
            </a:r>
            <a:r>
              <a:rPr lang="it-IT" dirty="0"/>
              <a:t>utilizzano micro dati contabili dei bilanci delle imprese, integrati ad informazioni anagrafiche delle aziende che convergono all’interno di un sistema informativo statistico (ISTAT, UNIONCAMERE, SMAIL o altri</a:t>
            </a:r>
            <a:r>
              <a:rPr lang="it-IT" dirty="0" smtClean="0"/>
              <a:t>)</a:t>
            </a:r>
          </a:p>
          <a:p>
            <a:pPr marL="288000" indent="-252000">
              <a:spcAft>
                <a:spcPts val="600"/>
              </a:spcAft>
            </a:pPr>
            <a:endParaRPr lang="it-IT" dirty="0"/>
          </a:p>
          <a:p>
            <a:pPr marL="288000" indent="-252000">
              <a:spcAft>
                <a:spcPts val="600"/>
              </a:spcAft>
            </a:pPr>
            <a:endParaRPr lang="it-IT" dirty="0"/>
          </a:p>
          <a:p>
            <a:pPr marL="288000" indent="-252000">
              <a:spcAft>
                <a:spcPts val="600"/>
              </a:spcAft>
            </a:pPr>
            <a:r>
              <a:rPr lang="it-IT" dirty="0"/>
              <a:t>1. Si utilizzano in genere valori medi, per </a:t>
            </a:r>
            <a:r>
              <a:rPr lang="it-IT" dirty="0" smtClean="0"/>
              <a:t>dimensioni di imprese, per tipologie di imprese, ecc. </a:t>
            </a:r>
            <a:endParaRPr lang="it-IT" dirty="0"/>
          </a:p>
          <a:p>
            <a:pPr marL="288000" indent="-252000">
              <a:spcAft>
                <a:spcPts val="600"/>
              </a:spcAft>
            </a:pPr>
            <a:r>
              <a:rPr lang="it-IT" dirty="0"/>
              <a:t>2. le si confronta fra settori – definiti con criteri prevalentemente tecnologici -, ma raramente si </a:t>
            </a:r>
            <a:r>
              <a:rPr lang="it-IT" dirty="0" smtClean="0"/>
              <a:t>pone l’attenzione sula distribuzione delle </a:t>
            </a:r>
            <a:r>
              <a:rPr lang="it-IT" dirty="0"/>
              <a:t>variabili che caratterizzano il comportamento dell’impresa: l’intensità di capitale, la produttività dei fattori, il contributo del capitale </a:t>
            </a:r>
            <a:r>
              <a:rPr lang="it-IT" dirty="0" smtClean="0"/>
              <a:t>umano, ecc. </a:t>
            </a:r>
          </a:p>
          <a:p>
            <a:pPr marL="288000" indent="-252000">
              <a:spcAft>
                <a:spcPts val="600"/>
              </a:spcAft>
            </a:pPr>
            <a:endParaRPr lang="it-IT" dirty="0" smtClean="0"/>
          </a:p>
        </p:txBody>
      </p:sp>
      <p:sp>
        <p:nvSpPr>
          <p:cNvPr id="4" name="Segnaposto numero diapositiva 3"/>
          <p:cNvSpPr>
            <a:spLocks noGrp="1"/>
          </p:cNvSpPr>
          <p:nvPr>
            <p:ph type="sldNum" sz="quarter" idx="12"/>
          </p:nvPr>
        </p:nvSpPr>
        <p:spPr/>
        <p:txBody>
          <a:bodyPr/>
          <a:lstStyle/>
          <a:p>
            <a:r>
              <a:rPr lang="it-IT" dirty="0" smtClean="0"/>
              <a:t>4</a:t>
            </a:r>
            <a:endParaRPr lang="it-IT" dirty="0"/>
          </a:p>
        </p:txBody>
      </p:sp>
    </p:spTree>
    <p:extLst>
      <p:ext uri="{BB962C8B-B14F-4D97-AF65-F5344CB8AC3E}">
        <p14:creationId xmlns:p14="http://schemas.microsoft.com/office/powerpoint/2010/main" val="10579646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27384"/>
            <a:ext cx="9144000" cy="900000"/>
          </a:xfrm>
        </p:spPr>
        <p:txBody>
          <a:bodyPr>
            <a:noAutofit/>
          </a:bodyPr>
          <a:lstStyle/>
          <a:p>
            <a:r>
              <a:rPr lang="it-IT" sz="2800" dirty="0" smtClean="0"/>
              <a:t>Esempi di ricerche collaborative attivate</a:t>
            </a:r>
            <a:endParaRPr lang="it-IT" sz="2800" b="1" dirty="0"/>
          </a:p>
        </p:txBody>
      </p:sp>
      <p:sp>
        <p:nvSpPr>
          <p:cNvPr id="3" name="Rettangolo 2"/>
          <p:cNvSpPr/>
          <p:nvPr/>
        </p:nvSpPr>
        <p:spPr>
          <a:xfrm>
            <a:off x="611560" y="1004530"/>
            <a:ext cx="7848872" cy="5463034"/>
          </a:xfrm>
          <a:prstGeom prst="rect">
            <a:avLst/>
          </a:prstGeom>
        </p:spPr>
        <p:txBody>
          <a:bodyPr wrap="square">
            <a:spAutoFit/>
          </a:bodyPr>
          <a:lstStyle/>
          <a:p>
            <a:pPr marL="288000" indent="-252000">
              <a:spcAft>
                <a:spcPts val="600"/>
              </a:spcAft>
            </a:pPr>
            <a:r>
              <a:rPr lang="it-IT" dirty="0" smtClean="0"/>
              <a:t>Con l’obiettivo di creare valore aggiunto alla conoscenza richiesta dalle attività di «programmazione» la ricerca contribuisce (ha contribuito) sotto diversi aspetti e profili: </a:t>
            </a:r>
            <a:endParaRPr lang="it-IT" dirty="0"/>
          </a:p>
          <a:p>
            <a:pPr marL="288000" indent="-252000">
              <a:spcAft>
                <a:spcPts val="600"/>
              </a:spcAft>
            </a:pPr>
            <a:r>
              <a:rPr lang="it-IT" dirty="0" smtClean="0"/>
              <a:t>1. I </a:t>
            </a:r>
            <a:r>
              <a:rPr lang="it-IT" b="1" dirty="0">
                <a:solidFill>
                  <a:srgbClr val="0070C0"/>
                </a:solidFill>
              </a:rPr>
              <a:t>metodi quasi-sperimentali </a:t>
            </a:r>
            <a:r>
              <a:rPr lang="it-IT" dirty="0"/>
              <a:t>ci possono aiutare, con un maggior grado di dettaglio apportando contributi innovativi: </a:t>
            </a:r>
          </a:p>
          <a:p>
            <a:pPr marL="288000" indent="-360000">
              <a:spcAft>
                <a:spcPts val="600"/>
              </a:spcAft>
            </a:pPr>
            <a:r>
              <a:rPr lang="it-IT" dirty="0" smtClean="0"/>
              <a:t>1.1</a:t>
            </a:r>
            <a:r>
              <a:rPr lang="it-IT" dirty="0"/>
              <a:t>. </a:t>
            </a:r>
            <a:r>
              <a:rPr lang="it-IT" b="1" dirty="0">
                <a:solidFill>
                  <a:srgbClr val="0070C0"/>
                </a:solidFill>
              </a:rPr>
              <a:t>Territoriale</a:t>
            </a:r>
            <a:r>
              <a:rPr lang="it-IT" dirty="0"/>
              <a:t>: A livello regionale, locale, distrettuale (qui può essere inserito il DIF dell’orientamento del policy-maker,</a:t>
            </a:r>
            <a:r>
              <a:rPr lang="it-IT" b="1" dirty="0">
                <a:solidFill>
                  <a:srgbClr val="0070C0"/>
                </a:solidFill>
              </a:rPr>
              <a:t> approccio economico neo-istituzionalista</a:t>
            </a:r>
            <a:r>
              <a:rPr lang="it-IT" dirty="0"/>
              <a:t>)</a:t>
            </a:r>
          </a:p>
          <a:p>
            <a:pPr marL="288000" indent="-360000">
              <a:spcAft>
                <a:spcPts val="600"/>
              </a:spcAft>
            </a:pPr>
            <a:r>
              <a:rPr lang="it-IT" dirty="0" smtClean="0"/>
              <a:t>1.2</a:t>
            </a:r>
            <a:r>
              <a:rPr lang="it-IT" dirty="0"/>
              <a:t>. </a:t>
            </a:r>
            <a:r>
              <a:rPr lang="it-IT" b="1" dirty="0">
                <a:solidFill>
                  <a:srgbClr val="0070C0"/>
                </a:solidFill>
              </a:rPr>
              <a:t>Settoriale</a:t>
            </a:r>
            <a:r>
              <a:rPr lang="it-IT" dirty="0"/>
              <a:t>: Su specifici settori, ad esempio introducendo concetti nuovi di filiera e di network, oppure per gruppi professionali (</a:t>
            </a:r>
            <a:r>
              <a:rPr lang="it-IT" b="1" dirty="0">
                <a:solidFill>
                  <a:srgbClr val="0070C0"/>
                </a:solidFill>
              </a:rPr>
              <a:t>approccio dello sviluppo endogeno, degli </a:t>
            </a:r>
            <a:r>
              <a:rPr lang="it-IT" b="1" dirty="0" err="1">
                <a:solidFill>
                  <a:srgbClr val="0070C0"/>
                </a:solidFill>
              </a:rPr>
              <a:t>spillovers</a:t>
            </a:r>
            <a:r>
              <a:rPr lang="it-IT" b="1" dirty="0">
                <a:solidFill>
                  <a:srgbClr val="0070C0"/>
                </a:solidFill>
              </a:rPr>
              <a:t>, del “capitale sociale”</a:t>
            </a:r>
            <a:r>
              <a:rPr lang="it-IT" dirty="0"/>
              <a:t> ecc.)</a:t>
            </a:r>
          </a:p>
          <a:p>
            <a:pPr marL="288000" indent="-360000">
              <a:spcAft>
                <a:spcPts val="600"/>
              </a:spcAft>
            </a:pPr>
            <a:r>
              <a:rPr lang="it-IT" dirty="0" smtClean="0"/>
              <a:t>1.3</a:t>
            </a:r>
            <a:r>
              <a:rPr lang="it-IT" dirty="0"/>
              <a:t>. Confronti con l’utilizzo di </a:t>
            </a:r>
            <a:r>
              <a:rPr lang="it-IT" b="1" dirty="0">
                <a:solidFill>
                  <a:srgbClr val="0070C0"/>
                </a:solidFill>
              </a:rPr>
              <a:t>analisi controfattuali </a:t>
            </a:r>
            <a:r>
              <a:rPr lang="it-IT" dirty="0"/>
              <a:t>per valutare l’effettivo effetto delle politiche pubbliche selettive (che cosa sarebbe successo all’impresa se non avesse ricevuto il contributo finanziario?, Che cosa sarebbe successo al lavoratore se non avesse ricevuto il programma di formazione?</a:t>
            </a:r>
          </a:p>
          <a:p>
            <a:pPr marL="288000" indent="-360000">
              <a:spcAft>
                <a:spcPts val="600"/>
              </a:spcAft>
            </a:pPr>
            <a:r>
              <a:rPr lang="it-IT" dirty="0" smtClean="0"/>
              <a:t>1.4</a:t>
            </a:r>
            <a:r>
              <a:rPr lang="it-IT" dirty="0"/>
              <a:t>. Possibilità di inserire nelle analisi dei </a:t>
            </a:r>
            <a:r>
              <a:rPr lang="it-IT" b="1" dirty="0">
                <a:solidFill>
                  <a:srgbClr val="0070C0"/>
                </a:solidFill>
              </a:rPr>
              <a:t>dati “qualitativi”: </a:t>
            </a:r>
            <a:r>
              <a:rPr lang="it-IT" dirty="0"/>
              <a:t>in tal senso la “green economy”, la “</a:t>
            </a:r>
            <a:r>
              <a:rPr lang="it-IT" dirty="0" err="1"/>
              <a:t>knowledge</a:t>
            </a:r>
            <a:r>
              <a:rPr lang="it-IT" dirty="0"/>
              <a:t> economy e l’impatto dell’ITC); il welfare, il “sentimento cooperativo” o di “comunità”, o la “felicità”, per indicarne alcuni</a:t>
            </a:r>
            <a:r>
              <a:rPr lang="it-IT" dirty="0" smtClean="0"/>
              <a:t>.</a:t>
            </a:r>
            <a:endParaRPr lang="it-IT" dirty="0"/>
          </a:p>
        </p:txBody>
      </p:sp>
      <p:sp>
        <p:nvSpPr>
          <p:cNvPr id="4" name="Segnaposto numero diapositiva 3"/>
          <p:cNvSpPr>
            <a:spLocks noGrp="1"/>
          </p:cNvSpPr>
          <p:nvPr>
            <p:ph type="sldNum" sz="quarter" idx="12"/>
          </p:nvPr>
        </p:nvSpPr>
        <p:spPr/>
        <p:txBody>
          <a:bodyPr/>
          <a:lstStyle/>
          <a:p>
            <a:r>
              <a:rPr lang="it-IT" dirty="0" smtClean="0"/>
              <a:t>5</a:t>
            </a:r>
            <a:endParaRPr lang="it-IT" dirty="0"/>
          </a:p>
        </p:txBody>
      </p:sp>
    </p:spTree>
    <p:extLst>
      <p:ext uri="{BB962C8B-B14F-4D97-AF65-F5344CB8AC3E}">
        <p14:creationId xmlns:p14="http://schemas.microsoft.com/office/powerpoint/2010/main" val="20397360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27384"/>
            <a:ext cx="9144000" cy="900000"/>
          </a:xfrm>
        </p:spPr>
        <p:txBody>
          <a:bodyPr>
            <a:noAutofit/>
          </a:bodyPr>
          <a:lstStyle/>
          <a:p>
            <a:r>
              <a:rPr lang="it-IT" sz="2800" dirty="0" smtClean="0"/>
              <a:t>Esempi di ricerche collaborative attivate</a:t>
            </a:r>
            <a:endParaRPr lang="it-IT" sz="2800" b="1" dirty="0"/>
          </a:p>
        </p:txBody>
      </p:sp>
      <p:sp>
        <p:nvSpPr>
          <p:cNvPr id="3" name="Rettangolo 2"/>
          <p:cNvSpPr/>
          <p:nvPr/>
        </p:nvSpPr>
        <p:spPr>
          <a:xfrm>
            <a:off x="611560" y="1935991"/>
            <a:ext cx="7848872" cy="3293209"/>
          </a:xfrm>
          <a:prstGeom prst="rect">
            <a:avLst/>
          </a:prstGeom>
        </p:spPr>
        <p:txBody>
          <a:bodyPr wrap="square">
            <a:spAutoFit/>
          </a:bodyPr>
          <a:lstStyle/>
          <a:p>
            <a:pPr marL="288000" indent="-252000">
              <a:spcAft>
                <a:spcPts val="600"/>
              </a:spcAft>
            </a:pPr>
            <a:r>
              <a:rPr lang="it-IT" dirty="0" smtClean="0"/>
              <a:t>1.5</a:t>
            </a:r>
            <a:r>
              <a:rPr lang="it-IT" dirty="0"/>
              <a:t>. L’utilizzo di metodi quasi-sperimentali nelle </a:t>
            </a:r>
            <a:r>
              <a:rPr lang="it-IT" b="1" dirty="0">
                <a:solidFill>
                  <a:srgbClr val="0070C0"/>
                </a:solidFill>
              </a:rPr>
              <a:t>analisi valutative </a:t>
            </a:r>
            <a:r>
              <a:rPr lang="it-IT" dirty="0"/>
              <a:t>(allontanandosi dall’approccio deduttivo e “ideologico”) possono essere impiegati anche per le linee di intervento della programmazione regionale (ad esempio il PSR e le misure del DOCUP dei fondi comunitari), previa disponibilità di tutta l’informazione che un corretto impiego di questi metodi richiede.</a:t>
            </a:r>
          </a:p>
          <a:p>
            <a:pPr marL="288000" indent="-252000">
              <a:spcAft>
                <a:spcPts val="600"/>
              </a:spcAft>
            </a:pPr>
            <a:r>
              <a:rPr lang="it-IT" dirty="0" smtClean="0"/>
              <a:t>1.6</a:t>
            </a:r>
            <a:r>
              <a:rPr lang="it-IT" dirty="0"/>
              <a:t>. Permettere il </a:t>
            </a:r>
            <a:r>
              <a:rPr lang="it-IT" b="1" dirty="0">
                <a:solidFill>
                  <a:srgbClr val="0070C0"/>
                </a:solidFill>
              </a:rPr>
              <a:t>confronto tra imprese</a:t>
            </a:r>
            <a:r>
              <a:rPr lang="it-IT" dirty="0"/>
              <a:t>, a livello settoriale e di </a:t>
            </a:r>
            <a:r>
              <a:rPr lang="it-IT" b="1" dirty="0">
                <a:solidFill>
                  <a:srgbClr val="0070C0"/>
                </a:solidFill>
              </a:rPr>
              <a:t>performance</a:t>
            </a:r>
            <a:r>
              <a:rPr lang="it-IT" dirty="0"/>
              <a:t> economica per costruire una “mappatura” degli aspetti essenziali del tessuto produttivo </a:t>
            </a:r>
            <a:r>
              <a:rPr lang="it-IT" dirty="0" smtClean="0"/>
              <a:t>locale. «Essenziali per le </a:t>
            </a:r>
            <a:r>
              <a:rPr lang="it-IT" dirty="0" err="1" smtClean="0"/>
              <a:t>policies</a:t>
            </a:r>
            <a:r>
              <a:rPr lang="it-IT" dirty="0" smtClean="0"/>
              <a:t>»</a:t>
            </a:r>
            <a:endParaRPr lang="it-IT" dirty="0"/>
          </a:p>
          <a:p>
            <a:pPr marL="288000" indent="-252000">
              <a:spcAft>
                <a:spcPts val="600"/>
              </a:spcAft>
            </a:pPr>
            <a:r>
              <a:rPr lang="it-IT" dirty="0" smtClean="0"/>
              <a:t>1.7</a:t>
            </a:r>
            <a:r>
              <a:rPr lang="it-IT" dirty="0"/>
              <a:t>. Evidenziare le caratteristiche delle aziende secondo il loro </a:t>
            </a:r>
            <a:r>
              <a:rPr lang="it-IT" b="1" dirty="0">
                <a:solidFill>
                  <a:srgbClr val="0070C0"/>
                </a:solidFill>
              </a:rPr>
              <a:t>stato di salute</a:t>
            </a:r>
            <a:r>
              <a:rPr lang="it-IT" dirty="0"/>
              <a:t>: si esce da una logica di media o mediana e si possono introdurre concetti di </a:t>
            </a:r>
            <a:r>
              <a:rPr lang="it-IT" b="1" dirty="0">
                <a:solidFill>
                  <a:srgbClr val="0070C0"/>
                </a:solidFill>
              </a:rPr>
              <a:t>performance, di sostenibilità, di efficienza, di virtuosità</a:t>
            </a:r>
            <a:r>
              <a:rPr lang="it-IT" dirty="0"/>
              <a:t>.</a:t>
            </a:r>
          </a:p>
        </p:txBody>
      </p:sp>
      <p:sp>
        <p:nvSpPr>
          <p:cNvPr id="4" name="Segnaposto numero diapositiva 3"/>
          <p:cNvSpPr>
            <a:spLocks noGrp="1"/>
          </p:cNvSpPr>
          <p:nvPr>
            <p:ph type="sldNum" sz="quarter" idx="12"/>
          </p:nvPr>
        </p:nvSpPr>
        <p:spPr/>
        <p:txBody>
          <a:bodyPr/>
          <a:lstStyle/>
          <a:p>
            <a:r>
              <a:rPr lang="it-IT" dirty="0" smtClean="0"/>
              <a:t>6</a:t>
            </a:r>
            <a:endParaRPr lang="it-IT" dirty="0"/>
          </a:p>
        </p:txBody>
      </p:sp>
    </p:spTree>
    <p:extLst>
      <p:ext uri="{BB962C8B-B14F-4D97-AF65-F5344CB8AC3E}">
        <p14:creationId xmlns:p14="http://schemas.microsoft.com/office/powerpoint/2010/main" val="26551447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27384"/>
            <a:ext cx="9144000" cy="900000"/>
          </a:xfrm>
        </p:spPr>
        <p:txBody>
          <a:bodyPr>
            <a:noAutofit/>
          </a:bodyPr>
          <a:lstStyle/>
          <a:p>
            <a:r>
              <a:rPr lang="it-IT" sz="2800" dirty="0" smtClean="0"/>
              <a:t>Esempi di ricerche collaborative attivate</a:t>
            </a:r>
            <a:endParaRPr lang="it-IT" sz="2800" b="1" dirty="0"/>
          </a:p>
        </p:txBody>
      </p:sp>
      <p:sp>
        <p:nvSpPr>
          <p:cNvPr id="3" name="Rettangolo 2"/>
          <p:cNvSpPr/>
          <p:nvPr/>
        </p:nvSpPr>
        <p:spPr>
          <a:xfrm>
            <a:off x="611560" y="1004530"/>
            <a:ext cx="7848872" cy="1200329"/>
          </a:xfrm>
          <a:prstGeom prst="rect">
            <a:avLst/>
          </a:prstGeom>
        </p:spPr>
        <p:txBody>
          <a:bodyPr wrap="square">
            <a:spAutoFit/>
          </a:bodyPr>
          <a:lstStyle/>
          <a:p>
            <a:r>
              <a:rPr lang="it-IT" dirty="0" smtClean="0"/>
              <a:t>2. </a:t>
            </a:r>
            <a:r>
              <a:rPr lang="it-IT" dirty="0"/>
              <a:t>Una realtà complessa: le “</a:t>
            </a:r>
            <a:r>
              <a:rPr lang="it-IT" b="1" dirty="0">
                <a:solidFill>
                  <a:srgbClr val="0070C0"/>
                </a:solidFill>
              </a:rPr>
              <a:t>nebulose</a:t>
            </a:r>
            <a:r>
              <a:rPr lang="it-IT" dirty="0"/>
              <a:t>”. Seguono alcuni </a:t>
            </a:r>
            <a:r>
              <a:rPr lang="it-IT" dirty="0" err="1"/>
              <a:t>scatter</a:t>
            </a:r>
            <a:r>
              <a:rPr lang="it-IT" dirty="0"/>
              <a:t> plot di un gruppo di 5000 piccole e medie imprese emiliane </a:t>
            </a:r>
          </a:p>
          <a:p>
            <a:endParaRPr lang="it-IT" dirty="0" smtClean="0"/>
          </a:p>
          <a:p>
            <a:r>
              <a:rPr lang="it-IT" dirty="0" smtClean="0"/>
              <a:t>2.1</a:t>
            </a:r>
            <a:r>
              <a:rPr lang="it-IT" dirty="0"/>
              <a:t>. </a:t>
            </a:r>
            <a:r>
              <a:rPr lang="it-IT" b="1" dirty="0">
                <a:solidFill>
                  <a:srgbClr val="0070C0"/>
                </a:solidFill>
              </a:rPr>
              <a:t>Produttività</a:t>
            </a:r>
            <a:r>
              <a:rPr lang="it-IT" dirty="0"/>
              <a:t>:</a:t>
            </a:r>
          </a:p>
        </p:txBody>
      </p:sp>
      <p:pic>
        <p:nvPicPr>
          <p:cNvPr id="4" name="Immagine 3"/>
          <p:cNvPicPr/>
          <p:nvPr/>
        </p:nvPicPr>
        <p:blipFill>
          <a:blip r:embed="rId2">
            <a:extLst>
              <a:ext uri="{28A0092B-C50C-407E-A947-70E740481C1C}">
                <a14:useLocalDpi xmlns:a14="http://schemas.microsoft.com/office/drawing/2010/main" val="0"/>
              </a:ext>
            </a:extLst>
          </a:blip>
          <a:srcRect/>
          <a:stretch>
            <a:fillRect/>
          </a:stretch>
        </p:blipFill>
        <p:spPr bwMode="auto">
          <a:xfrm>
            <a:off x="2734617" y="1627827"/>
            <a:ext cx="5941839" cy="4609485"/>
          </a:xfrm>
          <a:prstGeom prst="rect">
            <a:avLst/>
          </a:prstGeom>
          <a:noFill/>
        </p:spPr>
      </p:pic>
      <p:sp>
        <p:nvSpPr>
          <p:cNvPr id="5" name="Segnaposto numero diapositiva 4"/>
          <p:cNvSpPr>
            <a:spLocks noGrp="1"/>
          </p:cNvSpPr>
          <p:nvPr>
            <p:ph type="sldNum" sz="quarter" idx="12"/>
          </p:nvPr>
        </p:nvSpPr>
        <p:spPr/>
        <p:txBody>
          <a:bodyPr/>
          <a:lstStyle/>
          <a:p>
            <a:r>
              <a:rPr lang="it-IT" dirty="0"/>
              <a:t>7</a:t>
            </a:r>
          </a:p>
        </p:txBody>
      </p:sp>
    </p:spTree>
    <p:extLst>
      <p:ext uri="{BB962C8B-B14F-4D97-AF65-F5344CB8AC3E}">
        <p14:creationId xmlns:p14="http://schemas.microsoft.com/office/powerpoint/2010/main" val="30880745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27384"/>
            <a:ext cx="9144000" cy="900000"/>
          </a:xfrm>
        </p:spPr>
        <p:txBody>
          <a:bodyPr>
            <a:noAutofit/>
          </a:bodyPr>
          <a:lstStyle/>
          <a:p>
            <a:r>
              <a:rPr lang="it-IT" sz="2800" dirty="0" smtClean="0"/>
              <a:t>Esempi di ricerche collaborative attivate</a:t>
            </a:r>
            <a:endParaRPr lang="it-IT" sz="2800" b="1" dirty="0"/>
          </a:p>
        </p:txBody>
      </p:sp>
      <p:sp>
        <p:nvSpPr>
          <p:cNvPr id="3" name="Rettangolo 2"/>
          <p:cNvSpPr/>
          <p:nvPr/>
        </p:nvSpPr>
        <p:spPr>
          <a:xfrm>
            <a:off x="611560" y="1004530"/>
            <a:ext cx="7848872" cy="1200329"/>
          </a:xfrm>
          <a:prstGeom prst="rect">
            <a:avLst/>
          </a:prstGeom>
        </p:spPr>
        <p:txBody>
          <a:bodyPr wrap="square">
            <a:spAutoFit/>
          </a:bodyPr>
          <a:lstStyle/>
          <a:p>
            <a:r>
              <a:rPr lang="it-IT" dirty="0" smtClean="0"/>
              <a:t>2. </a:t>
            </a:r>
            <a:r>
              <a:rPr lang="it-IT" dirty="0"/>
              <a:t>Una realtà complessa: le “</a:t>
            </a:r>
            <a:r>
              <a:rPr lang="it-IT" b="1" dirty="0">
                <a:solidFill>
                  <a:srgbClr val="0070C0"/>
                </a:solidFill>
              </a:rPr>
              <a:t>nebulose</a:t>
            </a:r>
            <a:r>
              <a:rPr lang="it-IT" dirty="0"/>
              <a:t>”. Seguono alcuni </a:t>
            </a:r>
            <a:r>
              <a:rPr lang="it-IT" dirty="0" err="1"/>
              <a:t>scatter</a:t>
            </a:r>
            <a:r>
              <a:rPr lang="it-IT" dirty="0"/>
              <a:t> plot di un gruppo di 5000 piccole e medie imprese emiliane </a:t>
            </a:r>
          </a:p>
          <a:p>
            <a:endParaRPr lang="it-IT" dirty="0" smtClean="0"/>
          </a:p>
          <a:p>
            <a:r>
              <a:rPr lang="it-IT" dirty="0" smtClean="0"/>
              <a:t>2.2. </a:t>
            </a:r>
            <a:r>
              <a:rPr lang="it-IT" b="1" dirty="0" smtClean="0">
                <a:solidFill>
                  <a:srgbClr val="0070C0"/>
                </a:solidFill>
              </a:rPr>
              <a:t>Redditività</a:t>
            </a:r>
            <a:r>
              <a:rPr lang="it-IT" dirty="0"/>
              <a:t>:</a:t>
            </a:r>
          </a:p>
        </p:txBody>
      </p:sp>
      <p:pic>
        <p:nvPicPr>
          <p:cNvPr id="5" name="Immagine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06943" y="1628801"/>
            <a:ext cx="5941521" cy="4536503"/>
          </a:xfrm>
          <a:prstGeom prst="rect">
            <a:avLst/>
          </a:prstGeom>
          <a:noFill/>
          <a:ln>
            <a:noFill/>
          </a:ln>
        </p:spPr>
      </p:pic>
      <p:sp>
        <p:nvSpPr>
          <p:cNvPr id="6" name="Segnaposto numero diapositiva 5"/>
          <p:cNvSpPr>
            <a:spLocks noGrp="1"/>
          </p:cNvSpPr>
          <p:nvPr>
            <p:ph type="sldNum" sz="quarter" idx="12"/>
          </p:nvPr>
        </p:nvSpPr>
        <p:spPr/>
        <p:txBody>
          <a:bodyPr/>
          <a:lstStyle/>
          <a:p>
            <a:r>
              <a:rPr lang="it-IT" dirty="0" smtClean="0"/>
              <a:t>8</a:t>
            </a:r>
            <a:endParaRPr lang="it-IT" dirty="0"/>
          </a:p>
        </p:txBody>
      </p:sp>
    </p:spTree>
    <p:extLst>
      <p:ext uri="{BB962C8B-B14F-4D97-AF65-F5344CB8AC3E}">
        <p14:creationId xmlns:p14="http://schemas.microsoft.com/office/powerpoint/2010/main" val="114225389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1492</Words>
  <Application>Microsoft Office PowerPoint</Application>
  <PresentationFormat>Presentazione su schermo (4:3)</PresentationFormat>
  <Paragraphs>88</Paragraphs>
  <Slides>13</Slides>
  <Notes>1</Notes>
  <HiddenSlides>0</HiddenSlides>
  <MMClips>0</MMClips>
  <ScaleCrop>false</ScaleCrop>
  <HeadingPairs>
    <vt:vector size="4" baseType="variant">
      <vt:variant>
        <vt:lpstr>Tema</vt:lpstr>
      </vt:variant>
      <vt:variant>
        <vt:i4>1</vt:i4>
      </vt:variant>
      <vt:variant>
        <vt:lpstr>Titoli diapositive</vt:lpstr>
      </vt:variant>
      <vt:variant>
        <vt:i4>13</vt:i4>
      </vt:variant>
    </vt:vector>
  </HeadingPairs>
  <TitlesOfParts>
    <vt:vector size="14" baseType="lpstr">
      <vt:lpstr>Tema di Office</vt:lpstr>
      <vt:lpstr>Conoscere per programmare Martedì 8 luglio - ore 14:30 Unioncamere Emilia-Romagna - Viale Aldo Moro, 62 Bologna </vt:lpstr>
      <vt:lpstr>Quale contributo può essere dato dall’Università?</vt:lpstr>
      <vt:lpstr>Ricerca: Si osserva una progressiva modificazione nel tempo</vt:lpstr>
      <vt:lpstr>Ricerca: Si osserva una progressiva modificazione nel tempo</vt:lpstr>
      <vt:lpstr>Esempi di ricerche collaborative attivate</vt:lpstr>
      <vt:lpstr>Esempi di ricerche collaborative attivate</vt:lpstr>
      <vt:lpstr>Esempi di ricerche collaborative attivate</vt:lpstr>
      <vt:lpstr>Esempi di ricerche collaborative attivate</vt:lpstr>
      <vt:lpstr>Esempi di ricerche collaborative attivate</vt:lpstr>
      <vt:lpstr>Esempi di ricerche collaborative attivate</vt:lpstr>
      <vt:lpstr>Esempi di ricerche collaborative attivate</vt:lpstr>
      <vt:lpstr>Domande e criticità</vt:lpstr>
      <vt:lpstr>Domande e criticità</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Conoscere per programmare Martedì 8 luglio - ore 14:30 Unioncamere Emilia-Romagna - Viale Aldo Moro, 62 Bologna</dc:title>
  <dc:creator>alessandrini</dc:creator>
  <cp:lastModifiedBy>alessandrini</cp:lastModifiedBy>
  <cp:revision>5</cp:revision>
  <dcterms:created xsi:type="dcterms:W3CDTF">2014-07-07T10:53:28Z</dcterms:created>
  <dcterms:modified xsi:type="dcterms:W3CDTF">2014-07-07T11:39:31Z</dcterms:modified>
</cp:coreProperties>
</file>