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3" r:id="rId3"/>
    <p:sldId id="334" r:id="rId4"/>
    <p:sldId id="331" r:id="rId5"/>
    <p:sldId id="342" r:id="rId6"/>
    <p:sldId id="332" r:id="rId7"/>
    <p:sldId id="333" r:id="rId8"/>
    <p:sldId id="335" r:id="rId9"/>
    <p:sldId id="336" r:id="rId10"/>
    <p:sldId id="337" r:id="rId11"/>
    <p:sldId id="338" r:id="rId12"/>
    <p:sldId id="340" r:id="rId13"/>
    <p:sldId id="341" r:id="rId14"/>
  </p:sldIdLst>
  <p:sldSz cx="9144000" cy="6858000" type="screen4x3"/>
  <p:notesSz cx="7023100" cy="93091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74C178A9-60B0-43B2-95C4-3C0891963ABA}">
          <p14:sldIdLst>
            <p14:sldId id="256"/>
            <p14:sldId id="313"/>
            <p14:sldId id="334"/>
            <p14:sldId id="331"/>
            <p14:sldId id="342"/>
            <p14:sldId id="332"/>
            <p14:sldId id="333"/>
            <p14:sldId id="335"/>
            <p14:sldId id="336"/>
            <p14:sldId id="337"/>
            <p14:sldId id="338"/>
            <p14:sldId id="340"/>
            <p14:sldId id="341"/>
          </p14:sldIdLst>
        </p14:section>
        <p14:section name="Sezione senza titolo" id="{19B04E90-28A0-46D2-A20F-190BE5169871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9933"/>
    <a:srgbClr val="FF3300"/>
    <a:srgbClr val="FF9900"/>
    <a:srgbClr val="9A251E"/>
    <a:srgbClr val="000099"/>
    <a:srgbClr val="FFFF99"/>
    <a:srgbClr val="FF0000"/>
    <a:srgbClr val="5F5F5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369" autoAdjust="0"/>
  </p:normalViewPr>
  <p:slideViewPr>
    <p:cSldViewPr>
      <p:cViewPr>
        <p:scale>
          <a:sx n="100" d="100"/>
          <a:sy n="100" d="100"/>
        </p:scale>
        <p:origin x="-24" y="64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92" y="-96"/>
      </p:cViewPr>
      <p:guideLst>
        <p:guide orient="horz" pos="2680"/>
        <p:guide pos="227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9030" cy="49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154" y="0"/>
            <a:ext cx="3049029" cy="49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9500"/>
            <a:ext cx="3049030" cy="42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0154" y="8859500"/>
            <a:ext cx="3049029" cy="42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fld id="{1CB53517-9E8B-4C3C-ABD0-F99EA9A0D2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322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9030" cy="49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0154" y="0"/>
            <a:ext cx="3049029" cy="49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714375"/>
            <a:ext cx="4667250" cy="3500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766" y="4430495"/>
            <a:ext cx="5133653" cy="421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9500"/>
            <a:ext cx="3049030" cy="42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0154" y="8859500"/>
            <a:ext cx="3049029" cy="42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fld id="{4448584F-7EC3-4B66-8834-5E3B710121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029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8EBC6-F80F-4898-A351-3963E1C75F5B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A52DF95E-5EEA-43D5-A709-B296D41BC274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10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11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12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13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2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3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4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5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6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7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8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9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975711" y="8843123"/>
            <a:ext cx="3044109" cy="4659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98799" y="698221"/>
            <a:ext cx="5223862" cy="349109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62766" y="4430494"/>
            <a:ext cx="5127093" cy="421016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2947B6F5-4240-42FA-B20F-356A3B6C3BC2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E874723B-9ED1-4FF7-9450-7703CBE067C2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2400" y="463550"/>
            <a:ext cx="1938338" cy="575151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64200" cy="575151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CB857AFE-B4D5-483F-BC02-E88AE8027CEB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6C4979A2-C044-43E1-95A9-8D7069B6518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27E2C370-EA1C-4CE0-9DBF-1FE89123BD43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047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8675" y="1981200"/>
            <a:ext cx="3802063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FE05AF1F-2C80-4FD2-ABBC-56116F3E53A3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5426404E-2988-4531-BF4F-517668485ECB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B052685A-EF90-413F-B0AE-CDE443F7EA47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35A7BD5A-A61A-4791-A5E6-06F72A720DC9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9775BCF9-9D2A-4368-90C7-8CD01836DD95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F63CA26F-9ABC-41F1-A0BA-12894B8EC38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54938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54938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>
              <a:latin typeface="Times New Roman" charset="0"/>
              <a:ea typeface="MS Gothic" charset="-128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>
              <a:latin typeface="Times New Roman" charset="0"/>
              <a:ea typeface="MS Gothic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09600" y="6342063"/>
            <a:ext cx="7924800" cy="439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>
                <a:solidFill>
                  <a:srgbClr val="5F5F5F"/>
                </a:solidFill>
                <a:latin typeface="Arial" charset="0"/>
                <a:ea typeface="MS Gothic" charset="-128"/>
                <a:cs typeface="Arial Unicode MS" pitchFamily="34" charset="0"/>
              </a:defRPr>
            </a:lvl1pPr>
          </a:lstStyle>
          <a:p>
            <a:pPr>
              <a:defRPr/>
            </a:pPr>
            <a:r>
              <a:rPr lang="en-GB"/>
              <a:t>[ </a:t>
            </a:r>
            <a:fld id="{88E13F77-0CDF-4097-87F6-79C2DC4E110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</p:sldLayoutIdLst>
  <p:transition>
    <p:dissolve/>
  </p:transition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9pPr>
    </p:titleStyle>
    <p:bodyStyle>
      <a:lvl1pPr marL="325438" indent="-325438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25488" indent="-268288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3317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618"/>
            <a:ext cx="9144000" cy="3585510"/>
          </a:xfrm>
          <a:prstGeom prst="rect">
            <a:avLst/>
          </a:prstGeom>
        </p:spPr>
      </p:pic>
      <p:sp>
        <p:nvSpPr>
          <p:cNvPr id="13316" name="CasellaDiTesto 5"/>
          <p:cNvSpPr txBox="1">
            <a:spLocks noChangeArrowheads="1"/>
          </p:cNvSpPr>
          <p:nvPr/>
        </p:nvSpPr>
        <p:spPr bwMode="auto">
          <a:xfrm>
            <a:off x="611560" y="4211503"/>
            <a:ext cx="7920880" cy="1323439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it-IT" sz="3200" b="1" spc="100" dirty="0">
                <a:ln w="952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EVENTI EXPO 2015</a:t>
            </a:r>
            <a:endParaRPr lang="it-IT" sz="2000" b="1" spc="100" dirty="0">
              <a:ln w="952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it-IT" sz="2400" b="1" spc="100" dirty="0" smtClean="0">
                <a:ln w="952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organizzati dalle CAMERE DI COMMERCIO </a:t>
            </a:r>
          </a:p>
          <a:p>
            <a:pPr algn="ctr"/>
            <a:r>
              <a:rPr lang="it-IT" sz="2400" b="1" spc="100" dirty="0" smtClean="0">
                <a:ln w="952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dell’EMILIA-ROMAGNA</a:t>
            </a:r>
          </a:p>
        </p:txBody>
      </p:sp>
    </p:spTree>
  </p:cSld>
  <p:clrMapOvr>
    <a:masterClrMapping/>
  </p:clrMapOvr>
  <p:transition advTm="271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10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32800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Parma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spazio espositivo della CCIAA PR e di Parma Alimentare a disposizione delle aziende parmensi settore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e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technology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, in collaborazione con Fiere Parma, nel padiglione Federalimentare "CIBUS è ITALIA", nell'ambito del Protocollo d’Intesa con Fiere di Parma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- 3</a:t>
            </a:r>
          </a:p>
        </p:txBody>
      </p:sp>
    </p:spTree>
    <p:extLst>
      <p:ext uri="{BB962C8B-B14F-4D97-AF65-F5344CB8AC3E}">
        <p14:creationId xmlns:p14="http://schemas.microsoft.com/office/powerpoint/2010/main" val="26827352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11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4295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Piacenza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partecipazione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ad EXPO con una piazzetta di 80 mq nella quale ospiterà aziende - selezionate attraverso un bando - per attività di degustazione 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vendita</a:t>
            </a:r>
          </a:p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co-finanziamento alcuni progetti Enti locali ed Associazioni di categoria  per attività di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sul territorio ed incontri con aziende piacentine</a:t>
            </a: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- 4</a:t>
            </a:r>
          </a:p>
        </p:txBody>
      </p:sp>
    </p:spTree>
    <p:extLst>
      <p:ext uri="{BB962C8B-B14F-4D97-AF65-F5344CB8AC3E}">
        <p14:creationId xmlns:p14="http://schemas.microsoft.com/office/powerpoint/2010/main" val="2341349079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12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53113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Reggio Emilia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attività di promozione a supporto del Concorso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Enologico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che si svolgerà a Reggio Emilia dal 26 al 28 giugno 2015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buyer settore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da USA Canada Cina e Giappone, in collaborazione con CCIAA di Milano – primo e secondo semestre 2015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buyer settore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wine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da Singapore ed Area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Asean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– secondo semestre 2015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buyer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da Austria e Germania, in sinergia con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Promec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– (secondo semestre 2015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- 6</a:t>
            </a:r>
          </a:p>
        </p:txBody>
      </p:sp>
    </p:spTree>
    <p:extLst>
      <p:ext uri="{BB962C8B-B14F-4D97-AF65-F5344CB8AC3E}">
        <p14:creationId xmlns:p14="http://schemas.microsoft.com/office/powerpoint/2010/main" val="2289526251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13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1756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Rimini</a:t>
            </a:r>
            <a:endParaRPr lang="it-IT" sz="28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partecipazione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alla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fiera "Tutto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"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una collettiva di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9 aziende riminesi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Milano, 3&gt;6/05/2015</a:t>
            </a: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- 6</a:t>
            </a:r>
          </a:p>
        </p:txBody>
      </p:sp>
    </p:spTree>
    <p:extLst>
      <p:ext uri="{BB962C8B-B14F-4D97-AF65-F5344CB8AC3E}">
        <p14:creationId xmlns:p14="http://schemas.microsoft.com/office/powerpoint/2010/main" val="2798274641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4664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L’EXPO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costituisce un momento unico ed irripetibile per l’Italia e conseguentemente la partecipazione è da considerarsi strategica per il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sistema camerale regionale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 promuovere e supportare il territorio emiliano-romagnolo e la sua economia</a:t>
            </a:r>
          </a:p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Numerose e diversificate sono le attività che le Camere di commercio, individualmente o a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livello interprovinciale o regionale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, realizzeranno durante i sei mesi dell’evento</a:t>
            </a:r>
          </a:p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Il supporto camerale  - 1</a:t>
            </a:r>
            <a:endParaRPr lang="it-IT" sz="2800" b="1" dirty="0">
              <a:solidFill>
                <a:srgbClr val="339933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30521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3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41571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la partecipazione del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sistema camerale emiliano-romagnolo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si configura quale naturale seguito delle attività che da anni si realizzano con successo in sinergia con la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Regione Emilia-Romagna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(Protocollo d’Intesa con Assessorato Agricoltura) nell’ambito del progetto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Deliziando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 da un anno con </a:t>
            </a:r>
            <a:r>
              <a:rPr lang="it-IT" sz="22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APT Servizi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 la </a:t>
            </a:r>
            <a:b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it-IT" sz="2200" b="1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promo-commercializzazione di pacchetti turistici legati all’enogastronomia di qualità</a:t>
            </a:r>
          </a:p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Il supporto camerale  - 2</a:t>
            </a:r>
            <a:endParaRPr lang="it-IT" sz="2800" b="1" dirty="0">
              <a:solidFill>
                <a:srgbClr val="339933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478497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4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563449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85750" indent="-285750" algn="just">
              <a:lnSpc>
                <a:spcPct val="150000"/>
              </a:lnSpc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Nell’ambito della rete </a:t>
            </a:r>
            <a:r>
              <a:rPr lang="it-IT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ENTERPRISE EUROPE NETWORK 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 su richiesta della DG imprese della Commissione Europea si organizzeranno quattro eventi di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matchmaking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a Expo collegati ad attività/incontri internazionali:</a:t>
            </a:r>
          </a:p>
          <a:p>
            <a:pPr marL="914400" lvl="1" indent="-457200" algn="just">
              <a:lnSpc>
                <a:spcPct val="150000"/>
              </a:lnSpc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Agro-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manufacturing - International conference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about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safety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and security (6 e 7 maggio 2015);</a:t>
            </a:r>
          </a:p>
          <a:p>
            <a:pPr marL="914400" lvl="1" indent="-457200" algn="just">
              <a:lnSpc>
                <a:spcPct val="150000"/>
              </a:lnSpc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Creativity, cultural heritage and local tradition food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EU-CELAC 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SUMMIT a </a:t>
            </a:r>
            <a:r>
              <a:rPr lang="en-US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Bruxelles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(12 </a:t>
            </a:r>
            <a:r>
              <a:rPr lang="en-US" sz="20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giugno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2015);</a:t>
            </a:r>
          </a:p>
          <a:p>
            <a:pPr marL="914400" lvl="1" indent="-457200" algn="just">
              <a:lnSpc>
                <a:spcPct val="150000"/>
              </a:lnSpc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Eco-efficient management of resources in agro-food sector - Mission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from 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North America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settembre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en-US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ottobre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2015);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marL="914400" lvl="1" indent="-457200" algn="just">
              <a:lnSpc>
                <a:spcPct val="150000"/>
              </a:lnSpc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Meet in Italy for life sciences - Mission from </a:t>
            </a:r>
            <a:r>
              <a:rPr lang="en-US" sz="20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Asean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countries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(29 </a:t>
            </a:r>
            <a:r>
              <a:rPr lang="en-US" sz="20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settembre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&gt; 1 </a:t>
            </a:r>
            <a:r>
              <a:rPr lang="en-US" sz="20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ottobre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2015).</a:t>
            </a:r>
            <a:endParaRPr lang="it-IT" sz="20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914400" lvl="1" indent="-457200" algn="just">
              <a:lnSpc>
                <a:spcPct val="150000"/>
              </a:lnSpc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regionale </a:t>
            </a: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 - </a:t>
            </a: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77147600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5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42494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85750" indent="-285750" algn="just">
              <a:lnSpc>
                <a:spcPct val="150000"/>
              </a:lnSpc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«</a:t>
            </a:r>
            <a:r>
              <a:rPr lang="it-IT" sz="2000" b="1" dirty="0" err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Saperi</a:t>
            </a:r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e Sapori della Via Aemilia</a:t>
            </a:r>
            <a:r>
              <a:rPr lang="it-IT" sz="20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»</a:t>
            </a:r>
            <a:r>
              <a:rPr lang="it-IT" sz="18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Animazione dello spazio «Piazzetta» in uso alla Regione ad Expo 2015 (bando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reg.le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nr. 1819 dell’11 novembre 2014), attraverso la partecipazione delle imprese e delle Camere di commercio con le produzioni agro-alimentari dei loro territori e le ricchezze offerte dal turismo regionale </a:t>
            </a:r>
            <a:r>
              <a:rPr lang="it-IT" sz="2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(dal 25/09 all’1/10/2015) (ipotesi)</a:t>
            </a:r>
          </a:p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u="sng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266700"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Partner: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CasArtusi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ed </a:t>
            </a:r>
            <a:r>
              <a:rPr lang="it-IT" sz="20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Ifoa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per l’attività di animazione, con il supporto dei                       Consorzi </a:t>
            </a:r>
            <a:r>
              <a:rPr lang="it-IT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 tutela, APT Servizi/Club di Prodotto per la promozione turistica </a:t>
            </a:r>
            <a:r>
              <a:rPr lang="it-IT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   (</a:t>
            </a:r>
            <a:r>
              <a:rPr lang="it-IT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70 pacchetti turistici creati appositamente per Expo)</a:t>
            </a: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regionale </a:t>
            </a: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 - 2</a:t>
            </a:r>
            <a:endParaRPr lang="it-IT" sz="2800" b="1" dirty="0">
              <a:solidFill>
                <a:srgbClr val="339933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051349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6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4664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0" lvl="1"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   </a:t>
            </a:r>
            <a:r>
              <a:rPr lang="it-IT" sz="2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palinsesto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di 35 eventi promozionali con protagonisti le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imprese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               </a:t>
            </a:r>
          </a:p>
          <a:p>
            <a:pPr marL="0" lvl="1"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    tutti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 comparti agro-alimentari ed i vini regionali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coinvolgimento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massimo di 100/105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imprese in momenti di presentazione del proprio prodotto, con animazione di un conduttore (italiano-inglese), attività di comunicazione (filmati, testi, link ai siti)</a:t>
            </a:r>
          </a:p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		</a:t>
            </a:r>
            <a:r>
              <a:rPr lang="it-IT" sz="2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30-35 eventi di animazione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(Casa Artusi e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Ifoa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), dimostrazione 		e di educazione al gusto (anche attraverso performance con attori) 		a supporto della presentazione delle produzioni tipiche</a:t>
            </a: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regionale </a:t>
            </a: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 - 3</a:t>
            </a:r>
            <a:endParaRPr lang="it-IT" sz="2800" b="1" dirty="0">
              <a:solidFill>
                <a:srgbClr val="339933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414313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7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3141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b="1" dirty="0" err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in Emilia-Romagna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 buyer, tour operator, agenzie viaggi, giornalisti,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&amp;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wine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blogger provenienti da Europa, America e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Asean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per b2b con le imprese emiliano-romagnole ed Club di Prodotto regionali, educational tour, visite alle realtà produttive e turistiche del territorio e visita a Expo Milano (marzo &gt; luglio 2015)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regionale </a:t>
            </a:r>
            <a:r>
              <a:rPr lang="it-IT" sz="2800" b="1" dirty="0" smtClean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 - 4</a:t>
            </a:r>
            <a:endParaRPr lang="it-IT" sz="2800" b="1" dirty="0">
              <a:solidFill>
                <a:srgbClr val="339933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42125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8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- 1</a:t>
            </a: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9144000" cy="4941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Bologna</a:t>
            </a:r>
            <a:endParaRPr lang="it-IT" sz="2200" dirty="0" smtClean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10 tour operator e d agenzie viaggi da USA in collaborazione con CCIE New York (inserito nel bando RER/AAP Expo) – 24 &gt; 28 marzo 2015</a:t>
            </a:r>
          </a:p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Modena</a:t>
            </a:r>
            <a:endParaRPr lang="it-IT" sz="28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incoming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12/13 buyer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da tutto il mondo per incontri B2B con aziende nell’ambito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del progetto regionale "Cucina Emilia: la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nostra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ricetta per Expo 2015" in collaborazione con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Palatipico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workshop c/o CCIAA Modena il 07/03/2015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 visite aziendali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l’08/03/2015</a:t>
            </a: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787811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9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1041"/>
          <p:cNvSpPr txBox="1">
            <a:spLocks noChangeArrowheads="1"/>
          </p:cNvSpPr>
          <p:nvPr/>
        </p:nvSpPr>
        <p:spPr bwMode="auto">
          <a:xfrm>
            <a:off x="35496" y="1484784"/>
            <a:ext cx="8964613" cy="53113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5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Modena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10/12 buyer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wine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per incontri B2B con aziende e giornalisti da tutto il mondo, in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collaborazione con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Consorzio Castelvetro V.I.T.A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.: workshop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Modena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il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23/04/2015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 visite aziendali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il 24/04/2015</a:t>
            </a: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ncoming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buyer </a:t>
            </a:r>
            <a:r>
              <a:rPr lang="it-IT" sz="22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da Austria e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Germania, in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sinergia con CCIAA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Reggio Emilia – (secondo semestre 2015)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partecipazione in collettiva alla fiera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"Tutto </a:t>
            </a:r>
            <a:r>
              <a:rPr lang="it-IT" sz="22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food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" in un'area di 350 mq presso Pad. 5 </a:t>
            </a:r>
            <a:r>
              <a:rPr lang="it-IT" sz="2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</a:t>
            </a:r>
            <a:r>
              <a:rPr lang="it-IT" sz="2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Milano, 3 &gt; 6/05/2015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7" y="13998"/>
            <a:ext cx="1726233" cy="118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037"/>
          <p:cNvSpPr txBox="1">
            <a:spLocks noChangeArrowheads="1"/>
          </p:cNvSpPr>
          <p:nvPr/>
        </p:nvSpPr>
        <p:spPr bwMode="auto">
          <a:xfrm>
            <a:off x="395536" y="548680"/>
            <a:ext cx="8686800" cy="6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339933"/>
                </a:solidFill>
                <a:latin typeface="Tahoma" pitchFamily="34" charset="0"/>
                <a:cs typeface="Tahoma" pitchFamily="34" charset="0"/>
              </a:rPr>
              <a:t>Progetti a livello provinciale  - 2</a:t>
            </a:r>
          </a:p>
        </p:txBody>
      </p:sp>
    </p:spTree>
    <p:extLst>
      <p:ext uri="{BB962C8B-B14F-4D97-AF65-F5344CB8AC3E}">
        <p14:creationId xmlns:p14="http://schemas.microsoft.com/office/powerpoint/2010/main" val="411968152"/>
      </p:ext>
    </p:extLst>
  </p:cSld>
  <p:clrMapOvr>
    <a:masterClrMapping/>
  </p:clrMapOvr>
  <p:transition advTm="393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MS Gothic"/>
        <a:cs typeface=""/>
      </a:majorFont>
      <a:minorFont>
        <a:latin typeface="Times New Roman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1472219985</TotalTime>
  <Words>805</Words>
  <Application>Microsoft Office PowerPoint</Application>
  <PresentationFormat>Presentazione su schermo (4:3)</PresentationFormat>
  <Paragraphs>91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Carlo De Vincentiis</dc:creator>
  <cp:lastModifiedBy>Maria Gentili</cp:lastModifiedBy>
  <cp:revision>891</cp:revision>
  <cp:lastPrinted>2015-01-14T17:51:33Z</cp:lastPrinted>
  <dcterms:modified xsi:type="dcterms:W3CDTF">2015-03-09T14:45:23Z</dcterms:modified>
</cp:coreProperties>
</file>