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7.xml" ContentType="application/vnd.openxmlformats-officedocument.drawingml.chart+xml"/>
  <Override PartName="/ppt/theme/themeOverride4.xml" ContentType="application/vnd.openxmlformats-officedocument.themeOverride+xml"/>
  <Override PartName="/ppt/charts/chart8.xml" ContentType="application/vnd.openxmlformats-officedocument.drawingml.chart+xml"/>
  <Override PartName="/ppt/theme/themeOverride5.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theme/themeOverride6.xml" ContentType="application/vnd.openxmlformats-officedocument.themeOverride+xml"/>
  <Override PartName="/ppt/charts/chart1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3" r:id="rId4"/>
  </p:sldMasterIdLst>
  <p:notesMasterIdLst>
    <p:notesMasterId r:id="rId35"/>
  </p:notesMasterIdLst>
  <p:handoutMasterIdLst>
    <p:handoutMasterId r:id="rId36"/>
  </p:handoutMasterIdLst>
  <p:sldIdLst>
    <p:sldId id="284" r:id="rId5"/>
    <p:sldId id="303" r:id="rId6"/>
    <p:sldId id="329" r:id="rId7"/>
    <p:sldId id="344" r:id="rId8"/>
    <p:sldId id="331" r:id="rId9"/>
    <p:sldId id="309" r:id="rId10"/>
    <p:sldId id="310" r:id="rId11"/>
    <p:sldId id="332" r:id="rId12"/>
    <p:sldId id="312" r:id="rId13"/>
    <p:sldId id="336" r:id="rId14"/>
    <p:sldId id="337" r:id="rId15"/>
    <p:sldId id="338" r:id="rId16"/>
    <p:sldId id="339" r:id="rId17"/>
    <p:sldId id="333" r:id="rId18"/>
    <p:sldId id="334" r:id="rId19"/>
    <p:sldId id="335" r:id="rId20"/>
    <p:sldId id="345" r:id="rId21"/>
    <p:sldId id="346" r:id="rId22"/>
    <p:sldId id="347" r:id="rId23"/>
    <p:sldId id="348" r:id="rId24"/>
    <p:sldId id="349" r:id="rId25"/>
    <p:sldId id="353" r:id="rId26"/>
    <p:sldId id="354" r:id="rId27"/>
    <p:sldId id="355" r:id="rId28"/>
    <p:sldId id="356" r:id="rId29"/>
    <p:sldId id="357" r:id="rId30"/>
    <p:sldId id="358" r:id="rId31"/>
    <p:sldId id="359" r:id="rId32"/>
    <p:sldId id="360" r:id="rId33"/>
    <p:sldId id="278" r:id="rId34"/>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02596"/>
    <a:srgbClr val="2B48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50" autoAdjust="0"/>
  </p:normalViewPr>
  <p:slideViewPr>
    <p:cSldViewPr snapToGrid="0" showGuides="1">
      <p:cViewPr>
        <p:scale>
          <a:sx n="75" d="100"/>
          <a:sy n="75" d="100"/>
        </p:scale>
        <p:origin x="-1236" y="-72"/>
      </p:cViewPr>
      <p:guideLst>
        <p:guide orient="horz" pos="4218"/>
        <p:guide orient="horz" pos="916"/>
        <p:guide orient="horz" pos="1162"/>
        <p:guide orient="horz" pos="508"/>
        <p:guide orient="horz" pos="2113"/>
        <p:guide pos="689"/>
        <p:guide pos="3967"/>
        <p:guide pos="5616"/>
        <p:guide pos="5505"/>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3" d="100"/>
          <a:sy n="83" d="100"/>
        </p:scale>
        <p:origin x="-1992" y="-72"/>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oleObject" Target="file:///C:\Users\ptran\AppData\Local\Microsoft\Windows\Temporary%20Internet%20Files\Content.Outlook\SHU8B4DB\Report%20plant%203400%20built%20Achievement%20sincce%202011%20~2014%20_10Feb2015%20(2).xlsx" TargetMode="External"/><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file:///C:\Users\fmorber\Desktop\Documents\Documenti\Datalogic\DL%20Scanning\UNO\VDC\2014\Corporate%20Presentation\Market%20Share%20IA%202013.xlsx"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oleObject" Target="file:///C:\Users\fmorber\Desktop\Documents\Documenti\Datalogic\DL%20Scanning\UNO\VDC\2014\Corporate%20Presentation\Copia%20di%20ADC_2013.xlsx" TargetMode="External"/><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oleObject" Target="file:///C:\Users\fmorber\Desktop\Documents\Documenti\Datalogic\DL%20Scanning\UNO\VDC\2014\Corporate%20Presentation\Market%20Share%20IA%202013.xlsx" TargetMode="External"/><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fmorber\Desktop\Documents\Documenti\Datalogic\DL%20Scanning\UNO\VDC\2014\Corporate%20Presentation\Market%20Share%20IA%202013.xlsx" TargetMode="External"/><Relationship Id="rId1" Type="http://schemas.openxmlformats.org/officeDocument/2006/relationships/themeOverride" Target="../theme/themeOverride5.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Foglio1!$B$1</c:f>
              <c:strCache>
                <c:ptCount val="1"/>
                <c:pt idx="0">
                  <c:v> 2</c:v>
                </c:pt>
              </c:strCache>
            </c:strRef>
          </c:tx>
          <c:dLbls>
            <c:dLbl>
              <c:idx val="0"/>
              <c:layout>
                <c:manualLayout>
                  <c:x val="0.11169732157872085"/>
                  <c:y val="0.10191042680174532"/>
                </c:manualLayout>
              </c:layout>
              <c:showLegendKey val="0"/>
              <c:showVal val="1"/>
              <c:showCatName val="0"/>
              <c:showSerName val="0"/>
              <c:showPercent val="0"/>
              <c:showBubbleSize val="0"/>
            </c:dLbl>
            <c:dLbl>
              <c:idx val="1"/>
              <c:layout>
                <c:manualLayout>
                  <c:x val="-0.12120849356520216"/>
                  <c:y val="5.0955414012739319E-3"/>
                </c:manualLayout>
              </c:layout>
              <c:showLegendKey val="0"/>
              <c:showVal val="1"/>
              <c:showCatName val="0"/>
              <c:showSerName val="0"/>
              <c:showPercent val="0"/>
              <c:showBubbleSize val="0"/>
            </c:dLbl>
            <c:dLbl>
              <c:idx val="2"/>
              <c:layout>
                <c:manualLayout>
                  <c:x val="-3.654154653325218E-2"/>
                  <c:y val="-0.1375796178343949"/>
                </c:manualLayout>
              </c:layout>
              <c:showLegendKey val="0"/>
              <c:showVal val="1"/>
              <c:showCatName val="0"/>
              <c:showSerName val="0"/>
              <c:showPercent val="0"/>
              <c:showBubbleSize val="0"/>
            </c:dLbl>
            <c:dLbl>
              <c:idx val="3"/>
              <c:layout>
                <c:manualLayout>
                  <c:x val="-8.7235321050639095E-2"/>
                  <c:y val="-7.6433121019108263E-2"/>
                </c:manualLayout>
              </c:layout>
              <c:showLegendKey val="0"/>
              <c:showVal val="1"/>
              <c:showCatName val="0"/>
              <c:showSerName val="0"/>
              <c:showPercent val="0"/>
              <c:showBubbleSize val="0"/>
            </c:dLbl>
            <c:dLbl>
              <c:idx val="4"/>
              <c:layout>
                <c:manualLayout>
                  <c:x val="-2.7829493339510698E-2"/>
                  <c:y val="-0.12738853503184713"/>
                </c:manualLayout>
              </c:layout>
              <c:showLegendKey val="0"/>
              <c:showVal val="1"/>
              <c:showCatName val="0"/>
              <c:showSerName val="0"/>
              <c:showPercent val="0"/>
              <c:showBubbleSize val="0"/>
            </c:dLbl>
            <c:txPr>
              <a:bodyPr/>
              <a:lstStyle/>
              <a:p>
                <a:pPr>
                  <a:defRPr sz="1000" b="1">
                    <a:solidFill>
                      <a:srgbClr val="595959"/>
                    </a:solidFill>
                    <a:latin typeface="Lucida Sans"/>
                  </a:defRPr>
                </a:pPr>
                <a:endParaRPr lang="it-IT"/>
              </a:p>
            </c:txPr>
            <c:showLegendKey val="0"/>
            <c:showVal val="1"/>
            <c:showCatName val="0"/>
            <c:showSerName val="0"/>
            <c:showPercent val="0"/>
            <c:showBubbleSize val="0"/>
            <c:showLeaderLines val="1"/>
          </c:dLbls>
          <c:cat>
            <c:strRef>
              <c:f>Foglio1!$A$2:$A$4</c:f>
              <c:strCache>
                <c:ptCount val="3"/>
                <c:pt idx="0">
                  <c:v>ADC</c:v>
                </c:pt>
                <c:pt idx="1">
                  <c:v>IA</c:v>
                </c:pt>
                <c:pt idx="2">
                  <c:v>Informatics</c:v>
                </c:pt>
              </c:strCache>
            </c:strRef>
          </c:cat>
          <c:val>
            <c:numRef>
              <c:f>Foglio1!$B$2:$B$4</c:f>
              <c:numCache>
                <c:formatCode>0%</c:formatCode>
                <c:ptCount val="3"/>
                <c:pt idx="0">
                  <c:v>0.66300000000000003</c:v>
                </c:pt>
                <c:pt idx="1">
                  <c:v>0.28000000000000003</c:v>
                </c:pt>
                <c:pt idx="2">
                  <c:v>5.7000000000000002E-2</c:v>
                </c:pt>
              </c:numCache>
            </c:numRef>
          </c:val>
        </c:ser>
        <c:dLbls>
          <c:showLegendKey val="0"/>
          <c:showVal val="1"/>
          <c:showCatName val="0"/>
          <c:showSerName val="0"/>
          <c:showPercent val="0"/>
          <c:showBubbleSize val="0"/>
          <c:showLeaderLines val="1"/>
        </c:dLbls>
        <c:firstSliceAng val="0"/>
        <c:holeSize val="50"/>
      </c:doughnutChart>
    </c:plotArea>
    <c:legend>
      <c:legendPos val="r"/>
      <c:layout/>
      <c:overlay val="0"/>
      <c:txPr>
        <a:bodyPr/>
        <a:lstStyle/>
        <a:p>
          <a:pPr>
            <a:defRPr sz="1000" b="1">
              <a:solidFill>
                <a:srgbClr val="595959"/>
              </a:solidFill>
              <a:latin typeface="Lucida Sans"/>
            </a:defRPr>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manualLayout>
          <c:layoutTarget val="inner"/>
          <c:xMode val="edge"/>
          <c:yMode val="edge"/>
          <c:x val="0.10901507715123053"/>
          <c:y val="3.5471299974516368E-2"/>
          <c:w val="0.86840565690959381"/>
          <c:h val="0.85191245886598632"/>
        </c:manualLayout>
      </c:layout>
      <c:bar3DChart>
        <c:barDir val="col"/>
        <c:grouping val="clustered"/>
        <c:varyColors val="0"/>
        <c:ser>
          <c:idx val="0"/>
          <c:order val="0"/>
          <c:tx>
            <c:strRef>
              <c:f>'[Report plant 3400 built Achievement sincce 2011 ~2014 _10Feb2015 (2).xlsx]TREND of BASE SCANNER '!$A$5</c:f>
              <c:strCache>
                <c:ptCount val="1"/>
                <c:pt idx="0">
                  <c:v>FRS</c:v>
                </c:pt>
              </c:strCache>
            </c:strRef>
          </c:tx>
          <c:spPr>
            <a:solidFill>
              <a:srgbClr val="FFC000"/>
            </a:solidFill>
          </c:spPr>
          <c:invertIfNegative val="0"/>
          <c:dLbls>
            <c:dLbl>
              <c:idx val="0"/>
              <c:layout>
                <c:manualLayout>
                  <c:x val="-1.5254237288135609E-2"/>
                  <c:y val="0"/>
                </c:manualLayout>
              </c:layout>
              <c:showLegendKey val="0"/>
              <c:showVal val="1"/>
              <c:showCatName val="0"/>
              <c:showSerName val="0"/>
              <c:showPercent val="0"/>
              <c:showBubbleSize val="0"/>
            </c:dLbl>
            <c:dLbl>
              <c:idx val="1"/>
              <c:layout>
                <c:manualLayout>
                  <c:x val="-1.5254237288135594E-2"/>
                  <c:y val="0"/>
                </c:manualLayout>
              </c:layout>
              <c:showLegendKey val="0"/>
              <c:showVal val="1"/>
              <c:showCatName val="0"/>
              <c:showSerName val="0"/>
              <c:showPercent val="0"/>
              <c:showBubbleSize val="0"/>
            </c:dLbl>
            <c:dLbl>
              <c:idx val="2"/>
              <c:layout>
                <c:manualLayout>
                  <c:x val="-1.864406779661017E-2"/>
                  <c:y val="-2.521669980908774E-2"/>
                </c:manualLayout>
              </c:layout>
              <c:showLegendKey val="0"/>
              <c:showVal val="1"/>
              <c:showCatName val="0"/>
              <c:showSerName val="0"/>
              <c:showPercent val="0"/>
              <c:showBubbleSize val="0"/>
            </c:dLbl>
            <c:dLbl>
              <c:idx val="3"/>
              <c:layout>
                <c:manualLayout>
                  <c:x val="-1.1864406779661017E-2"/>
                  <c:y val="-6.304174952271935E-3"/>
                </c:manualLayout>
              </c:layout>
              <c:showLegendKey val="0"/>
              <c:showVal val="1"/>
              <c:showCatName val="0"/>
              <c:showSerName val="0"/>
              <c:showPercent val="0"/>
              <c:showBubbleSize val="0"/>
            </c:dLbl>
            <c:dLbl>
              <c:idx val="4"/>
              <c:layout>
                <c:manualLayout>
                  <c:x val="-1.3559322033898305E-2"/>
                  <c:y val="-2.521669980908774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'[Report plant 3400 built Achievement sincce 2011 ~2014 _10Feb2015 (2).xlsx]TREND of BASE SCANNER '!$B$4:$F$4</c:f>
              <c:strCache>
                <c:ptCount val="5"/>
                <c:pt idx="0">
                  <c:v>2011</c:v>
                </c:pt>
                <c:pt idx="1">
                  <c:v>2012</c:v>
                </c:pt>
                <c:pt idx="2">
                  <c:v>2013</c:v>
                </c:pt>
                <c:pt idx="3">
                  <c:v>2014</c:v>
                </c:pt>
                <c:pt idx="4">
                  <c:v>7m-2015</c:v>
                </c:pt>
              </c:strCache>
            </c:strRef>
          </c:cat>
          <c:val>
            <c:numRef>
              <c:f>'[Report plant 3400 built Achievement sincce 2011 ~2014 _10Feb2015 (2).xlsx]TREND of BASE SCANNER '!$B$5:$F$5</c:f>
              <c:numCache>
                <c:formatCode>_(* #,##0_);_(* \(#,##0\);_(* "-"??_);_(@_)</c:formatCode>
                <c:ptCount val="5"/>
                <c:pt idx="0">
                  <c:v>105460</c:v>
                </c:pt>
                <c:pt idx="1">
                  <c:v>111423</c:v>
                </c:pt>
                <c:pt idx="2">
                  <c:v>135728</c:v>
                </c:pt>
                <c:pt idx="3">
                  <c:v>175068</c:v>
                </c:pt>
                <c:pt idx="4">
                  <c:v>128973</c:v>
                </c:pt>
              </c:numCache>
            </c:numRef>
          </c:val>
        </c:ser>
        <c:ser>
          <c:idx val="1"/>
          <c:order val="1"/>
          <c:tx>
            <c:strRef>
              <c:f>'[Report plant 3400 built Achievement sincce 2011 ~2014 _10Feb2015 (2).xlsx]TREND of BASE SCANNER '!$A$6</c:f>
              <c:strCache>
                <c:ptCount val="1"/>
                <c:pt idx="0">
                  <c:v>HHS</c:v>
                </c:pt>
              </c:strCache>
            </c:strRef>
          </c:tx>
          <c:invertIfNegative val="0"/>
          <c:dLbls>
            <c:showLegendKey val="0"/>
            <c:showVal val="1"/>
            <c:showCatName val="0"/>
            <c:showSerName val="0"/>
            <c:showPercent val="0"/>
            <c:showBubbleSize val="0"/>
            <c:showLeaderLines val="0"/>
          </c:dLbls>
          <c:cat>
            <c:strRef>
              <c:f>'[Report plant 3400 built Achievement sincce 2011 ~2014 _10Feb2015 (2).xlsx]TREND of BASE SCANNER '!$B$4:$F$4</c:f>
              <c:strCache>
                <c:ptCount val="5"/>
                <c:pt idx="0">
                  <c:v>2011</c:v>
                </c:pt>
                <c:pt idx="1">
                  <c:v>2012</c:v>
                </c:pt>
                <c:pt idx="2">
                  <c:v>2013</c:v>
                </c:pt>
                <c:pt idx="3">
                  <c:v>2014</c:v>
                </c:pt>
                <c:pt idx="4">
                  <c:v>7m-2015</c:v>
                </c:pt>
              </c:strCache>
            </c:strRef>
          </c:cat>
          <c:val>
            <c:numRef>
              <c:f>'[Report plant 3400 built Achievement sincce 2011 ~2014 _10Feb2015 (2).xlsx]TREND of BASE SCANNER '!$B$6:$F$6</c:f>
              <c:numCache>
                <c:formatCode>_(* #,##0_);_(* \(#,##0\);_(* "-"??_);_(@_)</c:formatCode>
                <c:ptCount val="5"/>
                <c:pt idx="0">
                  <c:v>343570</c:v>
                </c:pt>
                <c:pt idx="1">
                  <c:v>627450</c:v>
                </c:pt>
                <c:pt idx="2">
                  <c:v>935183</c:v>
                </c:pt>
                <c:pt idx="3">
                  <c:v>1066486</c:v>
                </c:pt>
                <c:pt idx="4">
                  <c:v>675414</c:v>
                </c:pt>
              </c:numCache>
            </c:numRef>
          </c:val>
        </c:ser>
        <c:ser>
          <c:idx val="2"/>
          <c:order val="2"/>
          <c:tx>
            <c:strRef>
              <c:f>'[Report plant 3400 built Achievement sincce 2011 ~2014 _10Feb2015 (2).xlsx]TREND of BASE SCANNER '!$A$7</c:f>
              <c:strCache>
                <c:ptCount val="1"/>
                <c:pt idx="0">
                  <c:v>MOB</c:v>
                </c:pt>
              </c:strCache>
            </c:strRef>
          </c:tx>
          <c:invertIfNegative val="0"/>
          <c:dLbls>
            <c:dLbl>
              <c:idx val="0"/>
              <c:layout>
                <c:manualLayout>
                  <c:x val="1.5254237288135594E-2"/>
                  <c:y val="0"/>
                </c:manualLayout>
              </c:layout>
              <c:showLegendKey val="0"/>
              <c:showVal val="1"/>
              <c:showCatName val="0"/>
              <c:showSerName val="0"/>
              <c:showPercent val="0"/>
              <c:showBubbleSize val="0"/>
            </c:dLbl>
            <c:dLbl>
              <c:idx val="1"/>
              <c:layout>
                <c:manualLayout>
                  <c:x val="2.0338983050847456E-2"/>
                  <c:y val="0"/>
                </c:manualLayout>
              </c:layout>
              <c:showLegendKey val="0"/>
              <c:showVal val="1"/>
              <c:showCatName val="0"/>
              <c:showSerName val="0"/>
              <c:showPercent val="0"/>
              <c:showBubbleSize val="0"/>
            </c:dLbl>
            <c:dLbl>
              <c:idx val="2"/>
              <c:layout>
                <c:manualLayout>
                  <c:x val="2.0338983050847456E-2"/>
                  <c:y val="0"/>
                </c:manualLayout>
              </c:layout>
              <c:showLegendKey val="0"/>
              <c:showVal val="1"/>
              <c:showCatName val="0"/>
              <c:showSerName val="0"/>
              <c:showPercent val="0"/>
              <c:showBubbleSize val="0"/>
            </c:dLbl>
            <c:dLbl>
              <c:idx val="3"/>
              <c:layout>
                <c:manualLayout>
                  <c:x val="2.7118644067796609E-2"/>
                  <c:y val="6.304174952271935E-3"/>
                </c:manualLayout>
              </c:layout>
              <c:showLegendKey val="0"/>
              <c:showVal val="1"/>
              <c:showCatName val="0"/>
              <c:showSerName val="0"/>
              <c:showPercent val="0"/>
              <c:showBubbleSize val="0"/>
            </c:dLbl>
            <c:dLbl>
              <c:idx val="4"/>
              <c:layout>
                <c:manualLayout>
                  <c:x val="2.0338983050847456E-2"/>
                  <c:y val="-3.1520874761359675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'[Report plant 3400 built Achievement sincce 2011 ~2014 _10Feb2015 (2).xlsx]TREND of BASE SCANNER '!$B$4:$F$4</c:f>
              <c:strCache>
                <c:ptCount val="5"/>
                <c:pt idx="0">
                  <c:v>2011</c:v>
                </c:pt>
                <c:pt idx="1">
                  <c:v>2012</c:v>
                </c:pt>
                <c:pt idx="2">
                  <c:v>2013</c:v>
                </c:pt>
                <c:pt idx="3">
                  <c:v>2014</c:v>
                </c:pt>
                <c:pt idx="4">
                  <c:v>7m-2015</c:v>
                </c:pt>
              </c:strCache>
            </c:strRef>
          </c:cat>
          <c:val>
            <c:numRef>
              <c:f>'[Report plant 3400 built Achievement sincce 2011 ~2014 _10Feb2015 (2).xlsx]TREND of BASE SCANNER '!$B$7:$F$7</c:f>
              <c:numCache>
                <c:formatCode>_(* #,##0_);_(* \(#,##0\);_(* "-"??_);_(@_)</c:formatCode>
                <c:ptCount val="5"/>
                <c:pt idx="0">
                  <c:v>14955</c:v>
                </c:pt>
                <c:pt idx="1">
                  <c:v>70000</c:v>
                </c:pt>
                <c:pt idx="2">
                  <c:v>79664</c:v>
                </c:pt>
                <c:pt idx="3">
                  <c:v>105619</c:v>
                </c:pt>
                <c:pt idx="4">
                  <c:v>87801</c:v>
                </c:pt>
              </c:numCache>
            </c:numRef>
          </c:val>
        </c:ser>
        <c:dLbls>
          <c:showLegendKey val="0"/>
          <c:showVal val="0"/>
          <c:showCatName val="0"/>
          <c:showSerName val="0"/>
          <c:showPercent val="0"/>
          <c:showBubbleSize val="0"/>
        </c:dLbls>
        <c:gapWidth val="150"/>
        <c:shape val="box"/>
        <c:axId val="81621760"/>
        <c:axId val="81623296"/>
        <c:axId val="0"/>
      </c:bar3DChart>
      <c:catAx>
        <c:axId val="81621760"/>
        <c:scaling>
          <c:orientation val="minMax"/>
        </c:scaling>
        <c:delete val="0"/>
        <c:axPos val="b"/>
        <c:majorTickMark val="out"/>
        <c:minorTickMark val="none"/>
        <c:tickLblPos val="nextTo"/>
        <c:crossAx val="81623296"/>
        <c:crosses val="autoZero"/>
        <c:auto val="1"/>
        <c:lblAlgn val="ctr"/>
        <c:lblOffset val="100"/>
        <c:noMultiLvlLbl val="0"/>
      </c:catAx>
      <c:valAx>
        <c:axId val="81623296"/>
        <c:scaling>
          <c:orientation val="minMax"/>
        </c:scaling>
        <c:delete val="0"/>
        <c:axPos val="l"/>
        <c:majorGridlines/>
        <c:numFmt formatCode="_(* #,##0_);_(* \(#,##0\);_(* &quot;-&quot;??_);_(@_)" sourceLinked="1"/>
        <c:majorTickMark val="out"/>
        <c:minorTickMark val="none"/>
        <c:tickLblPos val="nextTo"/>
        <c:crossAx val="81621760"/>
        <c:crosses val="autoZero"/>
        <c:crossBetween val="between"/>
      </c:valAx>
    </c:plotArea>
    <c:legend>
      <c:legendPos val="r"/>
      <c:layout>
        <c:manualLayout>
          <c:xMode val="edge"/>
          <c:yMode val="edge"/>
          <c:x val="0.18279015571484059"/>
          <c:y val="0.93730222200643454"/>
          <c:w val="0.64501253486811905"/>
          <c:h val="6.1497556917421731E-2"/>
        </c:manualLayout>
      </c:layout>
      <c:overlay val="0"/>
    </c:legend>
    <c:plotVisOnly val="1"/>
    <c:dispBlanksAs val="gap"/>
    <c:showDLblsOverMax val="0"/>
  </c:chart>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7634992329956E-2"/>
          <c:y val="3.3424550244683202E-2"/>
          <c:w val="0.88818162095865039"/>
          <c:h val="0.87360262696255409"/>
        </c:manualLayout>
      </c:layout>
      <c:barChart>
        <c:barDir val="col"/>
        <c:grouping val="clustered"/>
        <c:varyColors val="0"/>
        <c:ser>
          <c:idx val="0"/>
          <c:order val="0"/>
          <c:tx>
            <c:strRef>
              <c:f>'TREND of BASE SCANNER '!$B$36</c:f>
              <c:strCache>
                <c:ptCount val="1"/>
                <c:pt idx="0">
                  <c:v>Daily Output</c:v>
                </c:pt>
              </c:strCache>
            </c:strRef>
          </c:tx>
          <c:invertIfNegative val="0"/>
          <c:cat>
            <c:strRef>
              <c:f>'TREND of BASE SCANNER '!$C$35:$G$35</c:f>
              <c:strCache>
                <c:ptCount val="5"/>
                <c:pt idx="0">
                  <c:v>2011</c:v>
                </c:pt>
                <c:pt idx="1">
                  <c:v>2012</c:v>
                </c:pt>
                <c:pt idx="2">
                  <c:v>2013</c:v>
                </c:pt>
                <c:pt idx="3">
                  <c:v>2014</c:v>
                </c:pt>
                <c:pt idx="4">
                  <c:v>7M - 2015</c:v>
                </c:pt>
              </c:strCache>
            </c:strRef>
          </c:cat>
          <c:val>
            <c:numRef>
              <c:f>'TREND of BASE SCANNER '!$C$36:$G$36</c:f>
              <c:numCache>
                <c:formatCode>General</c:formatCode>
                <c:ptCount val="5"/>
                <c:pt idx="0">
                  <c:v>1550</c:v>
                </c:pt>
                <c:pt idx="1">
                  <c:v>2700</c:v>
                </c:pt>
                <c:pt idx="2">
                  <c:v>3800</c:v>
                </c:pt>
                <c:pt idx="3">
                  <c:v>4500</c:v>
                </c:pt>
                <c:pt idx="4">
                  <c:v>5100</c:v>
                </c:pt>
              </c:numCache>
            </c:numRef>
          </c:val>
        </c:ser>
        <c:dLbls>
          <c:showLegendKey val="0"/>
          <c:showVal val="0"/>
          <c:showCatName val="0"/>
          <c:showSerName val="0"/>
          <c:showPercent val="0"/>
          <c:showBubbleSize val="0"/>
        </c:dLbls>
        <c:gapWidth val="150"/>
        <c:axId val="132186112"/>
        <c:axId val="132187648"/>
      </c:barChart>
      <c:lineChart>
        <c:grouping val="standard"/>
        <c:varyColors val="0"/>
        <c:ser>
          <c:idx val="1"/>
          <c:order val="1"/>
          <c:tx>
            <c:strRef>
              <c:f>'TREND of BASE SCANNER '!$B$37</c:f>
              <c:strCache>
                <c:ptCount val="1"/>
                <c:pt idx="0">
                  <c:v>Increasing rate</c:v>
                </c:pt>
              </c:strCache>
            </c:strRef>
          </c:tx>
          <c:marker>
            <c:symbol val="none"/>
          </c:marker>
          <c:cat>
            <c:strRef>
              <c:f>'TREND of BASE SCANNER '!$C$35:$G$35</c:f>
              <c:strCache>
                <c:ptCount val="5"/>
                <c:pt idx="0">
                  <c:v>2011</c:v>
                </c:pt>
                <c:pt idx="1">
                  <c:v>2012</c:v>
                </c:pt>
                <c:pt idx="2">
                  <c:v>2013</c:v>
                </c:pt>
                <c:pt idx="3">
                  <c:v>2014</c:v>
                </c:pt>
                <c:pt idx="4">
                  <c:v>7M - 2015</c:v>
                </c:pt>
              </c:strCache>
            </c:strRef>
          </c:cat>
          <c:val>
            <c:numRef>
              <c:f>'TREND of BASE SCANNER '!$C$37:$G$37</c:f>
              <c:numCache>
                <c:formatCode>#,#00%</c:formatCode>
                <c:ptCount val="5"/>
                <c:pt idx="1">
                  <c:v>0.74193548387096775</c:v>
                </c:pt>
                <c:pt idx="2">
                  <c:v>0.40740740740740738</c:v>
                </c:pt>
                <c:pt idx="3">
                  <c:v>0.18421052631578946</c:v>
                </c:pt>
                <c:pt idx="4">
                  <c:v>0.13333333333333333</c:v>
                </c:pt>
              </c:numCache>
            </c:numRef>
          </c:val>
          <c:smooth val="0"/>
        </c:ser>
        <c:dLbls>
          <c:showLegendKey val="0"/>
          <c:showVal val="0"/>
          <c:showCatName val="0"/>
          <c:showSerName val="0"/>
          <c:showPercent val="0"/>
          <c:showBubbleSize val="0"/>
        </c:dLbls>
        <c:marker val="1"/>
        <c:smooth val="0"/>
        <c:axId val="132189184"/>
        <c:axId val="132195072"/>
      </c:lineChart>
      <c:catAx>
        <c:axId val="132186112"/>
        <c:scaling>
          <c:orientation val="minMax"/>
        </c:scaling>
        <c:delete val="0"/>
        <c:axPos val="b"/>
        <c:numFmt formatCode="General" sourceLinked="1"/>
        <c:majorTickMark val="out"/>
        <c:minorTickMark val="none"/>
        <c:tickLblPos val="nextTo"/>
        <c:crossAx val="132187648"/>
        <c:crosses val="autoZero"/>
        <c:auto val="1"/>
        <c:lblAlgn val="ctr"/>
        <c:lblOffset val="100"/>
        <c:noMultiLvlLbl val="0"/>
      </c:catAx>
      <c:valAx>
        <c:axId val="132187648"/>
        <c:scaling>
          <c:orientation val="minMax"/>
        </c:scaling>
        <c:delete val="0"/>
        <c:axPos val="l"/>
        <c:majorGridlines/>
        <c:numFmt formatCode="General" sourceLinked="1"/>
        <c:majorTickMark val="out"/>
        <c:minorTickMark val="none"/>
        <c:tickLblPos val="nextTo"/>
        <c:crossAx val="132186112"/>
        <c:crosses val="autoZero"/>
        <c:crossBetween val="between"/>
      </c:valAx>
      <c:catAx>
        <c:axId val="132189184"/>
        <c:scaling>
          <c:orientation val="minMax"/>
        </c:scaling>
        <c:delete val="1"/>
        <c:axPos val="b"/>
        <c:majorTickMark val="out"/>
        <c:minorTickMark val="none"/>
        <c:tickLblPos val="nextTo"/>
        <c:crossAx val="132195072"/>
        <c:crosses val="autoZero"/>
        <c:auto val="1"/>
        <c:lblAlgn val="ctr"/>
        <c:lblOffset val="100"/>
        <c:noMultiLvlLbl val="0"/>
      </c:catAx>
      <c:valAx>
        <c:axId val="132195072"/>
        <c:scaling>
          <c:orientation val="minMax"/>
          <c:max val="0.8"/>
        </c:scaling>
        <c:delete val="0"/>
        <c:axPos val="r"/>
        <c:numFmt formatCode="#,#00%" sourceLinked="1"/>
        <c:majorTickMark val="out"/>
        <c:minorTickMark val="none"/>
        <c:tickLblPos val="nextTo"/>
        <c:crossAx val="132189184"/>
        <c:crosses val="max"/>
        <c:crossBetween val="between"/>
        <c:majorUnit val="0.1"/>
      </c:valAx>
      <c:spPr>
        <a:noFill/>
        <a:ln w="25388">
          <a:noFill/>
        </a:ln>
      </c:spPr>
    </c:plotArea>
    <c:legend>
      <c:legendPos val="r"/>
      <c:layout>
        <c:manualLayout>
          <c:xMode val="edge"/>
          <c:yMode val="edge"/>
          <c:x val="0.33797216699801197"/>
          <c:y val="0.9358752166377815"/>
          <c:w val="0.39065606361829031"/>
          <c:h val="5.8925476603119573E-2"/>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Foglio1!$B$1</c:f>
              <c:strCache>
                <c:ptCount val="1"/>
                <c:pt idx="0">
                  <c:v> 2</c:v>
                </c:pt>
              </c:strCache>
            </c:strRef>
          </c:tx>
          <c:dLbls>
            <c:dLbl>
              <c:idx val="0"/>
              <c:layout>
                <c:manualLayout>
                  <c:x val="6.2335411715900312E-2"/>
                  <c:y val="-0.12738893625557954"/>
                </c:manualLayout>
              </c:layout>
              <c:showLegendKey val="0"/>
              <c:showVal val="1"/>
              <c:showCatName val="0"/>
              <c:showSerName val="0"/>
              <c:showPercent val="0"/>
              <c:showBubbleSize val="0"/>
            </c:dLbl>
            <c:dLbl>
              <c:idx val="1"/>
              <c:layout>
                <c:manualLayout>
                  <c:x val="9.2693115840353474E-2"/>
                  <c:y val="9.171974522292993E-2"/>
                </c:manualLayout>
              </c:layout>
              <c:showLegendKey val="0"/>
              <c:showVal val="1"/>
              <c:showCatName val="0"/>
              <c:showSerName val="0"/>
              <c:showPercent val="0"/>
              <c:showBubbleSize val="0"/>
            </c:dLbl>
            <c:dLbl>
              <c:idx val="2"/>
              <c:layout>
                <c:manualLayout>
                  <c:x val="-9.9066632359491522E-2"/>
                  <c:y val="6.6242038216560606E-2"/>
                </c:manualLayout>
              </c:layout>
              <c:showLegendKey val="0"/>
              <c:showVal val="1"/>
              <c:showCatName val="0"/>
              <c:showSerName val="0"/>
              <c:showPercent val="0"/>
              <c:showBubbleSize val="0"/>
            </c:dLbl>
            <c:dLbl>
              <c:idx val="3"/>
              <c:layout>
                <c:manualLayout>
                  <c:x val="-8.3944527059784418E-2"/>
                  <c:y val="-9.6815286624203828E-2"/>
                </c:manualLayout>
              </c:layout>
              <c:showLegendKey val="0"/>
              <c:showVal val="1"/>
              <c:showCatName val="0"/>
              <c:showSerName val="0"/>
              <c:showPercent val="0"/>
              <c:showBubbleSize val="0"/>
            </c:dLbl>
            <c:dLbl>
              <c:idx val="4"/>
              <c:layout>
                <c:manualLayout>
                  <c:x val="-2.7829493339510698E-2"/>
                  <c:y val="-0.12738853503184713"/>
                </c:manualLayout>
              </c:layout>
              <c:showLegendKey val="0"/>
              <c:showVal val="1"/>
              <c:showCatName val="0"/>
              <c:showSerName val="0"/>
              <c:showPercent val="0"/>
              <c:showBubbleSize val="0"/>
            </c:dLbl>
            <c:txPr>
              <a:bodyPr/>
              <a:lstStyle/>
              <a:p>
                <a:pPr>
                  <a:defRPr sz="1000" b="1">
                    <a:solidFill>
                      <a:srgbClr val="595959"/>
                    </a:solidFill>
                    <a:latin typeface="Lucida Sans"/>
                  </a:defRPr>
                </a:pPr>
                <a:endParaRPr lang="it-IT"/>
              </a:p>
            </c:txPr>
            <c:showLegendKey val="0"/>
            <c:showVal val="1"/>
            <c:showCatName val="0"/>
            <c:showSerName val="0"/>
            <c:showPercent val="0"/>
            <c:showBubbleSize val="0"/>
            <c:showLeaderLines val="1"/>
          </c:dLbls>
          <c:cat>
            <c:strRef>
              <c:f>Foglio1!$A$2:$A$6</c:f>
              <c:strCache>
                <c:ptCount val="5"/>
                <c:pt idx="0">
                  <c:v>Italy</c:v>
                </c:pt>
                <c:pt idx="1">
                  <c:v>Europe</c:v>
                </c:pt>
                <c:pt idx="2">
                  <c:v>North America</c:v>
                </c:pt>
                <c:pt idx="3">
                  <c:v>APAC</c:v>
                </c:pt>
                <c:pt idx="4">
                  <c:v>ROW</c:v>
                </c:pt>
              </c:strCache>
            </c:strRef>
          </c:cat>
          <c:val>
            <c:numRef>
              <c:f>Foglio1!$B$2:$B$6</c:f>
              <c:numCache>
                <c:formatCode>0%</c:formatCode>
                <c:ptCount val="5"/>
                <c:pt idx="0">
                  <c:v>0.1</c:v>
                </c:pt>
                <c:pt idx="1">
                  <c:v>0.43</c:v>
                </c:pt>
                <c:pt idx="2">
                  <c:v>0.3</c:v>
                </c:pt>
                <c:pt idx="3">
                  <c:v>0.12</c:v>
                </c:pt>
                <c:pt idx="4">
                  <c:v>0.06</c:v>
                </c:pt>
              </c:numCache>
            </c:numRef>
          </c:val>
        </c:ser>
        <c:dLbls>
          <c:showLegendKey val="0"/>
          <c:showVal val="1"/>
          <c:showCatName val="0"/>
          <c:showSerName val="0"/>
          <c:showPercent val="0"/>
          <c:showBubbleSize val="0"/>
          <c:showLeaderLines val="1"/>
        </c:dLbls>
        <c:firstSliceAng val="0"/>
        <c:holeSize val="50"/>
      </c:doughnutChart>
    </c:plotArea>
    <c:legend>
      <c:legendPos val="r"/>
      <c:layout/>
      <c:overlay val="0"/>
      <c:txPr>
        <a:bodyPr/>
        <a:lstStyle/>
        <a:p>
          <a:pPr>
            <a:defRPr sz="1000" b="1">
              <a:solidFill>
                <a:srgbClr val="595959"/>
              </a:solidFill>
              <a:latin typeface="Lucida Sans"/>
            </a:defRPr>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3"/>
    </mc:Choice>
    <mc:Fallback>
      <c:style val="23"/>
    </mc:Fallback>
  </mc:AlternateContent>
  <c:chart>
    <c:autoTitleDeleted val="0"/>
    <c:plotArea>
      <c:layout>
        <c:manualLayout>
          <c:layoutTarget val="inner"/>
          <c:xMode val="edge"/>
          <c:yMode val="edge"/>
          <c:x val="3.199250317405937E-2"/>
          <c:y val="4.4375276471948888E-2"/>
          <c:w val="0.93601499365188123"/>
          <c:h val="0.70670492956909858"/>
        </c:manualLayout>
      </c:layout>
      <c:barChart>
        <c:barDir val="col"/>
        <c:grouping val="clustered"/>
        <c:varyColors val="0"/>
        <c:ser>
          <c:idx val="0"/>
          <c:order val="0"/>
          <c:tx>
            <c:strRef>
              <c:f>Foglio1!$B$1</c:f>
              <c:strCache>
                <c:ptCount val="1"/>
                <c:pt idx="0">
                  <c:v>PRODUCT UPDATE</c:v>
                </c:pt>
              </c:strCache>
            </c:strRef>
          </c:tx>
          <c:spPr>
            <a:solidFill>
              <a:schemeClr val="accent5">
                <a:lumMod val="75000"/>
              </a:schemeClr>
            </a:solidFill>
          </c:spPr>
          <c:invertIfNegative val="0"/>
          <c:dLbls>
            <c:dLbl>
              <c:idx val="1"/>
              <c:layout>
                <c:manualLayout>
                  <c:x val="-2.2513307669344403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5759315368541076E-2"/>
                  <c:y val="1.3081632279923599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2513307669344392E-2"/>
                  <c:y val="3.2704724493598245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9084093794599429E-3"/>
                  <c:y val="-2.6625165883169332E-2"/>
                </c:manualLayout>
              </c:layout>
              <c:dLblPos val="outEnd"/>
              <c:showLegendKey val="0"/>
              <c:showVal val="1"/>
              <c:showCatName val="0"/>
              <c:showSerName val="0"/>
              <c:showPercent val="0"/>
              <c:showBubbleSize val="0"/>
            </c:dLbl>
            <c:spPr>
              <a:noFill/>
              <a:ln>
                <a:noFill/>
              </a:ln>
              <a:effectLst/>
            </c:spPr>
            <c:txPr>
              <a:bodyPr/>
              <a:lstStyle/>
              <a:p>
                <a:pPr>
                  <a:defRPr sz="800">
                    <a:solidFill>
                      <a:schemeClr val="bg2">
                        <a:lumMod val="25000"/>
                      </a:schemeClr>
                    </a:solidFill>
                    <a:latin typeface="Lucida San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Foglio1!$A$2:$A$15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Foglio1!$B$2:$B$15</c:f>
              <c:numCache>
                <c:formatCode>General</c:formatCode>
                <c:ptCount val="14"/>
                <c:pt idx="0">
                  <c:v>9</c:v>
                </c:pt>
                <c:pt idx="1">
                  <c:v>20</c:v>
                </c:pt>
                <c:pt idx="2">
                  <c:v>12</c:v>
                </c:pt>
                <c:pt idx="3">
                  <c:v>6</c:v>
                </c:pt>
                <c:pt idx="4">
                  <c:v>9</c:v>
                </c:pt>
                <c:pt idx="5">
                  <c:v>8</c:v>
                </c:pt>
                <c:pt idx="6">
                  <c:v>32</c:v>
                </c:pt>
                <c:pt idx="7">
                  <c:v>17</c:v>
                </c:pt>
                <c:pt idx="8">
                  <c:v>23</c:v>
                </c:pt>
                <c:pt idx="9">
                  <c:v>23</c:v>
                </c:pt>
                <c:pt idx="10">
                  <c:v>25</c:v>
                </c:pt>
                <c:pt idx="11">
                  <c:v>14</c:v>
                </c:pt>
                <c:pt idx="12">
                  <c:v>12</c:v>
                </c:pt>
                <c:pt idx="13">
                  <c:v>13</c:v>
                </c:pt>
              </c:numCache>
            </c:numRef>
          </c:val>
        </c:ser>
        <c:ser>
          <c:idx val="1"/>
          <c:order val="1"/>
          <c:tx>
            <c:strRef>
              <c:f>Foglio1!$C$1</c:f>
              <c:strCache>
                <c:ptCount val="1"/>
                <c:pt idx="0">
                  <c:v>NEW LINE OF PRODUCTS</c:v>
                </c:pt>
              </c:strCache>
            </c:strRef>
          </c:tx>
          <c:spPr>
            <a:solidFill>
              <a:schemeClr val="accent2">
                <a:lumMod val="75000"/>
              </a:schemeClr>
            </a:solidFill>
          </c:spPr>
          <c:invertIfNegative val="0"/>
          <c:dLbls>
            <c:dLbl>
              <c:idx val="0"/>
              <c:layout>
                <c:manualLayout>
                  <c:x val="4.5026615338688786E-3"/>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8.7252281383798282E-3"/>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8.7252281383799341E-3"/>
                  <c:y val="4.4375276471948881E-3"/>
                </c:manualLayout>
              </c:layout>
              <c:showLegendKey val="0"/>
              <c:showVal val="1"/>
              <c:showCatName val="0"/>
              <c:showSerName val="0"/>
              <c:showPercent val="0"/>
              <c:showBubbleSize val="0"/>
            </c:dLbl>
            <c:spPr>
              <a:noFill/>
              <a:ln>
                <a:noFill/>
              </a:ln>
              <a:effectLst/>
            </c:spPr>
            <c:txPr>
              <a:bodyPr/>
              <a:lstStyle/>
              <a:p>
                <a:pPr>
                  <a:defRPr sz="800">
                    <a:solidFill>
                      <a:schemeClr val="bg2">
                        <a:lumMod val="25000"/>
                      </a:schemeClr>
                    </a:solidFill>
                    <a:latin typeface="Lucida San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Foglio1!$A$2:$A$15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Foglio1!$C$2:$C$15</c:f>
              <c:numCache>
                <c:formatCode>General</c:formatCode>
                <c:ptCount val="14"/>
                <c:pt idx="0">
                  <c:v>6</c:v>
                </c:pt>
                <c:pt idx="1">
                  <c:v>2</c:v>
                </c:pt>
                <c:pt idx="2">
                  <c:v>1</c:v>
                </c:pt>
                <c:pt idx="3">
                  <c:v>4</c:v>
                </c:pt>
                <c:pt idx="4">
                  <c:v>5</c:v>
                </c:pt>
                <c:pt idx="5">
                  <c:v>11</c:v>
                </c:pt>
                <c:pt idx="6">
                  <c:v>3</c:v>
                </c:pt>
                <c:pt idx="7">
                  <c:v>6</c:v>
                </c:pt>
                <c:pt idx="8">
                  <c:v>10</c:v>
                </c:pt>
                <c:pt idx="9">
                  <c:v>8</c:v>
                </c:pt>
                <c:pt idx="10">
                  <c:v>7</c:v>
                </c:pt>
                <c:pt idx="11">
                  <c:v>4</c:v>
                </c:pt>
                <c:pt idx="12">
                  <c:v>10</c:v>
                </c:pt>
                <c:pt idx="13">
                  <c:v>12</c:v>
                </c:pt>
              </c:numCache>
            </c:numRef>
          </c:val>
        </c:ser>
        <c:ser>
          <c:idx val="2"/>
          <c:order val="2"/>
          <c:tx>
            <c:strRef>
              <c:f>Foglio1!$D$1</c:f>
              <c:strCache>
                <c:ptCount val="1"/>
                <c:pt idx="0">
                  <c:v>BREAKTHROUGH INNOVATION</c:v>
                </c:pt>
              </c:strCache>
            </c:strRef>
          </c:tx>
          <c:spPr>
            <a:solidFill>
              <a:schemeClr val="bg2">
                <a:lumMod val="25000"/>
              </a:schemeClr>
            </a:solidFill>
          </c:spPr>
          <c:invertIfNegative val="0"/>
          <c:dLbls>
            <c:spPr>
              <a:noFill/>
              <a:ln>
                <a:noFill/>
              </a:ln>
              <a:effectLst/>
            </c:spPr>
            <c:txPr>
              <a:bodyPr/>
              <a:lstStyle/>
              <a:p>
                <a:pPr>
                  <a:defRPr sz="800">
                    <a:solidFill>
                      <a:schemeClr val="bg2">
                        <a:lumMod val="25000"/>
                      </a:schemeClr>
                    </a:solidFill>
                    <a:latin typeface="Lucida San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Foglio1!$A$2:$A$15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Foglio1!$D$2:$D$15</c:f>
              <c:numCache>
                <c:formatCode>General</c:formatCode>
                <c:ptCount val="14"/>
                <c:pt idx="0">
                  <c:v>1</c:v>
                </c:pt>
                <c:pt idx="1">
                  <c:v>0</c:v>
                </c:pt>
                <c:pt idx="2">
                  <c:v>1</c:v>
                </c:pt>
                <c:pt idx="3">
                  <c:v>3</c:v>
                </c:pt>
                <c:pt idx="4">
                  <c:v>2</c:v>
                </c:pt>
                <c:pt idx="5">
                  <c:v>4</c:v>
                </c:pt>
                <c:pt idx="6">
                  <c:v>0</c:v>
                </c:pt>
                <c:pt idx="7">
                  <c:v>4</c:v>
                </c:pt>
                <c:pt idx="8">
                  <c:v>0</c:v>
                </c:pt>
                <c:pt idx="9">
                  <c:v>3</c:v>
                </c:pt>
                <c:pt idx="10">
                  <c:v>0</c:v>
                </c:pt>
                <c:pt idx="11">
                  <c:v>4</c:v>
                </c:pt>
                <c:pt idx="12">
                  <c:v>1</c:v>
                </c:pt>
                <c:pt idx="13">
                  <c:v>0</c:v>
                </c:pt>
              </c:numCache>
            </c:numRef>
          </c:val>
        </c:ser>
        <c:dLbls>
          <c:showLegendKey val="0"/>
          <c:showVal val="1"/>
          <c:showCatName val="0"/>
          <c:showSerName val="0"/>
          <c:showPercent val="0"/>
          <c:showBubbleSize val="0"/>
        </c:dLbls>
        <c:gapWidth val="150"/>
        <c:axId val="22745088"/>
        <c:axId val="22747776"/>
      </c:barChart>
      <c:lineChart>
        <c:grouping val="standard"/>
        <c:varyColors val="0"/>
        <c:ser>
          <c:idx val="3"/>
          <c:order val="3"/>
          <c:tx>
            <c:strRef>
              <c:f>Foglio1!$E$1</c:f>
              <c:strCache>
                <c:ptCount val="1"/>
                <c:pt idx="0">
                  <c:v>TOTAL DEVELOPMENTS</c:v>
                </c:pt>
              </c:strCache>
            </c:strRef>
          </c:tx>
          <c:spPr>
            <a:ln w="25400">
              <a:solidFill>
                <a:schemeClr val="accent3">
                  <a:lumMod val="75000"/>
                </a:schemeClr>
              </a:solidFill>
            </a:ln>
            <a:effectLst/>
          </c:spPr>
          <c:marker>
            <c:symbol val="triangle"/>
            <c:size val="7"/>
            <c:spPr>
              <a:solidFill>
                <a:schemeClr val="accent3">
                  <a:lumMod val="75000"/>
                </a:schemeClr>
              </a:solidFill>
              <a:ln>
                <a:solidFill>
                  <a:schemeClr val="accent5">
                    <a:lumMod val="60000"/>
                    <a:lumOff val="40000"/>
                  </a:schemeClr>
                </a:solidFill>
                <a:round/>
              </a:ln>
              <a:effectLst/>
            </c:spPr>
          </c:marker>
          <c:dLbls>
            <c:dLbl>
              <c:idx val="5"/>
              <c:layout>
                <c:manualLayout>
                  <c:x val="-5.8519028783634498E-2"/>
                  <c:y val="-4.119982361701131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0213445187246604E-2"/>
                  <c:y val="-2.927650129946182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800">
                    <a:solidFill>
                      <a:schemeClr val="bg2">
                        <a:lumMod val="25000"/>
                      </a:schemeClr>
                    </a:solidFill>
                    <a:latin typeface="Lucida Sans"/>
                  </a:defRPr>
                </a:pPr>
                <a:endParaRPr lang="it-IT"/>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Foglio1!$A$2:$A$15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Foglio1!$E$2:$E$15</c:f>
              <c:numCache>
                <c:formatCode>General</c:formatCode>
                <c:ptCount val="14"/>
                <c:pt idx="0">
                  <c:v>16</c:v>
                </c:pt>
                <c:pt idx="1">
                  <c:v>22</c:v>
                </c:pt>
                <c:pt idx="2">
                  <c:v>14</c:v>
                </c:pt>
                <c:pt idx="3">
                  <c:v>13</c:v>
                </c:pt>
                <c:pt idx="4">
                  <c:v>16</c:v>
                </c:pt>
                <c:pt idx="5">
                  <c:v>23</c:v>
                </c:pt>
                <c:pt idx="6">
                  <c:v>35</c:v>
                </c:pt>
                <c:pt idx="7">
                  <c:v>27</c:v>
                </c:pt>
                <c:pt idx="8">
                  <c:v>33</c:v>
                </c:pt>
                <c:pt idx="9">
                  <c:v>34</c:v>
                </c:pt>
                <c:pt idx="10">
                  <c:v>32</c:v>
                </c:pt>
                <c:pt idx="11">
                  <c:v>22</c:v>
                </c:pt>
                <c:pt idx="12">
                  <c:v>23</c:v>
                </c:pt>
                <c:pt idx="13">
                  <c:v>25</c:v>
                </c:pt>
              </c:numCache>
            </c:numRef>
          </c:val>
          <c:smooth val="0"/>
        </c:ser>
        <c:dLbls>
          <c:showLegendKey val="0"/>
          <c:showVal val="1"/>
          <c:showCatName val="0"/>
          <c:showSerName val="0"/>
          <c:showPercent val="0"/>
          <c:showBubbleSize val="0"/>
        </c:dLbls>
        <c:marker val="1"/>
        <c:smooth val="0"/>
        <c:axId val="22745088"/>
        <c:axId val="22747776"/>
      </c:lineChart>
      <c:catAx>
        <c:axId val="22745088"/>
        <c:scaling>
          <c:orientation val="minMax"/>
        </c:scaling>
        <c:delete val="0"/>
        <c:axPos val="b"/>
        <c:numFmt formatCode="General" sourceLinked="1"/>
        <c:majorTickMark val="out"/>
        <c:minorTickMark val="none"/>
        <c:tickLblPos val="nextTo"/>
        <c:txPr>
          <a:bodyPr/>
          <a:lstStyle/>
          <a:p>
            <a:pPr>
              <a:defRPr sz="800">
                <a:solidFill>
                  <a:schemeClr val="bg2">
                    <a:lumMod val="25000"/>
                  </a:schemeClr>
                </a:solidFill>
                <a:latin typeface="Lucida Sans"/>
              </a:defRPr>
            </a:pPr>
            <a:endParaRPr lang="it-IT"/>
          </a:p>
        </c:txPr>
        <c:crossAx val="22747776"/>
        <c:crosses val="autoZero"/>
        <c:auto val="1"/>
        <c:lblAlgn val="ctr"/>
        <c:lblOffset val="100"/>
        <c:noMultiLvlLbl val="0"/>
      </c:catAx>
      <c:valAx>
        <c:axId val="22747776"/>
        <c:scaling>
          <c:orientation val="minMax"/>
        </c:scaling>
        <c:delete val="1"/>
        <c:axPos val="l"/>
        <c:numFmt formatCode="General" sourceLinked="1"/>
        <c:majorTickMark val="out"/>
        <c:minorTickMark val="none"/>
        <c:tickLblPos val="nextTo"/>
        <c:crossAx val="22745088"/>
        <c:crosses val="autoZero"/>
        <c:crossBetween val="between"/>
      </c:valAx>
    </c:plotArea>
    <c:legend>
      <c:legendPos val="b"/>
      <c:layout>
        <c:manualLayout>
          <c:xMode val="edge"/>
          <c:yMode val="edge"/>
          <c:x val="8.6222658661746956E-2"/>
          <c:y val="0.83376147904543541"/>
          <c:w val="0.86871209630143642"/>
          <c:h val="0.104079507499288"/>
        </c:manualLayout>
      </c:layout>
      <c:overlay val="0"/>
      <c:txPr>
        <a:bodyPr/>
        <a:lstStyle/>
        <a:p>
          <a:pPr>
            <a:defRPr sz="800">
              <a:solidFill>
                <a:schemeClr val="bg2">
                  <a:lumMod val="25000"/>
                </a:schemeClr>
              </a:solidFill>
              <a:latin typeface="Lucida Sans"/>
            </a:defRPr>
          </a:pPr>
          <a:endParaRPr lang="it-IT"/>
        </a:p>
      </c:txPr>
    </c:legend>
    <c:plotVisOnly val="1"/>
    <c:dispBlanksAs val="gap"/>
    <c:showDLblsOverMax val="0"/>
  </c:chart>
  <c:txPr>
    <a:bodyPr/>
    <a:lstStyle/>
    <a:p>
      <a:pPr>
        <a:defRPr sz="1100"/>
      </a:pPr>
      <a:endParaRPr lang="it-I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1"/>
          <c:order val="0"/>
          <c:spPr>
            <a:solidFill>
              <a:srgbClr val="3E649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'Slide 21'!$P$2:$P$15</c:f>
              <c:numCache>
                <c:formatCode>General</c:formatCode>
                <c:ptCount val="1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numCache>
            </c:numRef>
          </c:cat>
          <c:val>
            <c:numRef>
              <c:f>'Slide 21'!$Q$2:$Q$15</c:f>
              <c:numCache>
                <c:formatCode>General</c:formatCode>
                <c:ptCount val="14"/>
                <c:pt idx="0">
                  <c:v>264</c:v>
                </c:pt>
                <c:pt idx="1">
                  <c:v>283</c:v>
                </c:pt>
                <c:pt idx="2">
                  <c:v>328</c:v>
                </c:pt>
                <c:pt idx="3">
                  <c:v>342</c:v>
                </c:pt>
                <c:pt idx="4">
                  <c:v>682</c:v>
                </c:pt>
                <c:pt idx="5">
                  <c:v>761</c:v>
                </c:pt>
                <c:pt idx="6">
                  <c:v>789</c:v>
                </c:pt>
                <c:pt idx="7">
                  <c:v>867</c:v>
                </c:pt>
                <c:pt idx="8">
                  <c:v>885</c:v>
                </c:pt>
                <c:pt idx="9">
                  <c:v>898</c:v>
                </c:pt>
                <c:pt idx="10" formatCode="_-* #,##0_-;\-* #,##0_-;_-* &quot;-&quot;??_-;_-@_-">
                  <c:v>1003</c:v>
                </c:pt>
                <c:pt idx="11" formatCode="_-* #,##0_-;\-* #,##0_-;_-* &quot;-&quot;??_-;_-@_-">
                  <c:v>1023</c:v>
                </c:pt>
                <c:pt idx="12" formatCode="_-* #,##0_-;\-* #,##0_-;_-* &quot;-&quot;??_-;_-@_-">
                  <c:v>1090</c:v>
                </c:pt>
                <c:pt idx="13" formatCode="_-* #,##0_-;\-* #,##0_-;_-* &quot;-&quot;??_-;_-@_-">
                  <c:v>1166</c:v>
                </c:pt>
              </c:numCache>
            </c:numRef>
          </c:val>
        </c:ser>
        <c:dLbls>
          <c:showLegendKey val="0"/>
          <c:showVal val="1"/>
          <c:showCatName val="0"/>
          <c:showSerName val="0"/>
          <c:showPercent val="0"/>
          <c:showBubbleSize val="0"/>
        </c:dLbls>
        <c:gapWidth val="202"/>
        <c:axId val="22800256"/>
        <c:axId val="22803200"/>
      </c:barChart>
      <c:catAx>
        <c:axId val="22800256"/>
        <c:scaling>
          <c:orientation val="minMax"/>
        </c:scaling>
        <c:delete val="0"/>
        <c:axPos val="b"/>
        <c:numFmt formatCode="General" sourceLinked="1"/>
        <c:majorTickMark val="none"/>
        <c:minorTickMark val="none"/>
        <c:tickLblPos val="nextTo"/>
        <c:txPr>
          <a:bodyPr/>
          <a:lstStyle/>
          <a:p>
            <a:pPr>
              <a:defRPr lang="en-US"/>
            </a:pPr>
            <a:endParaRPr lang="it-IT"/>
          </a:p>
        </c:txPr>
        <c:crossAx val="22803200"/>
        <c:crosses val="autoZero"/>
        <c:auto val="1"/>
        <c:lblAlgn val="ctr"/>
        <c:lblOffset val="100"/>
        <c:noMultiLvlLbl val="0"/>
      </c:catAx>
      <c:valAx>
        <c:axId val="22803200"/>
        <c:scaling>
          <c:orientation val="minMax"/>
        </c:scaling>
        <c:delete val="1"/>
        <c:axPos val="l"/>
        <c:numFmt formatCode="General" sourceLinked="1"/>
        <c:majorTickMark val="out"/>
        <c:minorTickMark val="none"/>
        <c:tickLblPos val="none"/>
        <c:crossAx val="22800256"/>
        <c:crosses val="autoZero"/>
        <c:crossBetween val="between"/>
      </c:valAx>
      <c:spPr>
        <a:noFill/>
      </c:spPr>
    </c:plotArea>
    <c:plotVisOnly val="1"/>
    <c:dispBlanksAs val="gap"/>
    <c:showDLblsOverMax val="0"/>
  </c:chart>
  <c:spPr>
    <a:noFill/>
    <a:ln>
      <a:noFill/>
    </a:ln>
  </c:spPr>
  <c:txPr>
    <a:bodyPr/>
    <a:lstStyle/>
    <a:p>
      <a:pPr>
        <a:defRPr sz="800"/>
      </a:pPr>
      <a:endParaRPr lang="it-IT"/>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1416746538430844E-2"/>
          <c:y val="2.7217650215794895E-2"/>
          <c:w val="0.59431956535626751"/>
          <c:h val="0.8833587617846097"/>
        </c:manualLayout>
      </c:layout>
      <c:barChart>
        <c:barDir val="col"/>
        <c:grouping val="stacked"/>
        <c:varyColors val="0"/>
        <c:ser>
          <c:idx val="0"/>
          <c:order val="0"/>
          <c:tx>
            <c:strRef>
              <c:f>'Grafici mkt growth'!$N$32</c:f>
              <c:strCache>
                <c:ptCount val="1"/>
                <c:pt idx="0">
                  <c:v>IDENTIFICATION </c:v>
                </c:pt>
              </c:strCache>
            </c:strRef>
          </c:tx>
          <c:spPr>
            <a:solidFill>
              <a:schemeClr val="tx2">
                <a:lumMod val="75000"/>
              </a:schemeClr>
            </a:solidFill>
            <a:ln>
              <a:solidFill>
                <a:schemeClr val="bg1"/>
              </a:solidFill>
            </a:ln>
          </c:spPr>
          <c:invertIfNegative val="0"/>
          <c:dLbls>
            <c:dLbl>
              <c:idx val="0"/>
              <c:layout/>
              <c:tx>
                <c:rich>
                  <a:bodyPr/>
                  <a:lstStyle/>
                  <a:p>
                    <a:r>
                      <a:rPr lang="en-US" sz="1200" b="1" dirty="0">
                        <a:solidFill>
                          <a:schemeClr val="bg1"/>
                        </a:solidFill>
                      </a:rPr>
                      <a:t> </a:t>
                    </a:r>
                    <a:r>
                      <a:rPr lang="en-US" sz="1000" b="1" dirty="0">
                        <a:solidFill>
                          <a:schemeClr val="bg1"/>
                        </a:solidFill>
                        <a:latin typeface="Lucida Sans" pitchFamily="34" charset="0"/>
                      </a:rPr>
                      <a:t>10%</a:t>
                    </a:r>
                    <a:endParaRPr lang="en-US" sz="1000" dirty="0">
                      <a:latin typeface="Lucida Sans" pitchFamily="34" charset="0"/>
                    </a:endParaRPr>
                  </a:p>
                </c:rich>
              </c:tx>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200" b="1" dirty="0">
                        <a:solidFill>
                          <a:schemeClr val="bg1"/>
                        </a:solidFill>
                      </a:rPr>
                      <a:t> </a:t>
                    </a:r>
                    <a:r>
                      <a:rPr lang="en-US" sz="1000" b="1" dirty="0">
                        <a:solidFill>
                          <a:schemeClr val="bg1"/>
                        </a:solidFill>
                        <a:latin typeface="Lucida Sans" pitchFamily="34" charset="0"/>
                      </a:rPr>
                      <a:t>10%</a:t>
                    </a:r>
                    <a:endParaRPr lang="en-US" sz="1000" dirty="0">
                      <a:latin typeface="Lucida Sans" pitchFamily="34" charset="0"/>
                    </a:endParaRPr>
                  </a:p>
                </c:rich>
              </c:tx>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chemeClr val="bg1"/>
                    </a:solidFill>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growth'!$O$31:$P$31</c:f>
              <c:strCache>
                <c:ptCount val="2"/>
                <c:pt idx="0">
                  <c:v>2013</c:v>
                </c:pt>
                <c:pt idx="1">
                  <c:v>2016E</c:v>
                </c:pt>
              </c:strCache>
            </c:strRef>
          </c:cat>
          <c:val>
            <c:numRef>
              <c:f>'Grafici mkt growth'!$O$32:$P$32</c:f>
              <c:numCache>
                <c:formatCode>_(* #,##0_);_(* \(#,##0\);_(* "-"??_);_(@_)</c:formatCode>
                <c:ptCount val="2"/>
                <c:pt idx="0">
                  <c:v>382.03</c:v>
                </c:pt>
                <c:pt idx="1">
                  <c:v>435.27499999999969</c:v>
                </c:pt>
              </c:numCache>
            </c:numRef>
          </c:val>
        </c:ser>
        <c:ser>
          <c:idx val="1"/>
          <c:order val="1"/>
          <c:tx>
            <c:strRef>
              <c:f>'Grafici mkt growth'!$N$33</c:f>
              <c:strCache>
                <c:ptCount val="1"/>
                <c:pt idx="0">
                  <c:v>SYSTEMS</c:v>
                </c:pt>
              </c:strCache>
            </c:strRef>
          </c:tx>
          <c:spPr>
            <a:solidFill>
              <a:srgbClr val="0070C0"/>
            </a:solidFill>
            <a:ln>
              <a:solidFill>
                <a:schemeClr val="bg1"/>
              </a:solidFill>
            </a:ln>
          </c:spPr>
          <c:invertIfNegative val="0"/>
          <c:dLbls>
            <c:dLbl>
              <c:idx val="0"/>
              <c:layout/>
              <c:tx>
                <c:rich>
                  <a:bodyPr/>
                  <a:lstStyle/>
                  <a:p>
                    <a:r>
                      <a:rPr lang="en-US" sz="1000" b="1" dirty="0">
                        <a:solidFill>
                          <a:schemeClr val="bg1"/>
                        </a:solidFill>
                        <a:latin typeface="Lucida Sans" pitchFamily="34" charset="0"/>
                      </a:rPr>
                      <a:t> </a:t>
                    </a:r>
                    <a:r>
                      <a:rPr lang="en-US" sz="1000" b="1" dirty="0">
                        <a:solidFill>
                          <a:schemeClr val="bg1"/>
                        </a:solidFill>
                      </a:rPr>
                      <a:t>13%</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000" b="1" dirty="0">
                        <a:solidFill>
                          <a:schemeClr val="bg1"/>
                        </a:solidFill>
                        <a:latin typeface="Lucida Sans" pitchFamily="34" charset="0"/>
                      </a:rPr>
                      <a:t> </a:t>
                    </a:r>
                    <a:r>
                      <a:rPr lang="en-US" sz="1000" b="1" dirty="0">
                        <a:solidFill>
                          <a:schemeClr val="bg1"/>
                        </a:solidFill>
                      </a:rPr>
                      <a:t>13%</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b="1">
                    <a:solidFill>
                      <a:schemeClr val="bg1"/>
                    </a:solidFill>
                    <a:latin typeface="Lucida Sans"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growth'!$O$31:$P$31</c:f>
              <c:strCache>
                <c:ptCount val="2"/>
                <c:pt idx="0">
                  <c:v>2013</c:v>
                </c:pt>
                <c:pt idx="1">
                  <c:v>2016E</c:v>
                </c:pt>
              </c:strCache>
            </c:strRef>
          </c:cat>
          <c:val>
            <c:numRef>
              <c:f>'Grafici mkt growth'!$O$33:$P$33</c:f>
              <c:numCache>
                <c:formatCode>_(* #,##0_);_(* \(#,##0\);_(* "-"??_);_(@_)</c:formatCode>
                <c:ptCount val="2"/>
                <c:pt idx="0">
                  <c:v>500.09304433739106</c:v>
                </c:pt>
                <c:pt idx="1">
                  <c:v>576.96003805586679</c:v>
                </c:pt>
              </c:numCache>
            </c:numRef>
          </c:val>
        </c:ser>
        <c:ser>
          <c:idx val="2"/>
          <c:order val="2"/>
          <c:tx>
            <c:strRef>
              <c:f>'Grafici mkt growth'!$N$34</c:f>
              <c:strCache>
                <c:ptCount val="1"/>
                <c:pt idx="0">
                  <c:v>VISION </c:v>
                </c:pt>
              </c:strCache>
            </c:strRef>
          </c:tx>
          <c:spPr>
            <a:solidFill>
              <a:schemeClr val="accent1">
                <a:lumMod val="60000"/>
                <a:lumOff val="40000"/>
              </a:schemeClr>
            </a:solidFill>
            <a:ln>
              <a:solidFill>
                <a:schemeClr val="bg1"/>
              </a:solidFill>
            </a:ln>
          </c:spPr>
          <c:invertIfNegative val="0"/>
          <c:dLbls>
            <c:dLbl>
              <c:idx val="0"/>
              <c:layout/>
              <c:tx>
                <c:rich>
                  <a:bodyPr/>
                  <a:lstStyle/>
                  <a:p>
                    <a:r>
                      <a:rPr lang="en-US" sz="1000" b="1" dirty="0">
                        <a:solidFill>
                          <a:schemeClr val="tx1"/>
                        </a:solidFill>
                        <a:latin typeface="Lucida Sans" pitchFamily="34" charset="0"/>
                      </a:rPr>
                      <a:t> </a:t>
                    </a:r>
                    <a:r>
                      <a:rPr lang="en-US" sz="1000" b="1" dirty="0"/>
                      <a:t>14% </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000" b="1" dirty="0">
                        <a:solidFill>
                          <a:schemeClr val="tx1"/>
                        </a:solidFill>
                        <a:latin typeface="Lucida Sans" pitchFamily="34" charset="0"/>
                      </a:rPr>
                      <a:t> </a:t>
                    </a:r>
                    <a:r>
                      <a:rPr lang="en-US" sz="1000" b="1" dirty="0"/>
                      <a:t>15%</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b="1">
                    <a:solidFill>
                      <a:schemeClr val="tx1"/>
                    </a:solidFill>
                    <a:latin typeface="Lucida Sans"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growth'!$O$31:$P$31</c:f>
              <c:strCache>
                <c:ptCount val="2"/>
                <c:pt idx="0">
                  <c:v>2013</c:v>
                </c:pt>
                <c:pt idx="1">
                  <c:v>2016E</c:v>
                </c:pt>
              </c:strCache>
            </c:strRef>
          </c:cat>
          <c:val>
            <c:numRef>
              <c:f>'Grafici mkt growth'!$O$34:$P$34</c:f>
              <c:numCache>
                <c:formatCode>_(* #,##0_);_(* \(#,##0\);_(* "-"??_);_(@_)</c:formatCode>
                <c:ptCount val="2"/>
                <c:pt idx="0">
                  <c:v>540</c:v>
                </c:pt>
                <c:pt idx="1">
                  <c:v>700.19127426036403</c:v>
                </c:pt>
              </c:numCache>
            </c:numRef>
          </c:val>
        </c:ser>
        <c:ser>
          <c:idx val="3"/>
          <c:order val="3"/>
          <c:tx>
            <c:strRef>
              <c:f>'Grafici mkt growth'!$N$35</c:f>
              <c:strCache>
                <c:ptCount val="1"/>
                <c:pt idx="0">
                  <c:v>LASERMARKING </c:v>
                </c:pt>
              </c:strCache>
            </c:strRef>
          </c:tx>
          <c:spPr>
            <a:solidFill>
              <a:schemeClr val="bg1">
                <a:lumMod val="50000"/>
              </a:schemeClr>
            </a:solidFill>
            <a:ln>
              <a:solidFill>
                <a:schemeClr val="bg1"/>
              </a:solidFill>
            </a:ln>
          </c:spPr>
          <c:invertIfNegative val="0"/>
          <c:dLbls>
            <c:dLbl>
              <c:idx val="0"/>
              <c:layout/>
              <c:tx>
                <c:rich>
                  <a:bodyPr/>
                  <a:lstStyle/>
                  <a:p>
                    <a:r>
                      <a:rPr lang="en-US" sz="1000" b="1" dirty="0">
                        <a:solidFill>
                          <a:schemeClr val="tx1"/>
                        </a:solidFill>
                        <a:latin typeface="Lucida Sans" pitchFamily="34" charset="0"/>
                      </a:rPr>
                      <a:t>1</a:t>
                    </a:r>
                    <a:r>
                      <a:rPr lang="en-US" sz="1000" b="1" dirty="0"/>
                      <a:t>4%</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000" b="1" dirty="0">
                        <a:solidFill>
                          <a:schemeClr val="tx1"/>
                        </a:solidFill>
                        <a:latin typeface="Lucida Sans" pitchFamily="34" charset="0"/>
                      </a:rPr>
                      <a:t>1</a:t>
                    </a:r>
                    <a:r>
                      <a:rPr lang="en-US" sz="1000" b="1" dirty="0"/>
                      <a:t>5%</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b="1">
                    <a:solidFill>
                      <a:schemeClr val="tx1"/>
                    </a:solidFill>
                    <a:latin typeface="Lucida Sans"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growth'!$O$31:$P$31</c:f>
              <c:strCache>
                <c:ptCount val="2"/>
                <c:pt idx="0">
                  <c:v>2013</c:v>
                </c:pt>
                <c:pt idx="1">
                  <c:v>2016E</c:v>
                </c:pt>
              </c:strCache>
            </c:strRef>
          </c:cat>
          <c:val>
            <c:numRef>
              <c:f>'Grafici mkt growth'!$O$35:$P$35</c:f>
              <c:numCache>
                <c:formatCode>_(* #,##0_);_(* \(#,##0\);_(* "-"??_);_(@_)</c:formatCode>
                <c:ptCount val="2"/>
                <c:pt idx="0">
                  <c:v>566</c:v>
                </c:pt>
                <c:pt idx="1">
                  <c:v>676.70312183626322</c:v>
                </c:pt>
              </c:numCache>
            </c:numRef>
          </c:val>
        </c:ser>
        <c:ser>
          <c:idx val="4"/>
          <c:order val="4"/>
          <c:tx>
            <c:strRef>
              <c:f>'Grafici mkt growth'!$N$36</c:f>
              <c:strCache>
                <c:ptCount val="1"/>
                <c:pt idx="0">
                  <c:v>SENSOR &amp; SAFETY</c:v>
                </c:pt>
              </c:strCache>
            </c:strRef>
          </c:tx>
          <c:spPr>
            <a:ln>
              <a:solidFill>
                <a:schemeClr val="bg1"/>
              </a:solidFill>
            </a:ln>
          </c:spPr>
          <c:invertIfNegative val="0"/>
          <c:dLbls>
            <c:dLbl>
              <c:idx val="0"/>
              <c:layout/>
              <c:tx>
                <c:rich>
                  <a:bodyPr/>
                  <a:lstStyle/>
                  <a:p>
                    <a:r>
                      <a:rPr lang="en-US" sz="1000" b="1" dirty="0">
                        <a:solidFill>
                          <a:schemeClr val="tx1"/>
                        </a:solidFill>
                        <a:latin typeface="Lucida Sans" pitchFamily="34" charset="0"/>
                      </a:rPr>
                      <a:t>4</a:t>
                    </a:r>
                    <a:r>
                      <a:rPr lang="en-US" sz="1000" b="1" dirty="0"/>
                      <a:t>9%</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000" b="1" dirty="0">
                        <a:solidFill>
                          <a:schemeClr val="tx1"/>
                        </a:solidFill>
                        <a:latin typeface="Lucida Sans" pitchFamily="34" charset="0"/>
                      </a:rPr>
                      <a:t>4</a:t>
                    </a:r>
                    <a:r>
                      <a:rPr lang="en-US" sz="1000" b="1" dirty="0"/>
                      <a:t>8%</a:t>
                    </a:r>
                    <a:endParaRPr lang="en-US" sz="1000" dirty="0"/>
                  </a:p>
                </c:rich>
              </c:tx>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b="1">
                    <a:solidFill>
                      <a:schemeClr val="tx1"/>
                    </a:solidFill>
                    <a:latin typeface="Lucida Sans"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growth'!$O$31:$P$31</c:f>
              <c:strCache>
                <c:ptCount val="2"/>
                <c:pt idx="0">
                  <c:v>2013</c:v>
                </c:pt>
                <c:pt idx="1">
                  <c:v>2016E</c:v>
                </c:pt>
              </c:strCache>
            </c:strRef>
          </c:cat>
          <c:val>
            <c:numRef>
              <c:f>'Grafici mkt growth'!$O$36:$P$36</c:f>
              <c:numCache>
                <c:formatCode>_(* #,##0_);_(* \(#,##0\);_(* "-"??_);_(@_)</c:formatCode>
                <c:ptCount val="2"/>
                <c:pt idx="0">
                  <c:v>1940</c:v>
                </c:pt>
                <c:pt idx="1">
                  <c:v>2170.4174727930672</c:v>
                </c:pt>
              </c:numCache>
            </c:numRef>
          </c:val>
        </c:ser>
        <c:dLbls>
          <c:showLegendKey val="0"/>
          <c:showVal val="1"/>
          <c:showCatName val="0"/>
          <c:showSerName val="0"/>
          <c:showPercent val="0"/>
          <c:showBubbleSize val="0"/>
        </c:dLbls>
        <c:gapWidth val="150"/>
        <c:overlap val="100"/>
        <c:axId val="88550784"/>
        <c:axId val="88593536"/>
      </c:barChart>
      <c:catAx>
        <c:axId val="88550784"/>
        <c:scaling>
          <c:orientation val="minMax"/>
        </c:scaling>
        <c:delete val="0"/>
        <c:axPos val="b"/>
        <c:numFmt formatCode="General" sourceLinked="0"/>
        <c:majorTickMark val="out"/>
        <c:minorTickMark val="none"/>
        <c:tickLblPos val="nextTo"/>
        <c:txPr>
          <a:bodyPr/>
          <a:lstStyle/>
          <a:p>
            <a:pPr>
              <a:defRPr sz="1000" b="0">
                <a:solidFill>
                  <a:srgbClr val="595959"/>
                </a:solidFill>
                <a:latin typeface="Lucida Sans" pitchFamily="34" charset="0"/>
              </a:defRPr>
            </a:pPr>
            <a:endParaRPr lang="it-IT"/>
          </a:p>
        </c:txPr>
        <c:crossAx val="88593536"/>
        <c:crosses val="autoZero"/>
        <c:auto val="1"/>
        <c:lblAlgn val="ctr"/>
        <c:lblOffset val="100"/>
        <c:noMultiLvlLbl val="0"/>
      </c:catAx>
      <c:valAx>
        <c:axId val="88593536"/>
        <c:scaling>
          <c:orientation val="minMax"/>
        </c:scaling>
        <c:delete val="1"/>
        <c:axPos val="l"/>
        <c:numFmt formatCode="_(* #,##0_);_(* \(#,##0\);_(* &quot;-&quot;??_);_(@_)" sourceLinked="1"/>
        <c:majorTickMark val="out"/>
        <c:minorTickMark val="none"/>
        <c:tickLblPos val="none"/>
        <c:crossAx val="88550784"/>
        <c:crosses val="autoZero"/>
        <c:crossBetween val="between"/>
      </c:valAx>
    </c:plotArea>
    <c:legend>
      <c:legendPos val="r"/>
      <c:legendEntry>
        <c:idx val="0"/>
        <c:txPr>
          <a:bodyPr/>
          <a:lstStyle/>
          <a:p>
            <a:pPr>
              <a:defRPr sz="900" b="1" i="0" baseline="0">
                <a:solidFill>
                  <a:srgbClr val="595959"/>
                </a:solidFill>
                <a:latin typeface="Lucida Sans" pitchFamily="34" charset="0"/>
              </a:defRPr>
            </a:pPr>
            <a:endParaRPr lang="it-IT"/>
          </a:p>
        </c:txPr>
      </c:legendEntry>
      <c:layout>
        <c:manualLayout>
          <c:xMode val="edge"/>
          <c:yMode val="edge"/>
          <c:x val="0.51364838023903625"/>
          <c:y val="0.23650705009105186"/>
          <c:w val="0.31602884299428158"/>
          <c:h val="0.46418582755660576"/>
        </c:manualLayout>
      </c:layout>
      <c:overlay val="0"/>
      <c:txPr>
        <a:bodyPr/>
        <a:lstStyle/>
        <a:p>
          <a:pPr>
            <a:defRPr sz="900" b="1">
              <a:solidFill>
                <a:srgbClr val="595959"/>
              </a:solidFill>
              <a:latin typeface="Lucida Sans" pitchFamily="34" charset="0"/>
            </a:defRPr>
          </a:pPr>
          <a:endParaRPr lang="it-IT"/>
        </a:p>
      </c:txPr>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3526798056029948E-2"/>
          <c:y val="3.9715511751507261E-2"/>
          <c:w val="0.7188884697565906"/>
          <c:h val="0.83411406907469898"/>
        </c:manualLayout>
      </c:layout>
      <c:barChart>
        <c:barDir val="col"/>
        <c:grouping val="stacked"/>
        <c:varyColors val="0"/>
        <c:ser>
          <c:idx val="0"/>
          <c:order val="0"/>
          <c:tx>
            <c:strRef>
              <c:f>'Grafici mkt growth'!$A$100</c:f>
              <c:strCache>
                <c:ptCount val="1"/>
                <c:pt idx="0">
                  <c:v>Self Checkout Solutions</c:v>
                </c:pt>
              </c:strCache>
            </c:strRef>
          </c:tx>
          <c:spPr>
            <a:solidFill>
              <a:schemeClr val="tx2"/>
            </a:solidFill>
            <a:ln>
              <a:solidFill>
                <a:schemeClr val="bg1"/>
              </a:solidFill>
            </a:ln>
          </c:spPr>
          <c:invertIfNegative val="0"/>
          <c:dLbls>
            <c:dLbl>
              <c:idx val="0"/>
              <c:layout>
                <c:manualLayout>
                  <c:x val="-1.5180312389247181E-3"/>
                  <c:y val="0"/>
                </c:manualLayout>
              </c:layout>
              <c:tx>
                <c:rich>
                  <a:bodyPr/>
                  <a:lstStyle/>
                  <a:p>
                    <a:r>
                      <a:rPr lang="en-US" sz="1000" b="1">
                        <a:solidFill>
                          <a:schemeClr val="bg1"/>
                        </a:solidFill>
                        <a:latin typeface="Lucida Sans" pitchFamily="34" charset="0"/>
                      </a:rPr>
                      <a:t> 17</a:t>
                    </a:r>
                    <a:r>
                      <a:rPr lang="en-US" sz="1000" b="1">
                        <a:latin typeface="Lucida Sans" pitchFamily="34" charset="0"/>
                      </a:rPr>
                      <a:t>% </a:t>
                    </a:r>
                    <a:endParaRPr lang="en-US" sz="1000">
                      <a:latin typeface="Lucida Sans" pitchFamily="34" charset="0"/>
                    </a:endParaRPr>
                  </a:p>
                </c:rich>
              </c:tx>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000" b="1">
                        <a:solidFill>
                          <a:schemeClr val="bg1"/>
                        </a:solidFill>
                        <a:latin typeface="Lucida Sans" pitchFamily="34" charset="0"/>
                      </a:rPr>
                      <a:t>21</a:t>
                    </a:r>
                    <a:r>
                      <a:rPr lang="en-US" sz="1000" b="1">
                        <a:latin typeface="Lucida Sans" pitchFamily="34" charset="0"/>
                      </a:rPr>
                      <a:t>% </a:t>
                    </a:r>
                    <a:endParaRPr lang="en-US" sz="1000">
                      <a:latin typeface="Lucida Sans" pitchFamily="34" charset="0"/>
                    </a:endParaRPr>
                  </a:p>
                </c:rich>
              </c:tx>
              <c:dLblPos val="ctr"/>
              <c:showLegendKey val="0"/>
              <c:showVal val="1"/>
              <c:showCatName val="0"/>
              <c:showSerName val="0"/>
              <c:showPercent val="0"/>
              <c:showBubbleSize val="0"/>
              <c:extLst>
                <c:ext xmlns:c15="http://schemas.microsoft.com/office/drawing/2012/chart" uri="{CE6537A1-D6FC-4f65-9D91-7224C49458BB}">
                  <c15:layout/>
                </c:ext>
              </c:extLst>
            </c:dLbl>
            <c:dLbl>
              <c:idx val="2"/>
              <c:tx>
                <c:rich>
                  <a:bodyPr/>
                  <a:lstStyle/>
                  <a:p>
                    <a:r>
                      <a:rPr lang="en-US" sz="1000" b="1">
                        <a:solidFill>
                          <a:schemeClr val="bg1"/>
                        </a:solidFill>
                        <a:latin typeface="Lucida Sans" pitchFamily="34" charset="0"/>
                      </a:rPr>
                      <a:t>8</a:t>
                    </a:r>
                    <a:r>
                      <a:rPr lang="en-US" sz="1200" b="1">
                        <a:latin typeface="+mn-lt"/>
                      </a:rPr>
                      <a:t>% </a:t>
                    </a:r>
                    <a:endParaRPr lang="en-US"/>
                  </a:p>
                </c:rich>
              </c:tx>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solidFill>
                      <a:schemeClr val="bg1"/>
                    </a:solidFill>
                    <a:latin typeface="Lucida Sans" pitchFamily="34" charset="0"/>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growth'!$C$98:$D$98</c:f>
              <c:strCache>
                <c:ptCount val="2"/>
                <c:pt idx="0">
                  <c:v>2013</c:v>
                </c:pt>
                <c:pt idx="1">
                  <c:v>2016E</c:v>
                </c:pt>
              </c:strCache>
            </c:strRef>
          </c:cat>
          <c:val>
            <c:numRef>
              <c:f>('Grafici mkt growth'!$C$100,'Grafici mkt growth'!$D$100)</c:f>
              <c:numCache>
                <c:formatCode>_(* #,##0.00_);_(* \(#,##0.00\);_(* "-"??_);_(@_)</c:formatCode>
                <c:ptCount val="2"/>
                <c:pt idx="0">
                  <c:v>0.74811667008242344</c:v>
                </c:pt>
                <c:pt idx="1">
                  <c:v>1.0879149959946817</c:v>
                </c:pt>
              </c:numCache>
            </c:numRef>
          </c:val>
        </c:ser>
        <c:ser>
          <c:idx val="1"/>
          <c:order val="1"/>
          <c:tx>
            <c:strRef>
              <c:f>'Grafici mkt growth'!$A$101</c:f>
              <c:strCache>
                <c:ptCount val="1"/>
                <c:pt idx="0">
                  <c:v>POS Retail Scanners </c:v>
                </c:pt>
              </c:strCache>
            </c:strRef>
          </c:tx>
          <c:spPr>
            <a:solidFill>
              <a:srgbClr val="0070C0"/>
            </a:solidFill>
            <a:ln>
              <a:solidFill>
                <a:schemeClr val="bg1"/>
              </a:solidFill>
            </a:ln>
          </c:spPr>
          <c:invertIfNegative val="0"/>
          <c:dLbls>
            <c:dLbl>
              <c:idx val="0"/>
              <c:layout/>
              <c:tx>
                <c:rich>
                  <a:bodyPr/>
                  <a:lstStyle/>
                  <a:p>
                    <a:pPr>
                      <a:defRPr sz="1000" b="1">
                        <a:solidFill>
                          <a:schemeClr val="bg1"/>
                        </a:solidFill>
                        <a:latin typeface="Lucida Sans" pitchFamily="34" charset="0"/>
                      </a:defRPr>
                    </a:pPr>
                    <a:r>
                      <a:rPr lang="en-US" sz="1000" b="1">
                        <a:solidFill>
                          <a:schemeClr val="bg1"/>
                        </a:solidFill>
                        <a:latin typeface="Lucida Sans" pitchFamily="34" charset="0"/>
                      </a:rPr>
                      <a:t> </a:t>
                    </a:r>
                    <a:r>
                      <a:rPr lang="en-US" sz="1000" b="1">
                        <a:solidFill>
                          <a:schemeClr val="bg1"/>
                        </a:solidFill>
                      </a:rPr>
                      <a:t>7% </a:t>
                    </a:r>
                    <a:endParaRPr lang="en-US" sz="1000"/>
                  </a:p>
                </c:rich>
              </c:tx>
              <c:spP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pPr>
                      <a:defRPr sz="1000" b="1">
                        <a:solidFill>
                          <a:schemeClr val="bg1"/>
                        </a:solidFill>
                        <a:latin typeface="Lucida Sans" pitchFamily="34" charset="0"/>
                      </a:defRPr>
                    </a:pPr>
                    <a:r>
                      <a:rPr lang="en-US" sz="1000" b="1">
                        <a:solidFill>
                          <a:schemeClr val="bg1"/>
                        </a:solidFill>
                        <a:latin typeface="Lucida Sans" pitchFamily="34" charset="0"/>
                      </a:rPr>
                      <a:t> </a:t>
                    </a:r>
                    <a:r>
                      <a:rPr lang="en-US" sz="1000" b="1">
                        <a:solidFill>
                          <a:schemeClr val="bg1"/>
                        </a:solidFill>
                      </a:rPr>
                      <a:t>7% </a:t>
                    </a:r>
                    <a:endParaRPr lang="en-US" sz="1000"/>
                  </a:p>
                </c:rich>
              </c:tx>
              <c:sp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chemeClr val="bg1"/>
                    </a:solidFill>
                    <a:latin typeface="Lucida Sans" pitchFamily="34" charset="0"/>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growth'!$C$98:$D$98</c:f>
              <c:strCache>
                <c:ptCount val="2"/>
                <c:pt idx="0">
                  <c:v>2013</c:v>
                </c:pt>
                <c:pt idx="1">
                  <c:v>2016E</c:v>
                </c:pt>
              </c:strCache>
            </c:strRef>
          </c:cat>
          <c:val>
            <c:numRef>
              <c:f>('Grafici mkt growth'!$C$101,'Grafici mkt growth'!$D$101)</c:f>
              <c:numCache>
                <c:formatCode>_(* #,##0.00_);_(* \(#,##0.00\);_(* "-"??_);_(@_)</c:formatCode>
                <c:ptCount val="2"/>
                <c:pt idx="0">
                  <c:v>0.31015232174051538</c:v>
                </c:pt>
                <c:pt idx="1">
                  <c:v>0.34141741536663239</c:v>
                </c:pt>
              </c:numCache>
            </c:numRef>
          </c:val>
        </c:ser>
        <c:ser>
          <c:idx val="2"/>
          <c:order val="2"/>
          <c:tx>
            <c:strRef>
              <c:f>'Grafici mkt growth'!$A$102</c:f>
              <c:strCache>
                <c:ptCount val="1"/>
                <c:pt idx="0">
                  <c:v>Hand Held Scanners </c:v>
                </c:pt>
              </c:strCache>
            </c:strRef>
          </c:tx>
          <c:spPr>
            <a:solidFill>
              <a:schemeClr val="tx2">
                <a:lumMod val="40000"/>
                <a:lumOff val="60000"/>
              </a:schemeClr>
            </a:solidFill>
            <a:ln>
              <a:solidFill>
                <a:schemeClr val="bg1"/>
              </a:solidFill>
            </a:ln>
          </c:spPr>
          <c:invertIfNegative val="0"/>
          <c:dLbls>
            <c:dLbl>
              <c:idx val="0"/>
              <c:layout/>
              <c:tx>
                <c:rich>
                  <a:bodyPr/>
                  <a:lstStyle/>
                  <a:p>
                    <a:pPr>
                      <a:defRPr sz="1000" b="1">
                        <a:solidFill>
                          <a:schemeClr val="tx1"/>
                        </a:solidFill>
                        <a:latin typeface="Lucida Sans" pitchFamily="34" charset="0"/>
                      </a:defRPr>
                    </a:pPr>
                    <a:r>
                      <a:rPr lang="en-US" sz="1000" b="1">
                        <a:solidFill>
                          <a:schemeClr val="tx1"/>
                        </a:solidFill>
                        <a:latin typeface="Lucida Sans" pitchFamily="34" charset="0"/>
                      </a:rPr>
                      <a:t> </a:t>
                    </a:r>
                    <a:r>
                      <a:rPr lang="en-US" sz="1000" b="1">
                        <a:solidFill>
                          <a:schemeClr val="tx1"/>
                        </a:solidFill>
                      </a:rPr>
                      <a:t>21%</a:t>
                    </a:r>
                    <a:endParaRPr lang="en-US" sz="1000">
                      <a:solidFill>
                        <a:schemeClr val="tx1"/>
                      </a:solidFill>
                    </a:endParaRPr>
                  </a:p>
                </c:rich>
              </c:tx>
              <c:spPr/>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pPr>
                      <a:defRPr sz="1000" b="1">
                        <a:solidFill>
                          <a:schemeClr val="tx1"/>
                        </a:solidFill>
                        <a:latin typeface="Lucida Sans" pitchFamily="34" charset="0"/>
                      </a:defRPr>
                    </a:pPr>
                    <a:r>
                      <a:rPr lang="en-US" sz="1000" b="1">
                        <a:solidFill>
                          <a:schemeClr val="tx1"/>
                        </a:solidFill>
                        <a:latin typeface="Lucida Sans" pitchFamily="34" charset="0"/>
                      </a:rPr>
                      <a:t> </a:t>
                    </a:r>
                    <a:r>
                      <a:rPr lang="en-US" sz="1000" b="1">
                        <a:solidFill>
                          <a:schemeClr val="tx1"/>
                        </a:solidFill>
                      </a:rPr>
                      <a:t>20% </a:t>
                    </a:r>
                    <a:endParaRPr lang="en-US" sz="1000">
                      <a:solidFill>
                        <a:schemeClr val="tx1"/>
                      </a:solidFill>
                    </a:endParaRPr>
                  </a:p>
                </c:rich>
              </c:tx>
              <c:sp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b="1">
                    <a:solidFill>
                      <a:srgbClr val="595959"/>
                    </a:solidFill>
                    <a:latin typeface="Lucida Sans" pitchFamily="34" charset="0"/>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growth'!$C$98:$D$98</c:f>
              <c:strCache>
                <c:ptCount val="2"/>
                <c:pt idx="0">
                  <c:v>2013</c:v>
                </c:pt>
                <c:pt idx="1">
                  <c:v>2016E</c:v>
                </c:pt>
              </c:strCache>
            </c:strRef>
          </c:cat>
          <c:val>
            <c:numRef>
              <c:f>('Grafici mkt growth'!$C$102,'Grafici mkt growth'!$D$102)</c:f>
              <c:numCache>
                <c:formatCode>_(* #,##0.00_);_(* \(#,##0.00\);_(* "-"??_);_(@_)</c:formatCode>
                <c:ptCount val="2"/>
                <c:pt idx="0">
                  <c:v>0.94290000000000063</c:v>
                </c:pt>
                <c:pt idx="1">
                  <c:v>1.0459356442206558</c:v>
                </c:pt>
              </c:numCache>
            </c:numRef>
          </c:val>
        </c:ser>
        <c:ser>
          <c:idx val="3"/>
          <c:order val="3"/>
          <c:tx>
            <c:strRef>
              <c:f>'Grafici mkt growth'!$A$103</c:f>
              <c:strCache>
                <c:ptCount val="1"/>
                <c:pt idx="0">
                  <c:v>Mobile Computers</c:v>
                </c:pt>
              </c:strCache>
            </c:strRef>
          </c:tx>
          <c:spPr>
            <a:solidFill>
              <a:schemeClr val="accent5"/>
            </a:solidFill>
            <a:ln>
              <a:solidFill>
                <a:schemeClr val="bg1"/>
              </a:solidFill>
            </a:ln>
          </c:spPr>
          <c:invertIfNegative val="0"/>
          <c:dLbls>
            <c:dLbl>
              <c:idx val="0"/>
              <c:layout/>
              <c:tx>
                <c:rich>
                  <a:bodyPr/>
                  <a:lstStyle/>
                  <a:p>
                    <a:r>
                      <a:rPr lang="en-US" sz="1000" b="1">
                        <a:solidFill>
                          <a:srgbClr val="595959"/>
                        </a:solidFill>
                        <a:latin typeface="Lucida Sans" pitchFamily="34" charset="0"/>
                      </a:rPr>
                      <a:t> </a:t>
                    </a:r>
                    <a:r>
                      <a:rPr lang="en-US" sz="1000" b="1">
                        <a:solidFill>
                          <a:sysClr val="windowText" lastClr="000000"/>
                        </a:solidFill>
                      </a:rPr>
                      <a:t>56% </a:t>
                    </a:r>
                    <a:endParaRPr lang="en-US" sz="100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1000" b="1">
                        <a:solidFill>
                          <a:srgbClr val="595959"/>
                        </a:solidFill>
                        <a:latin typeface="Lucida Sans" pitchFamily="34" charset="0"/>
                      </a:rPr>
                      <a:t> </a:t>
                    </a:r>
                    <a:r>
                      <a:rPr lang="en-US" sz="1000" b="1">
                        <a:solidFill>
                          <a:sysClr val="windowText" lastClr="000000"/>
                        </a:solidFill>
                      </a:rPr>
                      <a:t>53% </a:t>
                    </a:r>
                    <a:endParaRPr lang="en-US" sz="100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00" b="1">
                    <a:solidFill>
                      <a:srgbClr val="595959"/>
                    </a:solidFill>
                    <a:latin typeface="Lucida Sans" pitchFamily="34" charset="0"/>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'Grafici mkt growth'!$C$98:$D$98</c:f>
              <c:strCache>
                <c:ptCount val="2"/>
                <c:pt idx="0">
                  <c:v>2013</c:v>
                </c:pt>
                <c:pt idx="1">
                  <c:v>2016E</c:v>
                </c:pt>
              </c:strCache>
            </c:strRef>
          </c:cat>
          <c:val>
            <c:numRef>
              <c:f>('Grafici mkt growth'!$C$103,'Grafici mkt growth'!$D$103)</c:f>
              <c:numCache>
                <c:formatCode>_(* #,##0.00_);_(* \(#,##0.00\);_(* "-"??_);_(@_)</c:formatCode>
                <c:ptCount val="2"/>
                <c:pt idx="0">
                  <c:v>2.5124741912399977</c:v>
                </c:pt>
                <c:pt idx="1">
                  <c:v>2.7433326966873683</c:v>
                </c:pt>
              </c:numCache>
            </c:numRef>
          </c:val>
        </c:ser>
        <c:dLbls>
          <c:showLegendKey val="0"/>
          <c:showVal val="1"/>
          <c:showCatName val="0"/>
          <c:showSerName val="0"/>
          <c:showPercent val="0"/>
          <c:showBubbleSize val="0"/>
        </c:dLbls>
        <c:gapWidth val="150"/>
        <c:overlap val="100"/>
        <c:axId val="88992384"/>
        <c:axId val="96088448"/>
      </c:barChart>
      <c:catAx>
        <c:axId val="88992384"/>
        <c:scaling>
          <c:orientation val="minMax"/>
        </c:scaling>
        <c:delete val="0"/>
        <c:axPos val="b"/>
        <c:numFmt formatCode="General" sourceLinked="1"/>
        <c:majorTickMark val="out"/>
        <c:minorTickMark val="none"/>
        <c:tickLblPos val="nextTo"/>
        <c:txPr>
          <a:bodyPr/>
          <a:lstStyle/>
          <a:p>
            <a:pPr>
              <a:defRPr>
                <a:solidFill>
                  <a:srgbClr val="595959"/>
                </a:solidFill>
                <a:latin typeface="Lucida Sans" pitchFamily="34" charset="0"/>
                <a:cs typeface="Arial" pitchFamily="34" charset="0"/>
              </a:defRPr>
            </a:pPr>
            <a:endParaRPr lang="it-IT"/>
          </a:p>
        </c:txPr>
        <c:crossAx val="96088448"/>
        <c:crosses val="autoZero"/>
        <c:auto val="1"/>
        <c:lblAlgn val="ctr"/>
        <c:lblOffset val="100"/>
        <c:noMultiLvlLbl val="0"/>
      </c:catAx>
      <c:valAx>
        <c:axId val="96088448"/>
        <c:scaling>
          <c:orientation val="minMax"/>
        </c:scaling>
        <c:delete val="1"/>
        <c:axPos val="l"/>
        <c:numFmt formatCode="_(* #,##0.00_);_(* \(#,##0.00\);_(* &quot;-&quot;??_);_(@_)" sourceLinked="1"/>
        <c:majorTickMark val="out"/>
        <c:minorTickMark val="none"/>
        <c:tickLblPos val="none"/>
        <c:crossAx val="88992384"/>
        <c:crosses val="autoZero"/>
        <c:crossBetween val="between"/>
      </c:valAx>
      <c:spPr>
        <a:noFill/>
        <a:ln w="25400">
          <a:noFill/>
        </a:ln>
      </c:spPr>
    </c:plotArea>
    <c:legend>
      <c:legendPos val="r"/>
      <c:layout>
        <c:manualLayout>
          <c:xMode val="edge"/>
          <c:yMode val="edge"/>
          <c:x val="0.66445932597333957"/>
          <c:y val="0.30996660757719419"/>
          <c:w val="0.32617103990611818"/>
          <c:h val="0.3432944442154155"/>
        </c:manualLayout>
      </c:layout>
      <c:overlay val="0"/>
      <c:txPr>
        <a:bodyPr/>
        <a:lstStyle/>
        <a:p>
          <a:pPr>
            <a:defRPr sz="900" b="1">
              <a:solidFill>
                <a:srgbClr val="595959"/>
              </a:solidFill>
              <a:latin typeface="Lucida Sans" pitchFamily="34" charset="0"/>
              <a:cs typeface="Arial" pitchFamily="34" charset="0"/>
            </a:defRPr>
          </a:pPr>
          <a:endParaRPr lang="it-IT"/>
        </a:p>
      </c:txPr>
    </c:legend>
    <c:plotVisOnly val="1"/>
    <c:dispBlanksAs val="gap"/>
    <c:showDLblsOverMax val="0"/>
  </c:chart>
  <c:spPr>
    <a:ln>
      <a:noFill/>
    </a:ln>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0523463247031473E-2"/>
          <c:y val="0.11362931454059354"/>
          <c:w val="0.8795137826210695"/>
          <c:h val="0.71140832205458004"/>
        </c:manualLayout>
      </c:layout>
      <c:bubbleChart>
        <c:varyColors val="0"/>
        <c:ser>
          <c:idx val="1"/>
          <c:order val="0"/>
          <c:spPr>
            <a:solidFill>
              <a:srgbClr val="D6DDE9"/>
            </a:solidFill>
            <a:ln w="25400">
              <a:noFill/>
            </a:ln>
          </c:spPr>
          <c:invertIfNegative val="0"/>
          <c:dPt>
            <c:idx val="3"/>
            <c:invertIfNegative val="0"/>
            <c:bubble3D val="1"/>
            <c:spPr>
              <a:solidFill>
                <a:sysClr val="window" lastClr="FFFFFF">
                  <a:lumMod val="85000"/>
                </a:sysClr>
              </a:solidFill>
              <a:ln w="25400">
                <a:noFill/>
              </a:ln>
            </c:spPr>
          </c:dPt>
          <c:dPt>
            <c:idx val="4"/>
            <c:invertIfNegative val="0"/>
            <c:bubble3D val="1"/>
            <c:spPr>
              <a:solidFill>
                <a:sysClr val="window" lastClr="FFFFFF">
                  <a:lumMod val="85000"/>
                </a:sysClr>
              </a:solidFill>
              <a:ln w="25400">
                <a:noFill/>
              </a:ln>
            </c:spPr>
          </c:dPt>
          <c:dPt>
            <c:idx val="5"/>
            <c:invertIfNegative val="0"/>
            <c:bubble3D val="1"/>
            <c:spPr>
              <a:solidFill>
                <a:srgbClr val="1F497D"/>
              </a:solidFill>
              <a:ln w="25400">
                <a:noFill/>
              </a:ln>
            </c:spPr>
          </c:dPt>
          <c:xVal>
            <c:numRef>
              <c:f>'IA Pos'!$C$3:$C$12</c:f>
              <c:numCache>
                <c:formatCode>0.00</c:formatCode>
                <c:ptCount val="10"/>
                <c:pt idx="0">
                  <c:v>445.2</c:v>
                </c:pt>
                <c:pt idx="1">
                  <c:v>425.01920000000001</c:v>
                </c:pt>
                <c:pt idx="2">
                  <c:v>257.82049999999964</c:v>
                </c:pt>
                <c:pt idx="3">
                  <c:v>255.8</c:v>
                </c:pt>
                <c:pt idx="4">
                  <c:v>155.1</c:v>
                </c:pt>
                <c:pt idx="5">
                  <c:v>156.29999999999998</c:v>
                </c:pt>
                <c:pt idx="6">
                  <c:v>107.5</c:v>
                </c:pt>
                <c:pt idx="7">
                  <c:v>99.066400000000002</c:v>
                </c:pt>
                <c:pt idx="8">
                  <c:v>95</c:v>
                </c:pt>
                <c:pt idx="9">
                  <c:v>88.470799999999983</c:v>
                </c:pt>
              </c:numCache>
            </c:numRef>
          </c:xVal>
          <c:yVal>
            <c:numRef>
              <c:f>'IA Pos'!$D$3:$D$12</c:f>
              <c:numCache>
                <c:formatCode>0.0%</c:formatCode>
                <c:ptCount val="10"/>
                <c:pt idx="0">
                  <c:v>0.13121518465029974</c:v>
                </c:pt>
                <c:pt idx="1">
                  <c:v>0.12526723451914332</c:v>
                </c:pt>
                <c:pt idx="2">
                  <c:v>7.5988240148545494E-2</c:v>
                </c:pt>
                <c:pt idx="3">
                  <c:v>7.5392731881281844E-2</c:v>
                </c:pt>
                <c:pt idx="4">
                  <c:v>4.5713106781809072E-2</c:v>
                </c:pt>
                <c:pt idx="5">
                  <c:v>4.6066786524801916E-2</c:v>
                </c:pt>
                <c:pt idx="6">
                  <c:v>3.1683810309764651E-2</c:v>
                </c:pt>
                <c:pt idx="7">
                  <c:v>2.9198149076011676E-2</c:v>
                </c:pt>
                <c:pt idx="8">
                  <c:v>2.7999646320257011E-2</c:v>
                </c:pt>
                <c:pt idx="9">
                  <c:v>2.6075274838633686E-2</c:v>
                </c:pt>
              </c:numCache>
            </c:numRef>
          </c:yVal>
          <c:bubbleSize>
            <c:numRef>
              <c:f>'IA Pos'!$D$3:$D$12</c:f>
              <c:numCache>
                <c:formatCode>0.0%</c:formatCode>
                <c:ptCount val="10"/>
                <c:pt idx="0">
                  <c:v>0.13121518465029974</c:v>
                </c:pt>
                <c:pt idx="1">
                  <c:v>0.12526723451914332</c:v>
                </c:pt>
                <c:pt idx="2">
                  <c:v>7.5988240148545494E-2</c:v>
                </c:pt>
                <c:pt idx="3">
                  <c:v>7.5392731881281844E-2</c:v>
                </c:pt>
                <c:pt idx="4">
                  <c:v>4.5713106781809072E-2</c:v>
                </c:pt>
                <c:pt idx="5">
                  <c:v>4.6066786524801916E-2</c:v>
                </c:pt>
                <c:pt idx="6">
                  <c:v>3.1683810309764651E-2</c:v>
                </c:pt>
                <c:pt idx="7">
                  <c:v>2.9198149076011676E-2</c:v>
                </c:pt>
                <c:pt idx="8">
                  <c:v>2.7999646320257011E-2</c:v>
                </c:pt>
                <c:pt idx="9">
                  <c:v>2.6075274838633686E-2</c:v>
                </c:pt>
              </c:numCache>
            </c:numRef>
          </c:bubbleSize>
          <c:bubble3D val="1"/>
        </c:ser>
        <c:dLbls>
          <c:showLegendKey val="0"/>
          <c:showVal val="0"/>
          <c:showCatName val="0"/>
          <c:showSerName val="0"/>
          <c:showPercent val="0"/>
          <c:showBubbleSize val="0"/>
        </c:dLbls>
        <c:bubbleScale val="100"/>
        <c:showNegBubbles val="0"/>
        <c:axId val="82424192"/>
        <c:axId val="82426112"/>
      </c:bubbleChart>
      <c:valAx>
        <c:axId val="82424192"/>
        <c:scaling>
          <c:orientation val="minMax"/>
          <c:max val="500"/>
          <c:min val="50"/>
        </c:scaling>
        <c:delete val="1"/>
        <c:axPos val="b"/>
        <c:numFmt formatCode="0.00" sourceLinked="1"/>
        <c:majorTickMark val="out"/>
        <c:minorTickMark val="none"/>
        <c:tickLblPos val="none"/>
        <c:crossAx val="82426112"/>
        <c:crosses val="autoZero"/>
        <c:crossBetween val="midCat"/>
        <c:dispUnits>
          <c:builtInUnit val="millions"/>
        </c:dispUnits>
      </c:valAx>
      <c:valAx>
        <c:axId val="82426112"/>
        <c:scaling>
          <c:orientation val="minMax"/>
          <c:min val="0"/>
        </c:scaling>
        <c:delete val="0"/>
        <c:axPos val="l"/>
        <c:majorGridlines/>
        <c:numFmt formatCode="0.0%" sourceLinked="1"/>
        <c:majorTickMark val="out"/>
        <c:minorTickMark val="none"/>
        <c:tickLblPos val="none"/>
        <c:crossAx val="82424192"/>
        <c:crosses val="autoZero"/>
        <c:crossBetween val="midCat"/>
      </c:valAx>
      <c:spPr>
        <a:noFill/>
        <a:ln w="25400">
          <a:noFill/>
        </a:ln>
      </c:spPr>
    </c:plotArea>
    <c:plotVisOnly val="1"/>
    <c:dispBlanksAs val="gap"/>
    <c:showDLblsOverMax val="0"/>
  </c:chart>
  <c:spPr>
    <a:noFill/>
    <a:ln w="9525">
      <a:noFill/>
    </a:ln>
  </c:sp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4237512594272475E-2"/>
          <c:y val="0.11024229656536257"/>
          <c:w val="0.8795137826210695"/>
          <c:h val="0.71140832205458004"/>
        </c:manualLayout>
      </c:layout>
      <c:bubbleChart>
        <c:varyColors val="0"/>
        <c:dLbls>
          <c:showLegendKey val="0"/>
          <c:showVal val="0"/>
          <c:showCatName val="0"/>
          <c:showSerName val="0"/>
          <c:showPercent val="0"/>
          <c:showBubbleSize val="0"/>
        </c:dLbls>
        <c:bubbleScale val="100"/>
        <c:showNegBubbles val="0"/>
        <c:axId val="81732736"/>
        <c:axId val="81734656"/>
      </c:bubbleChart>
      <c:valAx>
        <c:axId val="81732736"/>
        <c:scaling>
          <c:orientation val="minMax"/>
          <c:max val="600"/>
          <c:min val="0"/>
        </c:scaling>
        <c:delete val="0"/>
        <c:axPos val="b"/>
        <c:numFmt formatCode="0.00" sourceLinked="1"/>
        <c:majorTickMark val="none"/>
        <c:minorTickMark val="none"/>
        <c:tickLblPos val="none"/>
        <c:crossAx val="81734656"/>
        <c:crosses val="autoZero"/>
        <c:crossBetween val="midCat"/>
        <c:dispUnits>
          <c:builtInUnit val="millions"/>
        </c:dispUnits>
      </c:valAx>
      <c:valAx>
        <c:axId val="81734656"/>
        <c:scaling>
          <c:orientation val="minMax"/>
          <c:min val="0"/>
        </c:scaling>
        <c:delete val="0"/>
        <c:axPos val="l"/>
        <c:numFmt formatCode="0.0%" sourceLinked="1"/>
        <c:majorTickMark val="out"/>
        <c:minorTickMark val="none"/>
        <c:tickLblPos val="none"/>
        <c:crossAx val="81732736"/>
        <c:crosses val="autoZero"/>
        <c:crossBetween val="midCat"/>
      </c:valAx>
      <c:spPr>
        <a:noFill/>
        <a:ln w="25400">
          <a:noFill/>
        </a:ln>
      </c:spPr>
    </c:plotArea>
    <c:plotVisOnly val="1"/>
    <c:dispBlanksAs val="gap"/>
    <c:showDLblsOverMax val="0"/>
  </c:chart>
  <c:spPr>
    <a:noFill/>
    <a:ln w="9525">
      <a:noFill/>
    </a:ln>
  </c:spPr>
  <c:txPr>
    <a:bodyPr/>
    <a:lstStyle/>
    <a:p>
      <a:pPr>
        <a:defRPr>
          <a:solidFill>
            <a:schemeClr val="bg1">
              <a:lumMod val="50000"/>
            </a:schemeClr>
          </a:solidFill>
        </a:defRPr>
      </a:pPr>
      <a:endParaRPr lang="it-IT"/>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it-IT"/>
              <a:t>Regular headcount status</a:t>
            </a:r>
          </a:p>
          <a:p>
            <a:pPr>
              <a:defRPr/>
            </a:pPr>
            <a:r>
              <a:rPr lang="it-IT"/>
              <a:t>(excluded expat, temp, intern)</a:t>
            </a:r>
          </a:p>
        </c:rich>
      </c:tx>
      <c:layout>
        <c:manualLayout>
          <c:xMode val="edge"/>
          <c:yMode val="edge"/>
          <c:x val="0.27668031242777402"/>
          <c:y val="2.2013598971269532E-2"/>
        </c:manualLayout>
      </c:layout>
      <c:overlay val="0"/>
    </c:title>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tx>
            <c:strRef>
              <c:f>Headcount!$A$4</c:f>
              <c:strCache>
                <c:ptCount val="1"/>
                <c:pt idx="0">
                  <c:v>Emp. 40h</c:v>
                </c:pt>
              </c:strCache>
            </c:strRef>
          </c:tx>
          <c:invertIfNegative val="0"/>
          <c:cat>
            <c:numRef>
              <c:f>Headcount!$B$3:$F$3</c:f>
              <c:numCache>
                <c:formatCode>General</c:formatCode>
                <c:ptCount val="5"/>
                <c:pt idx="0">
                  <c:v>2011</c:v>
                </c:pt>
                <c:pt idx="1">
                  <c:v>2012</c:v>
                </c:pt>
                <c:pt idx="2">
                  <c:v>2013</c:v>
                </c:pt>
                <c:pt idx="3">
                  <c:v>2014</c:v>
                </c:pt>
                <c:pt idx="4" formatCode="mmm\-\a\a">
                  <c:v>42186</c:v>
                </c:pt>
              </c:numCache>
            </c:numRef>
          </c:cat>
          <c:val>
            <c:numRef>
              <c:f>Headcount!$B$4:$F$4</c:f>
              <c:numCache>
                <c:formatCode>General</c:formatCode>
                <c:ptCount val="5"/>
                <c:pt idx="0">
                  <c:v>132</c:v>
                </c:pt>
                <c:pt idx="1">
                  <c:v>139</c:v>
                </c:pt>
                <c:pt idx="2">
                  <c:v>148</c:v>
                </c:pt>
                <c:pt idx="3">
                  <c:v>157</c:v>
                </c:pt>
                <c:pt idx="4">
                  <c:v>157</c:v>
                </c:pt>
              </c:numCache>
            </c:numRef>
          </c:val>
        </c:ser>
        <c:ser>
          <c:idx val="1"/>
          <c:order val="1"/>
          <c:tx>
            <c:strRef>
              <c:f>Headcount!$A$5</c:f>
              <c:strCache>
                <c:ptCount val="1"/>
                <c:pt idx="0">
                  <c:v>Emp. 48h</c:v>
                </c:pt>
              </c:strCache>
            </c:strRef>
          </c:tx>
          <c:invertIfNegative val="0"/>
          <c:cat>
            <c:numRef>
              <c:f>Headcount!$B$3:$F$3</c:f>
              <c:numCache>
                <c:formatCode>General</c:formatCode>
                <c:ptCount val="5"/>
                <c:pt idx="0">
                  <c:v>2011</c:v>
                </c:pt>
                <c:pt idx="1">
                  <c:v>2012</c:v>
                </c:pt>
                <c:pt idx="2">
                  <c:v>2013</c:v>
                </c:pt>
                <c:pt idx="3">
                  <c:v>2014</c:v>
                </c:pt>
                <c:pt idx="4" formatCode="mmm\-\a\a">
                  <c:v>42186</c:v>
                </c:pt>
              </c:numCache>
            </c:numRef>
          </c:cat>
          <c:val>
            <c:numRef>
              <c:f>Headcount!$B$5:$F$5</c:f>
              <c:numCache>
                <c:formatCode>General</c:formatCode>
                <c:ptCount val="5"/>
                <c:pt idx="0">
                  <c:v>416</c:v>
                </c:pt>
                <c:pt idx="1">
                  <c:v>350</c:v>
                </c:pt>
                <c:pt idx="2">
                  <c:v>352</c:v>
                </c:pt>
                <c:pt idx="3">
                  <c:v>361</c:v>
                </c:pt>
                <c:pt idx="4">
                  <c:v>357</c:v>
                </c:pt>
              </c:numCache>
            </c:numRef>
          </c:val>
        </c:ser>
        <c:dLbls>
          <c:showLegendKey val="0"/>
          <c:showVal val="0"/>
          <c:showCatName val="0"/>
          <c:showSerName val="0"/>
          <c:showPercent val="0"/>
          <c:showBubbleSize val="0"/>
        </c:dLbls>
        <c:gapWidth val="150"/>
        <c:shape val="box"/>
        <c:axId val="132040576"/>
        <c:axId val="132042112"/>
        <c:axId val="0"/>
      </c:bar3DChart>
      <c:catAx>
        <c:axId val="132040576"/>
        <c:scaling>
          <c:orientation val="minMax"/>
        </c:scaling>
        <c:delete val="0"/>
        <c:axPos val="b"/>
        <c:numFmt formatCode="General" sourceLinked="1"/>
        <c:majorTickMark val="out"/>
        <c:minorTickMark val="none"/>
        <c:tickLblPos val="nextTo"/>
        <c:crossAx val="132042112"/>
        <c:crosses val="autoZero"/>
        <c:auto val="1"/>
        <c:lblAlgn val="ctr"/>
        <c:lblOffset val="100"/>
        <c:noMultiLvlLbl val="0"/>
      </c:catAx>
      <c:valAx>
        <c:axId val="132042112"/>
        <c:scaling>
          <c:orientation val="minMax"/>
        </c:scaling>
        <c:delete val="0"/>
        <c:axPos val="l"/>
        <c:majorGridlines/>
        <c:numFmt formatCode="General" sourceLinked="1"/>
        <c:majorTickMark val="out"/>
        <c:minorTickMark val="none"/>
        <c:tickLblPos val="nextTo"/>
        <c:crossAx val="132040576"/>
        <c:crosses val="autoZero"/>
        <c:crossBetween val="between"/>
      </c:valAx>
      <c:dTable>
        <c:showHorzBorder val="1"/>
        <c:showVertBorder val="1"/>
        <c:showOutline val="1"/>
        <c:showKeys val="1"/>
      </c:dTable>
      <c:spPr>
        <a:noFill/>
        <a:ln w="25386">
          <a:noFill/>
        </a:ln>
      </c:spPr>
    </c:plotArea>
    <c:plotVisOnly val="1"/>
    <c:dispBlanksAs val="gap"/>
    <c:showDLblsOverMax val="0"/>
  </c:chart>
  <c:spPr>
    <a:ln>
      <a:solidFill>
        <a:schemeClr val="accent5">
          <a:lumMod val="75000"/>
        </a:schemeClr>
      </a:solidFill>
    </a:ln>
  </c:spPr>
  <c:txPr>
    <a:bodyPr/>
    <a:lstStyle/>
    <a:p>
      <a:pPr>
        <a:defRPr b="1"/>
      </a:pPr>
      <a:endParaRPr lang="it-IT"/>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0.7274</cdr:x>
      <cdr:y>0.81777</cdr:y>
    </cdr:from>
    <cdr:to>
      <cdr:x>0.86989</cdr:x>
      <cdr:y>0.88497</cdr:y>
    </cdr:to>
    <cdr:sp macro="" textlink="">
      <cdr:nvSpPr>
        <cdr:cNvPr id="2" name="CasellaDiTesto 28"/>
        <cdr:cNvSpPr txBox="1">
          <a:spLocks xmlns:a="http://schemas.openxmlformats.org/drawingml/2006/main" noChangeArrowheads="1"/>
        </cdr:cNvSpPr>
      </cdr:nvSpPr>
      <cdr:spPr bwMode="auto">
        <a:xfrm xmlns:a="http://schemas.openxmlformats.org/drawingml/2006/main">
          <a:off x="4408843" y="3066359"/>
          <a:ext cx="863642" cy="252000"/>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anchor="b">
          <a:spAutoFit/>
        </a:bodyPr>
        <a:lstStyle xmlns:a="http://schemas.openxmlformats.org/drawingml/2006/main">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it-IT" sz="1000" b="1" dirty="0" smtClean="0">
              <a:solidFill>
                <a:srgbClr val="595959"/>
              </a:solidFill>
              <a:latin typeface="Lucida Sans"/>
            </a:rPr>
            <a:t>$400 </a:t>
          </a:r>
          <a:r>
            <a:rPr lang="it-IT" sz="1000" b="1" dirty="0">
              <a:solidFill>
                <a:srgbClr val="595959"/>
              </a:solidFill>
              <a:latin typeface="Lucida Sans"/>
            </a:rPr>
            <a:t>M</a:t>
          </a:r>
          <a:endParaRPr lang="en-US" sz="1000" b="1" dirty="0">
            <a:solidFill>
              <a:srgbClr val="595959"/>
            </a:solidFill>
            <a:latin typeface="Lucida Sans"/>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22379" y="0"/>
            <a:ext cx="2728783" cy="497126"/>
          </a:xfrm>
          <a:prstGeom prst="rect">
            <a:avLst/>
          </a:prstGeom>
        </p:spPr>
        <p:txBody>
          <a:bodyPr vert="horz" lIns="91440" tIns="45720" rIns="91440" bIns="45720" rtlCol="0" anchor="ctr" anchorCtr="0"/>
          <a:lstStyle>
            <a:lvl1pPr algn="l">
              <a:defRPr sz="1200"/>
            </a:lvl1pPr>
          </a:lstStyle>
          <a:p>
            <a:r>
              <a:rPr lang="en-US" dirty="0" smtClean="0"/>
              <a:t>Datalogic </a:t>
            </a:r>
            <a:r>
              <a:rPr lang="en-US" dirty="0" err="1" smtClean="0"/>
              <a:t>SpA</a:t>
            </a:r>
            <a:endParaRPr lang="en-US" dirty="0"/>
          </a:p>
        </p:txBody>
      </p:sp>
      <p:sp>
        <p:nvSpPr>
          <p:cNvPr id="3" name="Date Placeholder 2"/>
          <p:cNvSpPr>
            <a:spLocks noGrp="1"/>
          </p:cNvSpPr>
          <p:nvPr>
            <p:ph type="dt" sz="quarter" idx="1"/>
          </p:nvPr>
        </p:nvSpPr>
        <p:spPr>
          <a:xfrm>
            <a:off x="3857636" y="0"/>
            <a:ext cx="2730359" cy="497126"/>
          </a:xfrm>
          <a:prstGeom prst="rect">
            <a:avLst/>
          </a:prstGeom>
        </p:spPr>
        <p:txBody>
          <a:bodyPr vert="horz" lIns="91440" tIns="45720" rIns="91440" bIns="45720" rtlCol="0" anchor="ctr" anchorCtr="0"/>
          <a:lstStyle>
            <a:lvl1pPr algn="r">
              <a:defRPr sz="1200"/>
            </a:lvl1pPr>
          </a:lstStyle>
          <a:p>
            <a:fld id="{243C4086-E6B8-4FAC-8B49-86792EFC9406}" type="datetimeFigureOut">
              <a:rPr lang="en-US" smtClean="0"/>
              <a:t>10/15/2015</a:t>
            </a:fld>
            <a:endParaRPr lang="en-US"/>
          </a:p>
        </p:txBody>
      </p:sp>
      <p:sp>
        <p:nvSpPr>
          <p:cNvPr id="4" name="Footer Placeholder 3"/>
          <p:cNvSpPr>
            <a:spLocks noGrp="1"/>
          </p:cNvSpPr>
          <p:nvPr>
            <p:ph type="ftr" sz="quarter" idx="2"/>
          </p:nvPr>
        </p:nvSpPr>
        <p:spPr>
          <a:xfrm>
            <a:off x="240912" y="9443662"/>
            <a:ext cx="4966477" cy="497126"/>
          </a:xfrm>
          <a:prstGeom prst="rect">
            <a:avLst/>
          </a:prstGeom>
        </p:spPr>
        <p:txBody>
          <a:bodyPr vert="horz" lIns="91440" tIns="45720" rIns="91440" bIns="45720" rtlCol="0" anchor="ctr" anchorCtr="0"/>
          <a:lstStyle>
            <a:lvl1pPr algn="l">
              <a:defRPr sz="1200"/>
            </a:lvl1pPr>
          </a:lstStyle>
          <a:p>
            <a:r>
              <a:rPr lang="en-US" dirty="0" smtClean="0"/>
              <a:t>© 2014 Datalogic </a:t>
            </a:r>
            <a:r>
              <a:rPr lang="en-US" dirty="0" err="1" smtClean="0"/>
              <a:t>SpA</a:t>
            </a:r>
            <a:r>
              <a:rPr lang="en-US" dirty="0" smtClean="0"/>
              <a:t> • Confidential Proprietary Information</a:t>
            </a:r>
            <a:endParaRPr lang="en-US" dirty="0"/>
          </a:p>
        </p:txBody>
      </p:sp>
      <p:sp>
        <p:nvSpPr>
          <p:cNvPr id="5" name="Slide Number Placeholder 4"/>
          <p:cNvSpPr>
            <a:spLocks noGrp="1"/>
          </p:cNvSpPr>
          <p:nvPr>
            <p:ph type="sldNum" sz="quarter" idx="3"/>
          </p:nvPr>
        </p:nvSpPr>
        <p:spPr>
          <a:xfrm>
            <a:off x="5679946" y="9443662"/>
            <a:ext cx="908050" cy="497126"/>
          </a:xfrm>
          <a:prstGeom prst="rect">
            <a:avLst/>
          </a:prstGeom>
        </p:spPr>
        <p:txBody>
          <a:bodyPr vert="horz" lIns="91440" tIns="45720" rIns="91440" bIns="45720" rtlCol="0" anchor="ctr" anchorCtr="0"/>
          <a:lstStyle>
            <a:lvl1pPr algn="r">
              <a:defRPr sz="1200"/>
            </a:lvl1pPr>
          </a:lstStyle>
          <a:p>
            <a:fld id="{6B5BD616-3E75-48FD-9DBD-810B11F47F92}" type="slidenum">
              <a:rPr lang="en-US" smtClean="0"/>
              <a:t>‹N›</a:t>
            </a:fld>
            <a:endParaRPr lang="en-US"/>
          </a:p>
        </p:txBody>
      </p:sp>
    </p:spTree>
    <p:extLst>
      <p:ext uri="{BB962C8B-B14F-4D97-AF65-F5344CB8AC3E}">
        <p14:creationId xmlns:p14="http://schemas.microsoft.com/office/powerpoint/2010/main" val="831474910"/>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31645" y="0"/>
            <a:ext cx="2719517" cy="497126"/>
          </a:xfrm>
          <a:prstGeom prst="rect">
            <a:avLst/>
          </a:prstGeom>
        </p:spPr>
        <p:txBody>
          <a:bodyPr vert="horz" lIns="91440" tIns="45720" rIns="91440" bIns="45720" rtlCol="0" anchor="ctr" anchorCtr="0"/>
          <a:lstStyle>
            <a:lvl1pPr algn="l">
              <a:defRPr sz="1200"/>
            </a:lvl1pPr>
          </a:lstStyle>
          <a:p>
            <a:r>
              <a:rPr lang="en-US" smtClean="0"/>
              <a:t>Datalogic ADC</a:t>
            </a:r>
            <a:endParaRPr lang="en-US"/>
          </a:p>
        </p:txBody>
      </p:sp>
      <p:sp>
        <p:nvSpPr>
          <p:cNvPr id="3" name="Date Placeholder 2"/>
          <p:cNvSpPr>
            <a:spLocks noGrp="1"/>
          </p:cNvSpPr>
          <p:nvPr>
            <p:ph type="dt" idx="1"/>
          </p:nvPr>
        </p:nvSpPr>
        <p:spPr>
          <a:xfrm>
            <a:off x="3857636" y="0"/>
            <a:ext cx="2730359" cy="497126"/>
          </a:xfrm>
          <a:prstGeom prst="rect">
            <a:avLst/>
          </a:prstGeom>
        </p:spPr>
        <p:txBody>
          <a:bodyPr vert="horz" lIns="91440" tIns="45720" rIns="91440" bIns="45720" rtlCol="0" anchor="ctr" anchorCtr="0"/>
          <a:lstStyle>
            <a:lvl1pPr algn="r">
              <a:defRPr sz="1200"/>
            </a:lvl1pPr>
          </a:lstStyle>
          <a:p>
            <a:fld id="{33B1F6E5-7779-485E-85CA-11118D14BC74}" type="datetimeFigureOut">
              <a:rPr lang="en-US" smtClean="0"/>
              <a:t>10/15/2015</a:t>
            </a:fld>
            <a:endParaRPr lang="en-US"/>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5207389" cy="497126"/>
          </a:xfrm>
          <a:prstGeom prst="rect">
            <a:avLst/>
          </a:prstGeom>
        </p:spPr>
        <p:txBody>
          <a:bodyPr vert="horz" lIns="91440" tIns="45720" rIns="91440" bIns="45720" rtlCol="0" anchor="ctr" anchorCtr="0"/>
          <a:lstStyle>
            <a:lvl1pPr algn="l">
              <a:defRPr sz="1200"/>
            </a:lvl1pPr>
          </a:lstStyle>
          <a:p>
            <a:r>
              <a:rPr lang="en-US" smtClean="0"/>
              <a:t>© 2012 Datalogic ADC, Inc. • Confidential Proprietary Information</a:t>
            </a:r>
            <a:endParaRPr lang="en-US"/>
          </a:p>
        </p:txBody>
      </p:sp>
      <p:sp>
        <p:nvSpPr>
          <p:cNvPr id="7" name="Slide Number Placeholder 6"/>
          <p:cNvSpPr>
            <a:spLocks noGrp="1"/>
          </p:cNvSpPr>
          <p:nvPr>
            <p:ph type="sldNum" sz="quarter" idx="5"/>
          </p:nvPr>
        </p:nvSpPr>
        <p:spPr>
          <a:xfrm>
            <a:off x="5679945" y="9443662"/>
            <a:ext cx="908050" cy="497126"/>
          </a:xfrm>
          <a:prstGeom prst="rect">
            <a:avLst/>
          </a:prstGeom>
        </p:spPr>
        <p:txBody>
          <a:bodyPr vert="horz" lIns="91440" tIns="45720" rIns="91440" bIns="45720" rtlCol="0" anchor="ctr" anchorCtr="0"/>
          <a:lstStyle>
            <a:lvl1pPr algn="r">
              <a:defRPr sz="1200"/>
            </a:lvl1pPr>
          </a:lstStyle>
          <a:p>
            <a:fld id="{D2E23686-9DA1-4420-BB3B-7F364B2BB630}" type="slidenum">
              <a:rPr lang="en-US" smtClean="0"/>
              <a:t>‹N›</a:t>
            </a:fld>
            <a:endParaRPr lang="en-US"/>
          </a:p>
        </p:txBody>
      </p:sp>
    </p:spTree>
    <p:extLst>
      <p:ext uri="{BB962C8B-B14F-4D97-AF65-F5344CB8AC3E}">
        <p14:creationId xmlns:p14="http://schemas.microsoft.com/office/powerpoint/2010/main" val="427212189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3552918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intestazione 3"/>
          <p:cNvSpPr>
            <a:spLocks noGrp="1"/>
          </p:cNvSpPr>
          <p:nvPr>
            <p:ph type="hdr" sz="quarter" idx="10"/>
          </p:nvPr>
        </p:nvSpPr>
        <p:spPr/>
        <p:txBody>
          <a:bodyPr/>
          <a:lstStyle/>
          <a:p>
            <a:pPr>
              <a:defRPr/>
            </a:pPr>
            <a:r>
              <a:rPr lang="en-US" smtClean="0"/>
              <a:t>Datalogic ADC</a:t>
            </a:r>
            <a:endParaRPr lang="en-US" dirty="0"/>
          </a:p>
        </p:txBody>
      </p:sp>
      <p:sp>
        <p:nvSpPr>
          <p:cNvPr id="5" name="Segnaposto piè di pagina 4"/>
          <p:cNvSpPr>
            <a:spLocks noGrp="1"/>
          </p:cNvSpPr>
          <p:nvPr>
            <p:ph type="ftr" sz="quarter" idx="11"/>
          </p:nvPr>
        </p:nvSpPr>
        <p:spPr/>
        <p:txBody>
          <a:bodyPr/>
          <a:lstStyle/>
          <a:p>
            <a:pPr>
              <a:defRPr/>
            </a:pPr>
            <a:r>
              <a:rPr lang="en-US" smtClean="0"/>
              <a:t>© 2012 Datalogic ADC, Inc. • Confidential Proprietary Information</a:t>
            </a:r>
            <a:endParaRPr lang="en-US" dirty="0"/>
          </a:p>
        </p:txBody>
      </p:sp>
      <p:sp>
        <p:nvSpPr>
          <p:cNvPr id="6" name="Segnaposto numero diapositiva 5"/>
          <p:cNvSpPr>
            <a:spLocks noGrp="1"/>
          </p:cNvSpPr>
          <p:nvPr>
            <p:ph type="sldNum" sz="quarter" idx="12"/>
          </p:nvPr>
        </p:nvSpPr>
        <p:spPr/>
        <p:txBody>
          <a:bodyPr/>
          <a:lstStyle/>
          <a:p>
            <a:pPr>
              <a:defRPr/>
            </a:pPr>
            <a:fld id="{280C730F-D3A5-43C3-BDFB-A49289E50D36}" type="slidenum">
              <a:rPr lang="en-US" smtClean="0"/>
              <a:pPr>
                <a:defRPr/>
              </a:pPr>
              <a:t>4</a:t>
            </a:fld>
            <a:endParaRPr lang="en-US" dirty="0"/>
          </a:p>
        </p:txBody>
      </p:sp>
    </p:spTree>
    <p:extLst>
      <p:ext uri="{BB962C8B-B14F-4D97-AF65-F5344CB8AC3E}">
        <p14:creationId xmlns:p14="http://schemas.microsoft.com/office/powerpoint/2010/main" val="2310349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2715979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4251217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Header Placeholder 3"/>
          <p:cNvSpPr>
            <a:spLocks noGrp="1"/>
          </p:cNvSpPr>
          <p:nvPr>
            <p:ph type="hdr" sz="quarter" idx="10"/>
          </p:nvPr>
        </p:nvSpPr>
        <p:spPr/>
        <p:txBody>
          <a:bodyPr/>
          <a:lstStyle/>
          <a:p>
            <a:r>
              <a:rPr lang="en-US" dirty="0" smtClean="0"/>
              <a:t>Datalogic ADC</a:t>
            </a:r>
            <a:endParaRPr lang="en-US" dirty="0"/>
          </a:p>
        </p:txBody>
      </p:sp>
      <p:sp>
        <p:nvSpPr>
          <p:cNvPr id="5" name="Footer Placeholder 4"/>
          <p:cNvSpPr>
            <a:spLocks noGrp="1"/>
          </p:cNvSpPr>
          <p:nvPr>
            <p:ph type="ftr" sz="quarter" idx="11"/>
          </p:nvPr>
        </p:nvSpPr>
        <p:spPr/>
        <p:txBody>
          <a:bodyPr/>
          <a:lstStyle/>
          <a:p>
            <a:r>
              <a:rPr lang="en-US" dirty="0" smtClean="0"/>
              <a:t>© 2012 Datalogic ADC, Inc. • Confidential Proprietary Information</a:t>
            </a:r>
            <a:endParaRPr lang="en-US" dirty="0"/>
          </a:p>
        </p:txBody>
      </p:sp>
      <p:sp>
        <p:nvSpPr>
          <p:cNvPr id="6" name="Slide Number Placeholder 5"/>
          <p:cNvSpPr>
            <a:spLocks noGrp="1"/>
          </p:cNvSpPr>
          <p:nvPr>
            <p:ph type="sldNum" sz="quarter" idx="12"/>
          </p:nvPr>
        </p:nvSpPr>
        <p:spPr/>
        <p:txBody>
          <a:bodyPr/>
          <a:lstStyle/>
          <a:p>
            <a:fld id="{D2E23686-9DA1-4420-BB3B-7F364B2BB630}" type="slidenum">
              <a:rPr lang="en-US" smtClean="0"/>
              <a:t>17</a:t>
            </a:fld>
            <a:endParaRPr lang="en-US" dirty="0"/>
          </a:p>
        </p:txBody>
      </p:sp>
    </p:spTree>
    <p:extLst>
      <p:ext uri="{BB962C8B-B14F-4D97-AF65-F5344CB8AC3E}">
        <p14:creationId xmlns:p14="http://schemas.microsoft.com/office/powerpoint/2010/main" val="2442735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dirty="0"/>
          </a:p>
        </p:txBody>
      </p:sp>
      <p:sp>
        <p:nvSpPr>
          <p:cNvPr id="4" name="Header Placeholder 3"/>
          <p:cNvSpPr>
            <a:spLocks noGrp="1"/>
          </p:cNvSpPr>
          <p:nvPr>
            <p:ph type="hdr" sz="quarter"/>
          </p:nvPr>
        </p:nvSpPr>
        <p:spPr/>
        <p:txBody>
          <a:bodyPr/>
          <a:lstStyle/>
          <a:p>
            <a:pPr>
              <a:defRPr/>
            </a:pPr>
            <a:r>
              <a:rPr lang="en-US" smtClean="0"/>
              <a:t>Datalogic ADC</a:t>
            </a:r>
            <a:endParaRPr lang="en-US"/>
          </a:p>
        </p:txBody>
      </p:sp>
      <p:sp>
        <p:nvSpPr>
          <p:cNvPr id="5" name="Footer Placeholder 4"/>
          <p:cNvSpPr>
            <a:spLocks noGrp="1"/>
          </p:cNvSpPr>
          <p:nvPr>
            <p:ph type="ftr" sz="quarter" idx="4"/>
          </p:nvPr>
        </p:nvSpPr>
        <p:spPr/>
        <p:txBody>
          <a:bodyPr/>
          <a:lstStyle/>
          <a:p>
            <a:pPr>
              <a:defRPr/>
            </a:pPr>
            <a:r>
              <a:rPr lang="en-US" smtClean="0"/>
              <a:t>© 2012 Datalogic ADC, Inc. • Confidential Proprietary Information</a:t>
            </a:r>
            <a:endParaRPr lang="en-US"/>
          </a:p>
        </p:txBody>
      </p:sp>
      <p:sp>
        <p:nvSpPr>
          <p:cNvPr id="6" name="Slide Number Placeholder 5"/>
          <p:cNvSpPr>
            <a:spLocks noGrp="1"/>
          </p:cNvSpPr>
          <p:nvPr>
            <p:ph type="sldNum" sz="quarter" idx="5"/>
          </p:nvPr>
        </p:nvSpPr>
        <p:spPr/>
        <p:txBody>
          <a:bodyPr/>
          <a:lstStyle/>
          <a:p>
            <a:pPr>
              <a:defRPr/>
            </a:pPr>
            <a:fld id="{489AF604-0FBA-489F-A4A9-5ADE3D676178}" type="slidenum">
              <a:rPr lang="en-US" smtClean="0"/>
              <a:pPr>
                <a:defRPr/>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solidFill>
                  <a:prstClr val="black"/>
                </a:solidFill>
              </a:rPr>
              <a:t>Datalogic ADC</a:t>
            </a:r>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 2012 Datalogic ADC, Inc. • Confidential Proprietary Information</a:t>
            </a:r>
            <a:endParaRPr lang="en-US">
              <a:solidFill>
                <a:prstClr val="black"/>
              </a:solidFill>
            </a:endParaRPr>
          </a:p>
        </p:txBody>
      </p:sp>
      <p:sp>
        <p:nvSpPr>
          <p:cNvPr id="6" name="Slide Number Placeholder 5"/>
          <p:cNvSpPr>
            <a:spLocks noGrp="1"/>
          </p:cNvSpPr>
          <p:nvPr>
            <p:ph type="sldNum" sz="quarter" idx="12"/>
          </p:nvPr>
        </p:nvSpPr>
        <p:spPr/>
        <p:txBody>
          <a:bodyPr/>
          <a:lstStyle/>
          <a:p>
            <a:fld id="{D2E23686-9DA1-4420-BB3B-7F364B2BB630}"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173801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23925" eaLnBrk="0" hangingPunct="0">
              <a:defRPr sz="2400">
                <a:solidFill>
                  <a:schemeClr val="tx1"/>
                </a:solidFill>
                <a:latin typeface="Arial" charset="0"/>
              </a:defRPr>
            </a:lvl1pPr>
            <a:lvl2pPr marL="742950" indent="-285750" defTabSz="923925" eaLnBrk="0" hangingPunct="0">
              <a:defRPr sz="2400">
                <a:solidFill>
                  <a:schemeClr val="tx1"/>
                </a:solidFill>
                <a:latin typeface="Arial" charset="0"/>
              </a:defRPr>
            </a:lvl2pPr>
            <a:lvl3pPr marL="1143000" indent="-228600" defTabSz="923925" eaLnBrk="0" hangingPunct="0">
              <a:defRPr sz="2400">
                <a:solidFill>
                  <a:schemeClr val="tx1"/>
                </a:solidFill>
                <a:latin typeface="Arial" charset="0"/>
              </a:defRPr>
            </a:lvl3pPr>
            <a:lvl4pPr marL="1600200" indent="-228600" defTabSz="923925" eaLnBrk="0" hangingPunct="0">
              <a:defRPr sz="2400">
                <a:solidFill>
                  <a:schemeClr val="tx1"/>
                </a:solidFill>
                <a:latin typeface="Arial" charset="0"/>
              </a:defRPr>
            </a:lvl4pPr>
            <a:lvl5pPr marL="2057400" indent="-228600" defTabSz="923925" eaLnBrk="0" hangingPunct="0">
              <a:defRPr sz="2400">
                <a:solidFill>
                  <a:schemeClr val="tx1"/>
                </a:solidFill>
                <a:latin typeface="Arial" charset="0"/>
              </a:defRPr>
            </a:lvl5pPr>
            <a:lvl6pPr marL="2514600" indent="-228600" defTabSz="923925" eaLnBrk="0" fontAlgn="base" hangingPunct="0">
              <a:spcBef>
                <a:spcPct val="0"/>
              </a:spcBef>
              <a:spcAft>
                <a:spcPct val="0"/>
              </a:spcAft>
              <a:defRPr sz="2400">
                <a:solidFill>
                  <a:schemeClr val="tx1"/>
                </a:solidFill>
                <a:latin typeface="Arial" charset="0"/>
              </a:defRPr>
            </a:lvl6pPr>
            <a:lvl7pPr marL="2971800" indent="-228600" defTabSz="923925" eaLnBrk="0" fontAlgn="base" hangingPunct="0">
              <a:spcBef>
                <a:spcPct val="0"/>
              </a:spcBef>
              <a:spcAft>
                <a:spcPct val="0"/>
              </a:spcAft>
              <a:defRPr sz="2400">
                <a:solidFill>
                  <a:schemeClr val="tx1"/>
                </a:solidFill>
                <a:latin typeface="Arial" charset="0"/>
              </a:defRPr>
            </a:lvl7pPr>
            <a:lvl8pPr marL="3429000" indent="-228600" defTabSz="923925" eaLnBrk="0" fontAlgn="base" hangingPunct="0">
              <a:spcBef>
                <a:spcPct val="0"/>
              </a:spcBef>
              <a:spcAft>
                <a:spcPct val="0"/>
              </a:spcAft>
              <a:defRPr sz="2400">
                <a:solidFill>
                  <a:schemeClr val="tx1"/>
                </a:solidFill>
                <a:latin typeface="Arial" charset="0"/>
              </a:defRPr>
            </a:lvl8pPr>
            <a:lvl9pPr marL="3886200" indent="-228600" defTabSz="923925" eaLnBrk="0" fontAlgn="base" hangingPunct="0">
              <a:spcBef>
                <a:spcPct val="0"/>
              </a:spcBef>
              <a:spcAft>
                <a:spcPct val="0"/>
              </a:spcAft>
              <a:defRPr sz="2400">
                <a:solidFill>
                  <a:schemeClr val="tx1"/>
                </a:solidFill>
                <a:latin typeface="Arial" charset="0"/>
              </a:defRPr>
            </a:lvl9pPr>
          </a:lstStyle>
          <a:p>
            <a:pPr eaLnBrk="1" hangingPunct="1"/>
            <a:fld id="{F003FA24-4CE1-4FDB-952C-E68229F1AEDC}" type="slidenum">
              <a:rPr lang="it-IT" sz="1200">
                <a:solidFill>
                  <a:prstClr val="black"/>
                </a:solidFill>
              </a:rPr>
              <a:pPr eaLnBrk="1" hangingPunct="1"/>
              <a:t>26</a:t>
            </a:fld>
            <a:endParaRPr lang="it-IT" sz="1200">
              <a:solidFill>
                <a:prstClr val="black"/>
              </a:solidFill>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Datalogic ADC</a:t>
            </a:r>
            <a:endParaRPr lang="en-US"/>
          </a:p>
        </p:txBody>
      </p:sp>
      <p:sp>
        <p:nvSpPr>
          <p:cNvPr id="5" name="Footer Placeholder 4"/>
          <p:cNvSpPr>
            <a:spLocks noGrp="1"/>
          </p:cNvSpPr>
          <p:nvPr>
            <p:ph type="ftr" sz="quarter" idx="11"/>
          </p:nvPr>
        </p:nvSpPr>
        <p:spPr/>
        <p:txBody>
          <a:bodyPr/>
          <a:lstStyle/>
          <a:p>
            <a:r>
              <a:rPr lang="en-US" smtClean="0"/>
              <a:t>© 2012 Datalogic ADC, Inc. • Confidential Proprietary Information</a:t>
            </a:r>
            <a:endParaRPr lang="en-US"/>
          </a:p>
        </p:txBody>
      </p:sp>
      <p:sp>
        <p:nvSpPr>
          <p:cNvPr id="6" name="Slide Number Placeholder 5"/>
          <p:cNvSpPr>
            <a:spLocks noGrp="1"/>
          </p:cNvSpPr>
          <p:nvPr>
            <p:ph type="sldNum" sz="quarter" idx="12"/>
          </p:nvPr>
        </p:nvSpPr>
        <p:spPr/>
        <p:txBody>
          <a:bodyPr/>
          <a:lstStyle/>
          <a:p>
            <a:fld id="{D2E23686-9DA1-4420-BB3B-7F364B2BB630}" type="slidenum">
              <a:rPr lang="en-US" smtClean="0"/>
              <a:t>27</a:t>
            </a:fld>
            <a:endParaRPr lang="en-US"/>
          </a:p>
        </p:txBody>
      </p:sp>
    </p:spTree>
    <p:extLst>
      <p:ext uri="{BB962C8B-B14F-4D97-AF65-F5344CB8AC3E}">
        <p14:creationId xmlns:p14="http://schemas.microsoft.com/office/powerpoint/2010/main" val="4288118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mailto:corporate@datalogic.com" TargetMode="External"/><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mailto:corporate@datalogic.com" TargetMode="External"/><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titol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67161" y="2444362"/>
            <a:ext cx="7190913" cy="537471"/>
          </a:xfrm>
        </p:spPr>
        <p:txBody>
          <a:bodyPr/>
          <a:lstStyle>
            <a:lvl1pPr algn="ctr">
              <a:defRPr sz="4000" baseline="0">
                <a:solidFill>
                  <a:schemeClr val="bg1"/>
                </a:solidFill>
                <a:latin typeface="Lucida Sans"/>
                <a:cs typeface="Lucida Sans"/>
              </a:defRPr>
            </a:lvl1pPr>
          </a:lstStyle>
          <a:p>
            <a:r>
              <a:rPr lang="en-US" dirty="0" smtClean="0"/>
              <a:t>Click to insert title</a:t>
            </a:r>
            <a:endParaRPr lang="en-US" dirty="0"/>
          </a:p>
        </p:txBody>
      </p:sp>
      <p:sp>
        <p:nvSpPr>
          <p:cNvPr id="11" name="Text Placeholder 10"/>
          <p:cNvSpPr>
            <a:spLocks noGrp="1"/>
          </p:cNvSpPr>
          <p:nvPr>
            <p:ph type="body" sz="quarter" idx="14" hasCustomPrompt="1"/>
          </p:nvPr>
        </p:nvSpPr>
        <p:spPr>
          <a:xfrm>
            <a:off x="2469351" y="6023124"/>
            <a:ext cx="4811713" cy="356109"/>
          </a:xfrm>
        </p:spPr>
        <p:txBody>
          <a:bodyPr>
            <a:normAutofit/>
          </a:bodyPr>
          <a:lstStyle>
            <a:lvl1pPr marL="0" indent="0" algn="ctr">
              <a:buNone/>
              <a:defRPr sz="1600">
                <a:solidFill>
                  <a:schemeClr val="bg1"/>
                </a:solidFill>
              </a:defRPr>
            </a:lvl1pPr>
          </a:lstStyle>
          <a:p>
            <a:pPr lvl="0"/>
            <a:r>
              <a:rPr lang="en-US" dirty="0" smtClean="0"/>
              <a:t>Place, Month 2015</a:t>
            </a:r>
            <a:endParaRPr lang="en-US" dirty="0"/>
          </a:p>
        </p:txBody>
      </p:sp>
      <p:pic>
        <p:nvPicPr>
          <p:cNvPr id="6" name="Immagin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82600" y="807543"/>
            <a:ext cx="3633835" cy="644424"/>
          </a:xfrm>
          <a:prstGeom prst="rect">
            <a:avLst/>
          </a:prstGeom>
        </p:spPr>
      </p:pic>
      <p:pic>
        <p:nvPicPr>
          <p:cNvPr id="5" name="Immagin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82600" y="807543"/>
            <a:ext cx="3633835" cy="644424"/>
          </a:xfrm>
          <a:prstGeom prst="rect">
            <a:avLst/>
          </a:prstGeom>
        </p:spPr>
      </p:pic>
    </p:spTree>
    <p:extLst>
      <p:ext uri="{BB962C8B-B14F-4D97-AF65-F5344CB8AC3E}">
        <p14:creationId xmlns:p14="http://schemas.microsoft.com/office/powerpoint/2010/main" val="29910816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092062" y="1589197"/>
            <a:ext cx="7426024" cy="894289"/>
          </a:xfrm>
        </p:spPr>
        <p:txBody>
          <a:bodyPr/>
          <a:lstStyle>
            <a:lvl1pPr algn="ctr">
              <a:defRPr sz="4400"/>
            </a:lvl1pPr>
          </a:lstStyle>
          <a:p>
            <a:r>
              <a:rPr lang="it-IT" dirty="0" err="1" smtClean="0"/>
              <a:t>Thank</a:t>
            </a:r>
            <a:r>
              <a:rPr lang="it-IT" dirty="0" smtClean="0"/>
              <a:t> </a:t>
            </a:r>
            <a:r>
              <a:rPr lang="it-IT" dirty="0" err="1" smtClean="0"/>
              <a:t>You</a:t>
            </a:r>
            <a:r>
              <a:rPr lang="it-IT" dirty="0" smtClean="0"/>
              <a:t>!</a:t>
            </a:r>
            <a:endParaRPr lang="it-IT" dirty="0"/>
          </a:p>
        </p:txBody>
      </p:sp>
      <p:sp>
        <p:nvSpPr>
          <p:cNvPr id="3" name="Segnaposto numero diapositiva 2"/>
          <p:cNvSpPr>
            <a:spLocks noGrp="1"/>
          </p:cNvSpPr>
          <p:nvPr>
            <p:ph type="sldNum" sz="quarter" idx="10"/>
          </p:nvPr>
        </p:nvSpPr>
        <p:spPr/>
        <p:txBody>
          <a:bodyPr/>
          <a:lstStyle/>
          <a:p>
            <a:fld id="{72C2BF82-A7EA-419E-A6D8-59190EA55268}" type="slidenum">
              <a:rPr lang="en-US" smtClean="0"/>
              <a:pPr/>
              <a:t>‹N›</a:t>
            </a:fld>
            <a:endParaRPr lang="en-US" dirty="0"/>
          </a:p>
        </p:txBody>
      </p:sp>
      <p:sp>
        <p:nvSpPr>
          <p:cNvPr id="8" name="Text Box 3"/>
          <p:cNvSpPr txBox="1">
            <a:spLocks noChangeArrowheads="1"/>
          </p:cNvSpPr>
          <p:nvPr userDrawn="1"/>
        </p:nvSpPr>
        <p:spPr bwMode="auto">
          <a:xfrm>
            <a:off x="1090706" y="3211287"/>
            <a:ext cx="7470588" cy="1569660"/>
          </a:xfrm>
          <a:prstGeom prst="rect">
            <a:avLst/>
          </a:prstGeom>
          <a:noFill/>
          <a:ln w="9525">
            <a:noFill/>
            <a:miter lim="800000"/>
            <a:headEnd/>
            <a:tailEnd/>
          </a:ln>
        </p:spPr>
        <p:txBody>
          <a:bodyPr wrap="square">
            <a:spAutoFit/>
          </a:bodyPr>
          <a:lstStyle/>
          <a:p>
            <a:pPr algn="just">
              <a:lnSpc>
                <a:spcPct val="150000"/>
              </a:lnSpc>
              <a:buClr>
                <a:schemeClr val="bg1"/>
              </a:buClr>
              <a:tabLst>
                <a:tab pos="0" algn="l"/>
              </a:tabLst>
            </a:pPr>
            <a:r>
              <a:rPr lang="en-US" sz="800" dirty="0">
                <a:solidFill>
                  <a:schemeClr val="tx1">
                    <a:lumMod val="65000"/>
                    <a:lumOff val="35000"/>
                  </a:schemeClr>
                </a:solidFill>
                <a:latin typeface="Lucida Sans"/>
                <a:ea typeface="Arial Unicode MS" pitchFamily="34" charset="-128"/>
                <a:cs typeface="Arial Unicode MS" pitchFamily="34" charset="-128"/>
              </a:rPr>
              <a:t>This presentation contains statements that are neither reported financial results nor other historical information. These statements are forward-looking statements. These forward-looking statements rely on a number of assumptions and are subject to a number of risks and uncertainties, many of which are outside the control of 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that could cause actual results to differ materially from those expressed in or implied by such statements, such as future market conditions, currency fluctuations, the behavior of other market participants and the actions of governmental and state regulators</a:t>
            </a:r>
          </a:p>
          <a:p>
            <a:pPr algn="just">
              <a:lnSpc>
                <a:spcPct val="150000"/>
              </a:lnSpc>
              <a:buClr>
                <a:schemeClr val="bg1"/>
              </a:buClr>
              <a:buFont typeface="Wingdings" pitchFamily="2" charset="2"/>
              <a:buNone/>
              <a:tabLst>
                <a:tab pos="0" algn="l"/>
              </a:tabLst>
            </a:pPr>
            <a:endParaRPr lang="en-US" sz="800" dirty="0">
              <a:solidFill>
                <a:schemeClr val="tx1">
                  <a:lumMod val="65000"/>
                  <a:lumOff val="35000"/>
                </a:schemeClr>
              </a:solidFill>
              <a:latin typeface="Lucida Sans"/>
              <a:ea typeface="Arial Unicode MS" pitchFamily="34" charset="-128"/>
              <a:cs typeface="Arial Unicode MS" pitchFamily="34" charset="-128"/>
            </a:endParaRPr>
          </a:p>
          <a:p>
            <a:pPr algn="just">
              <a:lnSpc>
                <a:spcPct val="150000"/>
              </a:lnSpc>
              <a:buClr>
                <a:schemeClr val="bg1"/>
              </a:buClr>
              <a:buFont typeface="Wingdings" pitchFamily="2" charset="2"/>
              <a:buNone/>
              <a:tabLst>
                <a:tab pos="0" algn="l"/>
              </a:tabLst>
            </a:pPr>
            <a:r>
              <a:rPr lang="en-US" sz="800" dirty="0">
                <a:solidFill>
                  <a:schemeClr val="tx1">
                    <a:lumMod val="65000"/>
                    <a:lumOff val="35000"/>
                  </a:schemeClr>
                </a:solidFill>
                <a:latin typeface="Lucida Sans"/>
                <a:ea typeface="Arial Unicode MS" pitchFamily="34" charset="-128"/>
                <a:cs typeface="Arial Unicode MS" pitchFamily="34" charset="-128"/>
              </a:rPr>
              <a:t>© </a:t>
            </a:r>
            <a:r>
              <a:rPr lang="en-US" sz="800" dirty="0" smtClean="0">
                <a:solidFill>
                  <a:schemeClr val="tx1">
                    <a:lumMod val="65000"/>
                    <a:lumOff val="35000"/>
                  </a:schemeClr>
                </a:solidFill>
                <a:latin typeface="Lucida Sans"/>
                <a:ea typeface="Arial Unicode MS" pitchFamily="34" charset="-128"/>
                <a:cs typeface="Arial Unicode MS" pitchFamily="34" charset="-128"/>
              </a:rPr>
              <a:t>2014 </a:t>
            </a:r>
            <a:r>
              <a:rPr lang="en-US" sz="800" dirty="0">
                <a:solidFill>
                  <a:schemeClr val="tx1">
                    <a:lumMod val="65000"/>
                    <a:lumOff val="35000"/>
                  </a:schemeClr>
                </a:solidFill>
                <a:latin typeface="Lucida Sans"/>
                <a:ea typeface="Arial Unicode MS" pitchFamily="34" charset="-128"/>
                <a:cs typeface="Arial Unicode MS" pitchFamily="34" charset="-128"/>
              </a:rPr>
              <a:t>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 All rights reserved. • Protected to the fullest extent under U.S. and international laws. • Copying, or altering of this document is prohibited without express written consent from 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Datalogic and the Datalogic logo are registered trademarks of 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in many countries, including the U.S.A. and the E.U. All other brand and product names may be trademarks of their respective owners. </a:t>
            </a:r>
            <a:endParaRPr lang="en-GB" sz="800" dirty="0">
              <a:solidFill>
                <a:schemeClr val="tx1">
                  <a:lumMod val="65000"/>
                  <a:lumOff val="35000"/>
                </a:schemeClr>
              </a:solidFill>
              <a:latin typeface="Lucida Sans"/>
              <a:ea typeface="Arial Unicode MS" pitchFamily="34" charset="-128"/>
              <a:cs typeface="Arial Unicode MS" pitchFamily="34" charset="-128"/>
            </a:endParaRPr>
          </a:p>
        </p:txBody>
      </p:sp>
      <p:sp>
        <p:nvSpPr>
          <p:cNvPr id="13" name="Segnaposto testo 12"/>
          <p:cNvSpPr>
            <a:spLocks noGrp="1"/>
          </p:cNvSpPr>
          <p:nvPr>
            <p:ph type="body" sz="quarter" idx="12" hasCustomPrompt="1"/>
          </p:nvPr>
        </p:nvSpPr>
        <p:spPr>
          <a:xfrm>
            <a:off x="5819681" y="4959246"/>
            <a:ext cx="2741613" cy="1175224"/>
          </a:xfrm>
        </p:spPr>
        <p:txBody>
          <a:bodyPr wrap="square"/>
          <a:lstStyle>
            <a:lvl1pPr marL="0" indent="0" algn="l" defTabSz="457200" rtl="0" eaLnBrk="1" latinLnBrk="0" hangingPunct="1">
              <a:lnSpc>
                <a:spcPct val="80000"/>
              </a:lnSpc>
              <a:buNone/>
              <a:defRPr sz="1600">
                <a:solidFill>
                  <a:schemeClr val="tx2"/>
                </a:solidFill>
              </a:defRPr>
            </a:lvl1pPr>
          </a:lstStyle>
          <a:p>
            <a:r>
              <a:rPr lang="it-IT" sz="1000" b="1" dirty="0" smtClean="0">
                <a:solidFill>
                  <a:schemeClr val="tx1">
                    <a:lumMod val="65000"/>
                    <a:lumOff val="35000"/>
                  </a:schemeClr>
                </a:solidFill>
                <a:latin typeface="Lucida Sans"/>
                <a:ea typeface="Arial Unicode MS" pitchFamily="34" charset="-128"/>
                <a:cs typeface="Arial Unicode MS" pitchFamily="34" charset="-128"/>
              </a:rPr>
              <a:t>Datalogic S.p.A.</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Via </a:t>
            </a:r>
            <a:r>
              <a:rPr lang="it-IT" sz="1000" dirty="0" err="1" smtClean="0">
                <a:solidFill>
                  <a:schemeClr val="tx1">
                    <a:lumMod val="65000"/>
                    <a:lumOff val="35000"/>
                  </a:schemeClr>
                </a:solidFill>
                <a:latin typeface="Lucida Sans"/>
                <a:ea typeface="Arial Unicode MS" pitchFamily="34" charset="-128"/>
                <a:cs typeface="Arial Unicode MS" pitchFamily="34" charset="-128"/>
              </a:rPr>
              <a:t>Candini</a:t>
            </a:r>
            <a:r>
              <a:rPr lang="it-IT" sz="1000" dirty="0" smtClean="0">
                <a:solidFill>
                  <a:schemeClr val="tx1">
                    <a:lumMod val="65000"/>
                    <a:lumOff val="35000"/>
                  </a:schemeClr>
                </a:solidFill>
                <a:latin typeface="Lucida Sans"/>
                <a:ea typeface="Arial Unicode MS" pitchFamily="34" charset="-128"/>
                <a:cs typeface="Arial Unicode MS" pitchFamily="34" charset="-128"/>
              </a:rPr>
              <a:t>, 2</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40012 Lippo di Calderara di Reno</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Bologna – </a:t>
            </a:r>
            <a:r>
              <a:rPr lang="it-IT" sz="1000" dirty="0" err="1" smtClean="0">
                <a:solidFill>
                  <a:schemeClr val="tx1">
                    <a:lumMod val="65000"/>
                    <a:lumOff val="35000"/>
                  </a:schemeClr>
                </a:solidFill>
                <a:latin typeface="Lucida Sans"/>
                <a:ea typeface="Arial Unicode MS" pitchFamily="34" charset="-128"/>
                <a:cs typeface="Arial Unicode MS" pitchFamily="34" charset="-128"/>
              </a:rPr>
              <a:t>Italy</a:t>
            </a:r>
            <a:endParaRPr lang="it-IT" sz="1000" dirty="0" smtClean="0">
              <a:solidFill>
                <a:schemeClr val="tx1">
                  <a:lumMod val="65000"/>
                  <a:lumOff val="35000"/>
                </a:schemeClr>
              </a:solidFill>
              <a:latin typeface="Lucida Sans"/>
              <a:ea typeface="Arial Unicode MS" pitchFamily="34" charset="-128"/>
              <a:cs typeface="Arial Unicode MS" pitchFamily="34" charset="-128"/>
            </a:endParaRPr>
          </a:p>
          <a:p>
            <a:r>
              <a:rPr lang="it-IT" sz="1000" dirty="0" smtClean="0">
                <a:solidFill>
                  <a:schemeClr val="tx1">
                    <a:lumMod val="65000"/>
                    <a:lumOff val="35000"/>
                  </a:schemeClr>
                </a:solidFill>
                <a:latin typeface="Lucida Sans"/>
                <a:ea typeface="Arial Unicode MS" pitchFamily="34" charset="-128"/>
                <a:cs typeface="Arial Unicode MS" pitchFamily="34" charset="-128"/>
              </a:rPr>
              <a:t>Tel. +39 051 3147011</a:t>
            </a:r>
          </a:p>
          <a:p>
            <a:pPr marL="0" algn="l" defTabSz="457200" rtl="0" eaLnBrk="1" latinLnBrk="0" hangingPunct="1"/>
            <a:r>
              <a:rPr lang="it-IT" sz="1000" kern="1200" dirty="0" smtClean="0">
                <a:solidFill>
                  <a:schemeClr val="tx1">
                    <a:lumMod val="65000"/>
                    <a:lumOff val="35000"/>
                  </a:schemeClr>
                </a:solidFill>
                <a:latin typeface="Lucida Sans"/>
                <a:ea typeface="Arial Unicode MS" pitchFamily="34" charset="-128"/>
                <a:cs typeface="Arial Unicode MS" pitchFamily="34" charset="-128"/>
              </a:rPr>
              <a:t>Fax +39 051 3147205</a:t>
            </a:r>
          </a:p>
          <a:p>
            <a:pPr marL="0" algn="l" defTabSz="457200" rtl="0" eaLnBrk="1" latinLnBrk="0" hangingPunct="1"/>
            <a:r>
              <a:rPr lang="it-IT" sz="1000" kern="1200" dirty="0" smtClean="0">
                <a:solidFill>
                  <a:schemeClr val="tx1">
                    <a:lumMod val="65000"/>
                    <a:lumOff val="35000"/>
                  </a:schemeClr>
                </a:solidFill>
                <a:latin typeface="Lucida Sans"/>
                <a:ea typeface="Arial Unicode MS" pitchFamily="34" charset="-128"/>
                <a:cs typeface="Arial Unicode MS" pitchFamily="34" charset="-128"/>
              </a:rPr>
              <a:t>E-mail </a:t>
            </a:r>
            <a:r>
              <a:rPr lang="en-US" sz="1000" kern="1200" dirty="0" smtClean="0">
                <a:solidFill>
                  <a:schemeClr val="tx1">
                    <a:lumMod val="65000"/>
                    <a:lumOff val="35000"/>
                  </a:schemeClr>
                </a:solidFill>
                <a:latin typeface="Lucida Sans"/>
                <a:ea typeface="Arial Unicode MS" pitchFamily="34" charset="-128"/>
                <a:cs typeface="Arial Unicode MS" pitchFamily="34" charset="-128"/>
                <a:hlinkClick r:id="rId3"/>
              </a:rPr>
              <a:t>corporate@datalogic.com</a:t>
            </a:r>
            <a:endParaRPr lang="en-US" sz="1000" kern="1200" dirty="0">
              <a:solidFill>
                <a:schemeClr val="tx1">
                  <a:lumMod val="65000"/>
                  <a:lumOff val="35000"/>
                </a:schemeClr>
              </a:solidFill>
              <a:latin typeface="Lucida Sans"/>
              <a:ea typeface="Arial Unicode MS" pitchFamily="34" charset="-128"/>
              <a:cs typeface="Arial Unicode MS" pitchFamily="34" charset="-128"/>
            </a:endParaRPr>
          </a:p>
        </p:txBody>
      </p:sp>
      <p:pic>
        <p:nvPicPr>
          <p:cNvPr id="10" name="Immagin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07165" y="5079249"/>
            <a:ext cx="3403099" cy="603505"/>
          </a:xfrm>
          <a:prstGeom prst="rect">
            <a:avLst/>
          </a:prstGeom>
        </p:spPr>
      </p:pic>
    </p:spTree>
    <p:extLst>
      <p:ext uri="{BB962C8B-B14F-4D97-AF65-F5344CB8AC3E}">
        <p14:creationId xmlns:p14="http://schemas.microsoft.com/office/powerpoint/2010/main" val="30316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4" name="Content Placeholder 3"/>
          <p:cNvSpPr>
            <a:spLocks noGrp="1"/>
          </p:cNvSpPr>
          <p:nvPr>
            <p:ph sz="half" idx="2" hasCustomPrompt="1"/>
          </p:nvPr>
        </p:nvSpPr>
        <p:spPr>
          <a:xfrm>
            <a:off x="4323425" y="1600200"/>
            <a:ext cx="4202752" cy="4578658"/>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p>
            <a:fld id="{72C2BF82-A7EA-419E-A6D8-59190EA55268}" type="slidenum">
              <a:rPr lang="en-US" smtClean="0"/>
              <a:t>‹N›</a:t>
            </a:fld>
            <a:endParaRPr lang="en-US"/>
          </a:p>
        </p:txBody>
      </p:sp>
      <p:sp>
        <p:nvSpPr>
          <p:cNvPr id="8" name="Segnaposto immagine 2"/>
          <p:cNvSpPr>
            <a:spLocks noGrp="1"/>
          </p:cNvSpPr>
          <p:nvPr>
            <p:ph type="pic" idx="13" hasCustomPrompt="1"/>
          </p:nvPr>
        </p:nvSpPr>
        <p:spPr>
          <a:xfrm>
            <a:off x="1075764" y="1600200"/>
            <a:ext cx="3136195" cy="4546848"/>
          </a:xfrm>
          <a:prstGeom prst="rect">
            <a:avLst/>
          </a:prstGeo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Tree>
    <p:extLst>
      <p:ext uri="{BB962C8B-B14F-4D97-AF65-F5344CB8AC3E}">
        <p14:creationId xmlns:p14="http://schemas.microsoft.com/office/powerpoint/2010/main" val="2368332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9915" y="2889608"/>
            <a:ext cx="7821121" cy="1362075"/>
          </a:xfrm>
        </p:spPr>
        <p:txBody>
          <a:bodyPr/>
          <a:lstStyle>
            <a:lvl1pPr algn="l">
              <a:defRPr sz="3200" b="0" cap="none" baseline="0">
                <a:solidFill>
                  <a:srgbClr val="002596"/>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EC8E7E88-660E-4B08-8162-439395CF40D5}" type="slidenum">
              <a:rPr lang="en-US"/>
              <a:pPr>
                <a:defRPr/>
              </a:pPr>
              <a:t>‹N›</a:t>
            </a:fld>
            <a:endParaRPr lang="en-US"/>
          </a:p>
        </p:txBody>
      </p:sp>
    </p:spTree>
    <p:extLst>
      <p:ext uri="{BB962C8B-B14F-4D97-AF65-F5344CB8AC3E}">
        <p14:creationId xmlns:p14="http://schemas.microsoft.com/office/powerpoint/2010/main" val="1071866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994260"/>
            <a:ext cx="3429000" cy="536090"/>
          </a:xfrm>
        </p:spPr>
        <p:txBody>
          <a:bodyPr anchor="ctr" anchorCtr="0"/>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572000" y="1000126"/>
            <a:ext cx="4343400" cy="51260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28600" y="1606551"/>
            <a:ext cx="3429000" cy="45220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a:xfrm>
            <a:off x="637521" y="6484562"/>
            <a:ext cx="3075920" cy="321087"/>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72C2BF82-A7EA-419E-A6D8-59190EA55268}" type="slidenum">
              <a:rPr lang="en-US" smtClean="0"/>
              <a:t>‹N›</a:t>
            </a:fld>
            <a:endParaRPr lang="en-US"/>
          </a:p>
        </p:txBody>
      </p:sp>
    </p:spTree>
    <p:extLst>
      <p:ext uri="{BB962C8B-B14F-4D97-AF65-F5344CB8AC3E}">
        <p14:creationId xmlns:p14="http://schemas.microsoft.com/office/powerpoint/2010/main" val="177614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72C2BF82-A7EA-419E-A6D8-59190EA55268}" type="slidenum">
              <a:rPr lang="en-US" smtClean="0"/>
              <a:t>‹N›</a:t>
            </a:fld>
            <a:endParaRPr lang="en-US"/>
          </a:p>
        </p:txBody>
      </p:sp>
    </p:spTree>
    <p:extLst>
      <p:ext uri="{BB962C8B-B14F-4D97-AF65-F5344CB8AC3E}">
        <p14:creationId xmlns:p14="http://schemas.microsoft.com/office/powerpoint/2010/main" val="8423995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ntestazione sezi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29915" y="2889608"/>
            <a:ext cx="7821121" cy="1362075"/>
          </a:xfrm>
        </p:spPr>
        <p:txBody>
          <a:bodyPr anchor="t"/>
          <a:lstStyle>
            <a:lvl1pPr algn="l">
              <a:defRPr sz="3200" b="0" cap="none" baseline="0">
                <a:solidFill>
                  <a:srgbClr val="002596"/>
                </a:solidFill>
              </a:defRPr>
            </a:lvl1pPr>
          </a:lstStyle>
          <a:p>
            <a:r>
              <a:rPr lang="en-US" dirty="0" smtClean="0"/>
              <a:t>Section Break Title</a:t>
            </a:r>
            <a:endParaRPr lang="en-US" dirty="0"/>
          </a:p>
        </p:txBody>
      </p:sp>
      <p:sp>
        <p:nvSpPr>
          <p:cNvPr id="6" name="Slide Number Placeholder 5"/>
          <p:cNvSpPr>
            <a:spLocks noGrp="1"/>
          </p:cNvSpPr>
          <p:nvPr>
            <p:ph type="sldNum" sz="quarter" idx="12"/>
          </p:nvPr>
        </p:nvSpPr>
        <p:spPr/>
        <p:txBody>
          <a:bodyPr/>
          <a:lstStyle/>
          <a:p>
            <a:fld id="{72C2BF82-A7EA-419E-A6D8-59190EA55268}" type="slidenum">
              <a:rPr lang="en-US" smtClean="0"/>
              <a:t>‹N›</a:t>
            </a:fld>
            <a:endParaRPr lang="en-US"/>
          </a:p>
        </p:txBody>
      </p:sp>
    </p:spTree>
    <p:extLst>
      <p:ext uri="{BB962C8B-B14F-4D97-AF65-F5344CB8AC3E}">
        <p14:creationId xmlns:p14="http://schemas.microsoft.com/office/powerpoint/2010/main" val="37984168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ue contenut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4" name="Content Placeholder 3"/>
          <p:cNvSpPr>
            <a:spLocks noGrp="1"/>
          </p:cNvSpPr>
          <p:nvPr>
            <p:ph sz="half" idx="2" hasCustomPrompt="1"/>
          </p:nvPr>
        </p:nvSpPr>
        <p:spPr>
          <a:xfrm>
            <a:off x="4323425" y="1600200"/>
            <a:ext cx="4202752" cy="4578658"/>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p>
            <a:fld id="{72C2BF82-A7EA-419E-A6D8-59190EA55268}" type="slidenum">
              <a:rPr lang="en-US" smtClean="0"/>
              <a:t>‹N›</a:t>
            </a:fld>
            <a:endParaRPr lang="en-US"/>
          </a:p>
        </p:txBody>
      </p:sp>
      <p:sp>
        <p:nvSpPr>
          <p:cNvPr id="8" name="Segnaposto immagine 2"/>
          <p:cNvSpPr>
            <a:spLocks noGrp="1"/>
          </p:cNvSpPr>
          <p:nvPr>
            <p:ph type="pic" idx="13" hasCustomPrompt="1"/>
          </p:nvPr>
        </p:nvSpPr>
        <p:spPr>
          <a:xfrm>
            <a:off x="1075764" y="1600200"/>
            <a:ext cx="3136195" cy="4546848"/>
          </a:xfrm>
          <a:prstGeom prst="rect">
            <a:avLst/>
          </a:prstGeo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Tree>
    <p:extLst>
      <p:ext uri="{BB962C8B-B14F-4D97-AF65-F5344CB8AC3E}">
        <p14:creationId xmlns:p14="http://schemas.microsoft.com/office/powerpoint/2010/main" val="24461079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092062" y="1589197"/>
            <a:ext cx="7426024" cy="894289"/>
          </a:xfrm>
        </p:spPr>
        <p:txBody>
          <a:bodyPr/>
          <a:lstStyle>
            <a:lvl1pPr algn="ctr">
              <a:defRPr sz="4400"/>
            </a:lvl1pPr>
          </a:lstStyle>
          <a:p>
            <a:r>
              <a:rPr lang="it-IT" dirty="0" err="1" smtClean="0"/>
              <a:t>Thank</a:t>
            </a:r>
            <a:r>
              <a:rPr lang="it-IT" dirty="0" smtClean="0"/>
              <a:t> </a:t>
            </a:r>
            <a:r>
              <a:rPr lang="it-IT" dirty="0" err="1" smtClean="0"/>
              <a:t>You</a:t>
            </a:r>
            <a:r>
              <a:rPr lang="it-IT" dirty="0" smtClean="0"/>
              <a:t>!</a:t>
            </a:r>
            <a:endParaRPr lang="it-IT" dirty="0"/>
          </a:p>
        </p:txBody>
      </p:sp>
      <p:sp>
        <p:nvSpPr>
          <p:cNvPr id="3" name="Segnaposto numero diapositiva 2"/>
          <p:cNvSpPr>
            <a:spLocks noGrp="1"/>
          </p:cNvSpPr>
          <p:nvPr>
            <p:ph type="sldNum" sz="quarter" idx="10"/>
          </p:nvPr>
        </p:nvSpPr>
        <p:spPr/>
        <p:txBody>
          <a:bodyPr/>
          <a:lstStyle/>
          <a:p>
            <a:fld id="{72C2BF82-A7EA-419E-A6D8-59190EA55268}" type="slidenum">
              <a:rPr lang="en-US" smtClean="0"/>
              <a:pPr/>
              <a:t>‹N›</a:t>
            </a:fld>
            <a:endParaRPr lang="en-US" dirty="0"/>
          </a:p>
        </p:txBody>
      </p:sp>
      <p:sp>
        <p:nvSpPr>
          <p:cNvPr id="8" name="Text Box 3"/>
          <p:cNvSpPr txBox="1">
            <a:spLocks noChangeArrowheads="1"/>
          </p:cNvSpPr>
          <p:nvPr/>
        </p:nvSpPr>
        <p:spPr bwMode="auto">
          <a:xfrm>
            <a:off x="1090706" y="3211287"/>
            <a:ext cx="7470588" cy="1569660"/>
          </a:xfrm>
          <a:prstGeom prst="rect">
            <a:avLst/>
          </a:prstGeom>
          <a:noFill/>
          <a:ln w="9525">
            <a:noFill/>
            <a:miter lim="800000"/>
            <a:headEnd/>
            <a:tailEnd/>
          </a:ln>
        </p:spPr>
        <p:txBody>
          <a:bodyPr wrap="square">
            <a:spAutoFit/>
          </a:bodyPr>
          <a:lstStyle/>
          <a:p>
            <a:pPr algn="just">
              <a:lnSpc>
                <a:spcPct val="150000"/>
              </a:lnSpc>
              <a:buClr>
                <a:schemeClr val="bg1"/>
              </a:buClr>
              <a:tabLst>
                <a:tab pos="0" algn="l"/>
              </a:tabLst>
            </a:pPr>
            <a:r>
              <a:rPr lang="en-US" sz="800" dirty="0">
                <a:solidFill>
                  <a:schemeClr val="tx1">
                    <a:lumMod val="65000"/>
                    <a:lumOff val="35000"/>
                  </a:schemeClr>
                </a:solidFill>
                <a:latin typeface="Lucida Sans"/>
                <a:ea typeface="Arial Unicode MS" pitchFamily="34" charset="-128"/>
                <a:cs typeface="Arial Unicode MS" pitchFamily="34" charset="-128"/>
              </a:rPr>
              <a:t>This presentation contains statements that are neither reported financial results nor other historical information. These statements are forward-looking statements. These forward-looking statements rely on a number of assumptions and are subject to a number of risks and uncertainties, many of which are outside the control of 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that could cause actual results to differ materially from those expressed in or implied by such statements, such as future market conditions, currency fluctuations, the behavior of other market participants and the actions of governmental and state regulators</a:t>
            </a:r>
          </a:p>
          <a:p>
            <a:pPr algn="just">
              <a:lnSpc>
                <a:spcPct val="150000"/>
              </a:lnSpc>
              <a:buClr>
                <a:schemeClr val="bg1"/>
              </a:buClr>
              <a:buFont typeface="Wingdings" pitchFamily="2" charset="2"/>
              <a:buNone/>
              <a:tabLst>
                <a:tab pos="0" algn="l"/>
              </a:tabLst>
            </a:pPr>
            <a:endParaRPr lang="en-US" sz="800" dirty="0">
              <a:solidFill>
                <a:schemeClr val="tx1">
                  <a:lumMod val="65000"/>
                  <a:lumOff val="35000"/>
                </a:schemeClr>
              </a:solidFill>
              <a:latin typeface="Lucida Sans"/>
              <a:ea typeface="Arial Unicode MS" pitchFamily="34" charset="-128"/>
              <a:cs typeface="Arial Unicode MS" pitchFamily="34" charset="-128"/>
            </a:endParaRPr>
          </a:p>
          <a:p>
            <a:pPr algn="just">
              <a:lnSpc>
                <a:spcPct val="150000"/>
              </a:lnSpc>
              <a:buClr>
                <a:schemeClr val="bg1"/>
              </a:buClr>
              <a:buFont typeface="Wingdings" pitchFamily="2" charset="2"/>
              <a:buNone/>
              <a:tabLst>
                <a:tab pos="0" algn="l"/>
              </a:tabLst>
            </a:pPr>
            <a:r>
              <a:rPr lang="en-US" sz="800" dirty="0">
                <a:solidFill>
                  <a:schemeClr val="tx1">
                    <a:lumMod val="65000"/>
                    <a:lumOff val="35000"/>
                  </a:schemeClr>
                </a:solidFill>
                <a:latin typeface="Lucida Sans"/>
                <a:ea typeface="Arial Unicode MS" pitchFamily="34" charset="-128"/>
                <a:cs typeface="Arial Unicode MS" pitchFamily="34" charset="-128"/>
              </a:rPr>
              <a:t>© </a:t>
            </a:r>
            <a:r>
              <a:rPr lang="en-US" sz="800" dirty="0" smtClean="0">
                <a:solidFill>
                  <a:schemeClr val="tx1">
                    <a:lumMod val="65000"/>
                    <a:lumOff val="35000"/>
                  </a:schemeClr>
                </a:solidFill>
                <a:latin typeface="Lucida Sans"/>
                <a:ea typeface="Arial Unicode MS" pitchFamily="34" charset="-128"/>
                <a:cs typeface="Arial Unicode MS" pitchFamily="34" charset="-128"/>
              </a:rPr>
              <a:t>2015 </a:t>
            </a:r>
            <a:r>
              <a:rPr lang="en-US" sz="800" dirty="0">
                <a:solidFill>
                  <a:schemeClr val="tx1">
                    <a:lumMod val="65000"/>
                    <a:lumOff val="35000"/>
                  </a:schemeClr>
                </a:solidFill>
                <a:latin typeface="Lucida Sans"/>
                <a:ea typeface="Arial Unicode MS" pitchFamily="34" charset="-128"/>
                <a:cs typeface="Arial Unicode MS" pitchFamily="34" charset="-128"/>
              </a:rPr>
              <a:t>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 All rights reserved. • Protected to the fullest extent under U.S. and international laws. • Copying, or altering of this document is prohibited without express written consent from 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Datalogic and the Datalogic logo are registered trademarks of Datalogic </a:t>
            </a:r>
            <a:r>
              <a:rPr lang="en-US" sz="800" dirty="0" err="1">
                <a:solidFill>
                  <a:schemeClr val="tx1">
                    <a:lumMod val="65000"/>
                    <a:lumOff val="35000"/>
                  </a:schemeClr>
                </a:solidFill>
                <a:latin typeface="Lucida Sans"/>
                <a:ea typeface="Arial Unicode MS" pitchFamily="34" charset="-128"/>
                <a:cs typeface="Arial Unicode MS" pitchFamily="34" charset="-128"/>
              </a:rPr>
              <a:t>S.p.A</a:t>
            </a:r>
            <a:r>
              <a:rPr lang="en-US" sz="800" dirty="0">
                <a:solidFill>
                  <a:schemeClr val="tx1">
                    <a:lumMod val="65000"/>
                    <a:lumOff val="35000"/>
                  </a:schemeClr>
                </a:solidFill>
                <a:latin typeface="Lucida Sans"/>
                <a:ea typeface="Arial Unicode MS" pitchFamily="34" charset="-128"/>
                <a:cs typeface="Arial Unicode MS" pitchFamily="34" charset="-128"/>
              </a:rPr>
              <a:t>. in many countries, including the U.S.A. and the E.U. All other brand and product names may be trademarks of their respective owners. </a:t>
            </a:r>
            <a:endParaRPr lang="en-GB" sz="800" dirty="0">
              <a:solidFill>
                <a:schemeClr val="tx1">
                  <a:lumMod val="65000"/>
                  <a:lumOff val="35000"/>
                </a:schemeClr>
              </a:solidFill>
              <a:latin typeface="Lucida Sans"/>
              <a:ea typeface="Arial Unicode MS" pitchFamily="34" charset="-128"/>
              <a:cs typeface="Arial Unicode MS" pitchFamily="34" charset="-128"/>
            </a:endParaRPr>
          </a:p>
        </p:txBody>
      </p:sp>
      <p:sp>
        <p:nvSpPr>
          <p:cNvPr id="13" name="Segnaposto testo 12"/>
          <p:cNvSpPr>
            <a:spLocks noGrp="1"/>
          </p:cNvSpPr>
          <p:nvPr>
            <p:ph type="body" sz="quarter" idx="12" hasCustomPrompt="1"/>
          </p:nvPr>
        </p:nvSpPr>
        <p:spPr>
          <a:xfrm>
            <a:off x="5819681" y="4959246"/>
            <a:ext cx="2741613" cy="1175224"/>
          </a:xfrm>
        </p:spPr>
        <p:txBody>
          <a:bodyPr wrap="square"/>
          <a:lstStyle>
            <a:lvl1pPr marL="0" indent="0" algn="l" defTabSz="457200" rtl="0" eaLnBrk="1" latinLnBrk="0" hangingPunct="1">
              <a:lnSpc>
                <a:spcPct val="80000"/>
              </a:lnSpc>
              <a:buNone/>
              <a:defRPr sz="1600">
                <a:solidFill>
                  <a:schemeClr val="tx2"/>
                </a:solidFill>
              </a:defRPr>
            </a:lvl1pPr>
          </a:lstStyle>
          <a:p>
            <a:r>
              <a:rPr lang="it-IT" sz="1000" b="1" dirty="0" smtClean="0">
                <a:solidFill>
                  <a:schemeClr val="tx1">
                    <a:lumMod val="65000"/>
                    <a:lumOff val="35000"/>
                  </a:schemeClr>
                </a:solidFill>
                <a:latin typeface="Lucida Sans"/>
                <a:ea typeface="Arial Unicode MS" pitchFamily="34" charset="-128"/>
                <a:cs typeface="Arial Unicode MS" pitchFamily="34" charset="-128"/>
              </a:rPr>
              <a:t>Datalogic S.p.A.</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Via </a:t>
            </a:r>
            <a:r>
              <a:rPr lang="it-IT" sz="1000" dirty="0" err="1" smtClean="0">
                <a:solidFill>
                  <a:schemeClr val="tx1">
                    <a:lumMod val="65000"/>
                    <a:lumOff val="35000"/>
                  </a:schemeClr>
                </a:solidFill>
                <a:latin typeface="Lucida Sans"/>
                <a:ea typeface="Arial Unicode MS" pitchFamily="34" charset="-128"/>
                <a:cs typeface="Arial Unicode MS" pitchFamily="34" charset="-128"/>
              </a:rPr>
              <a:t>Candini</a:t>
            </a:r>
            <a:r>
              <a:rPr lang="it-IT" sz="1000" dirty="0" smtClean="0">
                <a:solidFill>
                  <a:schemeClr val="tx1">
                    <a:lumMod val="65000"/>
                    <a:lumOff val="35000"/>
                  </a:schemeClr>
                </a:solidFill>
                <a:latin typeface="Lucida Sans"/>
                <a:ea typeface="Arial Unicode MS" pitchFamily="34" charset="-128"/>
                <a:cs typeface="Arial Unicode MS" pitchFamily="34" charset="-128"/>
              </a:rPr>
              <a:t>, 2</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40012 Lippo di Calderara di Reno</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Bologna – </a:t>
            </a:r>
            <a:r>
              <a:rPr lang="it-IT" sz="1000" dirty="0" err="1" smtClean="0">
                <a:solidFill>
                  <a:schemeClr val="tx1">
                    <a:lumMod val="65000"/>
                    <a:lumOff val="35000"/>
                  </a:schemeClr>
                </a:solidFill>
                <a:latin typeface="Lucida Sans"/>
                <a:ea typeface="Arial Unicode MS" pitchFamily="34" charset="-128"/>
                <a:cs typeface="Arial Unicode MS" pitchFamily="34" charset="-128"/>
              </a:rPr>
              <a:t>Italy</a:t>
            </a:r>
            <a:endParaRPr lang="it-IT" sz="1000" dirty="0" smtClean="0">
              <a:solidFill>
                <a:schemeClr val="tx1">
                  <a:lumMod val="65000"/>
                  <a:lumOff val="35000"/>
                </a:schemeClr>
              </a:solidFill>
              <a:latin typeface="Lucida Sans"/>
              <a:ea typeface="Arial Unicode MS" pitchFamily="34" charset="-128"/>
              <a:cs typeface="Arial Unicode MS" pitchFamily="34" charset="-128"/>
            </a:endParaRPr>
          </a:p>
          <a:p>
            <a:r>
              <a:rPr lang="it-IT" sz="1000" dirty="0" smtClean="0">
                <a:solidFill>
                  <a:schemeClr val="tx1">
                    <a:lumMod val="65000"/>
                    <a:lumOff val="35000"/>
                  </a:schemeClr>
                </a:solidFill>
                <a:latin typeface="Lucida Sans"/>
                <a:ea typeface="Arial Unicode MS" pitchFamily="34" charset="-128"/>
                <a:cs typeface="Arial Unicode MS" pitchFamily="34" charset="-128"/>
              </a:rPr>
              <a:t>Tel. +39 051 3147011</a:t>
            </a:r>
          </a:p>
          <a:p>
            <a:pPr marL="0" algn="l" defTabSz="457200" rtl="0" eaLnBrk="1" latinLnBrk="0" hangingPunct="1"/>
            <a:r>
              <a:rPr lang="it-IT" sz="1000" kern="1200" dirty="0" smtClean="0">
                <a:solidFill>
                  <a:schemeClr val="tx1">
                    <a:lumMod val="65000"/>
                    <a:lumOff val="35000"/>
                  </a:schemeClr>
                </a:solidFill>
                <a:latin typeface="Lucida Sans"/>
                <a:ea typeface="Arial Unicode MS" pitchFamily="34" charset="-128"/>
                <a:cs typeface="Arial Unicode MS" pitchFamily="34" charset="-128"/>
              </a:rPr>
              <a:t>Fax +39 051 3147205</a:t>
            </a:r>
          </a:p>
          <a:p>
            <a:pPr marL="0" algn="l" defTabSz="457200" rtl="0" eaLnBrk="1" latinLnBrk="0" hangingPunct="1"/>
            <a:r>
              <a:rPr lang="it-IT" sz="1000" kern="1200" dirty="0" smtClean="0">
                <a:solidFill>
                  <a:schemeClr val="tx1">
                    <a:lumMod val="65000"/>
                    <a:lumOff val="35000"/>
                  </a:schemeClr>
                </a:solidFill>
                <a:latin typeface="Lucida Sans"/>
                <a:ea typeface="Arial Unicode MS" pitchFamily="34" charset="-128"/>
                <a:cs typeface="Arial Unicode MS" pitchFamily="34" charset="-128"/>
              </a:rPr>
              <a:t>E-mail </a:t>
            </a:r>
            <a:r>
              <a:rPr lang="en-US" sz="1000" kern="1200" dirty="0" smtClean="0">
                <a:solidFill>
                  <a:schemeClr val="tx1">
                    <a:lumMod val="65000"/>
                    <a:lumOff val="35000"/>
                  </a:schemeClr>
                </a:solidFill>
                <a:latin typeface="Lucida Sans"/>
                <a:ea typeface="Arial Unicode MS" pitchFamily="34" charset="-128"/>
                <a:cs typeface="Arial Unicode MS" pitchFamily="34" charset="-128"/>
                <a:hlinkClick r:id="rId3"/>
              </a:rPr>
              <a:t>corporate@datalogic.com</a:t>
            </a:r>
            <a:endParaRPr lang="en-US" sz="1000" kern="1200" dirty="0">
              <a:solidFill>
                <a:schemeClr val="tx1">
                  <a:lumMod val="65000"/>
                  <a:lumOff val="35000"/>
                </a:schemeClr>
              </a:solidFill>
              <a:latin typeface="Lucida Sans"/>
              <a:ea typeface="Arial Unicode MS" pitchFamily="34" charset="-128"/>
              <a:cs typeface="Arial Unicode MS" pitchFamily="34" charset="-128"/>
            </a:endParaRPr>
          </a:p>
        </p:txBody>
      </p:sp>
      <p:pic>
        <p:nvPicPr>
          <p:cNvPr id="10" name="Immagin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165" y="5079249"/>
            <a:ext cx="3403099" cy="603505"/>
          </a:xfrm>
          <a:prstGeom prst="rect">
            <a:avLst/>
          </a:prstGeom>
        </p:spPr>
      </p:pic>
      <p:pic>
        <p:nvPicPr>
          <p:cNvPr id="9" name="Immagin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07165" y="5079249"/>
            <a:ext cx="3403099" cy="603505"/>
          </a:xfrm>
          <a:prstGeom prst="rect">
            <a:avLst/>
          </a:prstGeom>
        </p:spPr>
      </p:pic>
    </p:spTree>
    <p:extLst>
      <p:ext uri="{BB962C8B-B14F-4D97-AF65-F5344CB8AC3E}">
        <p14:creationId xmlns:p14="http://schemas.microsoft.com/office/powerpoint/2010/main" val="3031640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4" name="Content Placeholder 3"/>
          <p:cNvSpPr>
            <a:spLocks noGrp="1"/>
          </p:cNvSpPr>
          <p:nvPr>
            <p:ph sz="half" idx="2" hasCustomPrompt="1"/>
          </p:nvPr>
        </p:nvSpPr>
        <p:spPr>
          <a:xfrm>
            <a:off x="4323425" y="1600200"/>
            <a:ext cx="4202752" cy="4578658"/>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p>
            <a:fld id="{72C2BF82-A7EA-419E-A6D8-59190EA55268}" type="slidenum">
              <a:rPr lang="en-US" smtClean="0"/>
              <a:t>‹N›</a:t>
            </a:fld>
            <a:endParaRPr lang="en-US"/>
          </a:p>
        </p:txBody>
      </p:sp>
      <p:sp>
        <p:nvSpPr>
          <p:cNvPr id="8" name="Segnaposto immagine 2"/>
          <p:cNvSpPr>
            <a:spLocks noGrp="1"/>
          </p:cNvSpPr>
          <p:nvPr>
            <p:ph type="pic" idx="13" hasCustomPrompt="1"/>
          </p:nvPr>
        </p:nvSpPr>
        <p:spPr>
          <a:xfrm>
            <a:off x="1075764" y="1600200"/>
            <a:ext cx="3136195" cy="4546848"/>
          </a:xfrm>
          <a:prstGeom prst="rect">
            <a:avLst/>
          </a:prstGeo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Tree>
    <p:extLst>
      <p:ext uri="{BB962C8B-B14F-4D97-AF65-F5344CB8AC3E}">
        <p14:creationId xmlns:p14="http://schemas.microsoft.com/office/powerpoint/2010/main" val="236833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67161" y="2444362"/>
            <a:ext cx="7190913" cy="537471"/>
          </a:xfrm>
        </p:spPr>
        <p:txBody>
          <a:bodyPr/>
          <a:lstStyle>
            <a:lvl1pPr algn="ctr">
              <a:defRPr sz="4000" baseline="0">
                <a:solidFill>
                  <a:schemeClr val="bg1"/>
                </a:solidFill>
                <a:latin typeface="Lucida Sans"/>
                <a:cs typeface="Lucida Sans"/>
              </a:defRPr>
            </a:lvl1pPr>
          </a:lstStyle>
          <a:p>
            <a:r>
              <a:rPr lang="en-US" dirty="0" smtClean="0"/>
              <a:t>Click to insert title</a:t>
            </a:r>
            <a:endParaRPr lang="en-US" dirty="0"/>
          </a:p>
        </p:txBody>
      </p:sp>
      <p:sp>
        <p:nvSpPr>
          <p:cNvPr id="11" name="Text Placeholder 10"/>
          <p:cNvSpPr>
            <a:spLocks noGrp="1"/>
          </p:cNvSpPr>
          <p:nvPr>
            <p:ph type="body" sz="quarter" idx="14" hasCustomPrompt="1"/>
          </p:nvPr>
        </p:nvSpPr>
        <p:spPr>
          <a:xfrm>
            <a:off x="2469351" y="6023124"/>
            <a:ext cx="4811713" cy="356109"/>
          </a:xfrm>
        </p:spPr>
        <p:txBody>
          <a:bodyPr>
            <a:normAutofit/>
          </a:bodyPr>
          <a:lstStyle>
            <a:lvl1pPr marL="0" indent="0" algn="ctr">
              <a:buNone/>
              <a:defRPr sz="1600">
                <a:solidFill>
                  <a:schemeClr val="bg1"/>
                </a:solidFill>
              </a:defRPr>
            </a:lvl1pPr>
          </a:lstStyle>
          <a:p>
            <a:pPr lvl="0"/>
            <a:r>
              <a:rPr lang="en-US" dirty="0" smtClean="0"/>
              <a:t>Place, Month 2014</a:t>
            </a:r>
            <a:endParaRPr lang="en-US" dirty="0"/>
          </a:p>
        </p:txBody>
      </p:sp>
      <p:pic>
        <p:nvPicPr>
          <p:cNvPr id="6" name="Immagin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82600" y="807543"/>
            <a:ext cx="3633835" cy="644424"/>
          </a:xfrm>
          <a:prstGeom prst="rect">
            <a:avLst/>
          </a:prstGeom>
        </p:spPr>
      </p:pic>
    </p:spTree>
    <p:extLst>
      <p:ext uri="{BB962C8B-B14F-4D97-AF65-F5344CB8AC3E}">
        <p14:creationId xmlns:p14="http://schemas.microsoft.com/office/powerpoint/2010/main" val="299108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ntestazione sezio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29915" y="2889608"/>
            <a:ext cx="7821121" cy="1362075"/>
          </a:xfrm>
        </p:spPr>
        <p:txBody>
          <a:bodyPr anchor="t"/>
          <a:lstStyle>
            <a:lvl1pPr algn="l">
              <a:defRPr sz="3200" b="0" cap="none" baseline="0">
                <a:solidFill>
                  <a:srgbClr val="002596"/>
                </a:solidFill>
              </a:defRPr>
            </a:lvl1pPr>
          </a:lstStyle>
          <a:p>
            <a:r>
              <a:rPr lang="en-US" dirty="0" smtClean="0"/>
              <a:t>Section Break Title</a:t>
            </a:r>
            <a:endParaRPr lang="en-US" dirty="0"/>
          </a:p>
        </p:txBody>
      </p:sp>
      <p:sp>
        <p:nvSpPr>
          <p:cNvPr id="6" name="Slide Number Placeholder 5"/>
          <p:cNvSpPr>
            <a:spLocks noGrp="1"/>
          </p:cNvSpPr>
          <p:nvPr>
            <p:ph type="sldNum" sz="quarter" idx="12"/>
          </p:nvPr>
        </p:nvSpPr>
        <p:spPr/>
        <p:txBody>
          <a:bodyPr/>
          <a:lstStyle/>
          <a:p>
            <a:fld id="{72C2BF82-A7EA-419E-A6D8-59190EA55268}" type="slidenum">
              <a:rPr lang="en-US" smtClean="0"/>
              <a:t>‹N›</a:t>
            </a:fld>
            <a:endParaRPr lang="en-US"/>
          </a:p>
        </p:txBody>
      </p:sp>
    </p:spTree>
    <p:extLst>
      <p:ext uri="{BB962C8B-B14F-4D97-AF65-F5344CB8AC3E}">
        <p14:creationId xmlns:p14="http://schemas.microsoft.com/office/powerpoint/2010/main" val="3798416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ue contenut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4" name="Content Placeholder 3"/>
          <p:cNvSpPr>
            <a:spLocks noGrp="1"/>
          </p:cNvSpPr>
          <p:nvPr>
            <p:ph sz="half" idx="2" hasCustomPrompt="1"/>
          </p:nvPr>
        </p:nvSpPr>
        <p:spPr>
          <a:xfrm>
            <a:off x="4323425" y="1600200"/>
            <a:ext cx="4202752" cy="4578658"/>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p>
            <a:fld id="{72C2BF82-A7EA-419E-A6D8-59190EA55268}" type="slidenum">
              <a:rPr lang="en-US" smtClean="0"/>
              <a:t>‹N›</a:t>
            </a:fld>
            <a:endParaRPr lang="en-US"/>
          </a:p>
        </p:txBody>
      </p:sp>
      <p:sp>
        <p:nvSpPr>
          <p:cNvPr id="8" name="Segnaposto immagine 2"/>
          <p:cNvSpPr>
            <a:spLocks noGrp="1"/>
          </p:cNvSpPr>
          <p:nvPr>
            <p:ph type="pic" idx="13" hasCustomPrompt="1"/>
          </p:nvPr>
        </p:nvSpPr>
        <p:spPr>
          <a:xfrm>
            <a:off x="1075764" y="1600200"/>
            <a:ext cx="3136195" cy="4546848"/>
          </a:xfrm>
          <a:prstGeom prst="rect">
            <a:avLst/>
          </a:prstGeo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Tree>
    <p:extLst>
      <p:ext uri="{BB962C8B-B14F-4D97-AF65-F5344CB8AC3E}">
        <p14:creationId xmlns:p14="http://schemas.microsoft.com/office/powerpoint/2010/main" val="2446107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2062" y="537579"/>
            <a:ext cx="7426024" cy="894289"/>
          </a:xfrm>
          <a:prstGeom prst="rect">
            <a:avLst/>
          </a:prstGeom>
        </p:spPr>
        <p:txBody>
          <a:bodyPr vert="horz" lIns="91440" tIns="45720" rIns="91440" bIns="45720" rtlCol="0" anchor="t">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092061" y="1600200"/>
            <a:ext cx="7426023"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6" name="Slide Number Placeholder 5"/>
          <p:cNvSpPr>
            <a:spLocks noGrp="1"/>
          </p:cNvSpPr>
          <p:nvPr>
            <p:ph type="sldNum" sz="quarter" idx="4"/>
          </p:nvPr>
        </p:nvSpPr>
        <p:spPr>
          <a:xfrm>
            <a:off x="4255296" y="6428462"/>
            <a:ext cx="390889" cy="328649"/>
          </a:xfrm>
          <a:prstGeom prst="rect">
            <a:avLst/>
          </a:prstGeom>
        </p:spPr>
        <p:txBody>
          <a:bodyPr vert="horz" lIns="91440" tIns="45720" rIns="91440" bIns="45720" rtlCol="0" anchor="ctr"/>
          <a:lstStyle>
            <a:lvl1pPr algn="l">
              <a:defRPr sz="1000" b="0">
                <a:solidFill>
                  <a:srgbClr val="002596"/>
                </a:solidFill>
                <a:latin typeface="LucidaSans Roman"/>
                <a:cs typeface="LucidaSans Roman"/>
              </a:defRPr>
            </a:lvl1pPr>
          </a:lstStyle>
          <a:p>
            <a:fld id="{72C2BF82-A7EA-419E-A6D8-59190EA55268}" type="slidenum">
              <a:rPr lang="en-US" smtClean="0"/>
              <a:pPr/>
              <a:t>‹N›</a:t>
            </a:fld>
            <a:endParaRPr lang="en-US" dirty="0"/>
          </a:p>
        </p:txBody>
      </p:sp>
    </p:spTree>
    <p:extLst>
      <p:ext uri="{BB962C8B-B14F-4D97-AF65-F5344CB8AC3E}">
        <p14:creationId xmlns:p14="http://schemas.microsoft.com/office/powerpoint/2010/main" val="174516396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49" r:id="rId7"/>
    <p:sldLayoutId id="2147483651" r:id="rId8"/>
    <p:sldLayoutId id="2147483652" r:id="rId9"/>
    <p:sldLayoutId id="2147483661" r:id="rId10"/>
    <p:sldLayoutId id="2147483662" r:id="rId11"/>
    <p:sldLayoutId id="2147483670" r:id="rId12"/>
    <p:sldLayoutId id="2147483671" r:id="rId13"/>
  </p:sldLayoutIdLst>
  <p:timing>
    <p:tnLst>
      <p:par>
        <p:cTn id="1" dur="indefinite" restart="never" nodeType="tmRoot"/>
      </p:par>
    </p:tnLst>
  </p:timing>
  <p:hf hdr="0" dt="0"/>
  <p:txStyles>
    <p:titleStyle>
      <a:lvl1pPr algn="l" defTabSz="914400" rtl="0" eaLnBrk="1" latinLnBrk="0" hangingPunct="1">
        <a:spcBef>
          <a:spcPct val="0"/>
        </a:spcBef>
        <a:buNone/>
        <a:defRPr sz="3200" b="0" kern="1200">
          <a:solidFill>
            <a:srgbClr val="002596"/>
          </a:solidFill>
          <a:latin typeface="Lucida Sans"/>
          <a:ea typeface="+mj-ea"/>
          <a:cs typeface="Lucida Sans"/>
        </a:defRPr>
      </a:lvl1pPr>
    </p:titleStyle>
    <p:bodyStyle>
      <a:lvl1pPr marL="342900" indent="-342900" algn="l" defTabSz="914400" rtl="0" eaLnBrk="1" latinLnBrk="0" hangingPunct="1">
        <a:spcBef>
          <a:spcPct val="20000"/>
        </a:spcBef>
        <a:buFont typeface="Wingdings" pitchFamily="2" charset="2"/>
        <a:buChar char="§"/>
        <a:defRPr sz="1600" kern="1200">
          <a:solidFill>
            <a:srgbClr val="595959"/>
          </a:solidFill>
          <a:latin typeface="Lucida Sans"/>
          <a:ea typeface="+mn-ea"/>
          <a:cs typeface="Lucida Sans"/>
        </a:defRPr>
      </a:lvl1pPr>
      <a:lvl2pPr marL="742950" indent="-285750" algn="l" defTabSz="914400" rtl="0" eaLnBrk="1" latinLnBrk="0" hangingPunct="1">
        <a:spcBef>
          <a:spcPct val="20000"/>
        </a:spcBef>
        <a:buFont typeface="Wingdings" pitchFamily="2" charset="2"/>
        <a:buChar char="§"/>
        <a:defRPr sz="1400" kern="1200">
          <a:solidFill>
            <a:srgbClr val="595959"/>
          </a:solidFill>
          <a:latin typeface="Lucida Sans"/>
          <a:ea typeface="+mn-ea"/>
          <a:cs typeface="Lucida Sans"/>
        </a:defRPr>
      </a:lvl2pPr>
      <a:lvl3pPr marL="1143000" indent="-228600" algn="l" defTabSz="914400" rtl="0" eaLnBrk="1" latinLnBrk="0" hangingPunct="1">
        <a:spcBef>
          <a:spcPct val="20000"/>
        </a:spcBef>
        <a:buFont typeface="Wingdings" pitchFamily="2" charset="2"/>
        <a:buChar char="§"/>
        <a:defRPr sz="1200" kern="1200">
          <a:solidFill>
            <a:srgbClr val="595959"/>
          </a:solidFill>
          <a:latin typeface="Lucida Sans"/>
          <a:ea typeface="+mn-ea"/>
          <a:cs typeface="Lucida Sans"/>
        </a:defRPr>
      </a:lvl3pPr>
      <a:lvl4pPr marL="1600200" indent="-228600" algn="l" defTabSz="914400" rtl="0" eaLnBrk="1" latinLnBrk="0" hangingPunct="1">
        <a:spcBef>
          <a:spcPct val="20000"/>
        </a:spcBef>
        <a:buFont typeface="Wingdings" pitchFamily="2" charset="2"/>
        <a:buChar char="§"/>
        <a:defRPr sz="1200" kern="1200">
          <a:solidFill>
            <a:srgbClr val="595959"/>
          </a:solidFill>
          <a:latin typeface="Lucida Sans"/>
          <a:ea typeface="+mn-ea"/>
          <a:cs typeface="Lucida Sans"/>
        </a:defRPr>
      </a:lvl4pPr>
      <a:lvl5pPr marL="2057400" indent="-228600" algn="l" defTabSz="914400" rtl="0" eaLnBrk="1" latinLnBrk="0" hangingPunct="1">
        <a:spcBef>
          <a:spcPct val="20000"/>
        </a:spcBef>
        <a:buFont typeface="Wingdings" pitchFamily="2" charset="2"/>
        <a:buChar char="§"/>
        <a:defRPr sz="1200" kern="1200">
          <a:solidFill>
            <a:srgbClr val="595959"/>
          </a:solidFill>
          <a:latin typeface="Lucida Sans"/>
          <a:ea typeface="+mn-ea"/>
          <a:cs typeface="Lucida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png"/><Relationship Id="rId18" Type="http://schemas.openxmlformats.org/officeDocument/2006/relationships/image" Target="../media/image42.jpe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image" Target="../media/image26.png"/><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jpe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35.jpeg"/><Relationship Id="rId18" Type="http://schemas.openxmlformats.org/officeDocument/2006/relationships/image" Target="../media/image44.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34.png"/><Relationship Id="rId17" Type="http://schemas.openxmlformats.org/officeDocument/2006/relationships/image" Target="../media/image55.png"/><Relationship Id="rId2" Type="http://schemas.openxmlformats.org/officeDocument/2006/relationships/image" Target="../media/image45.jpeg"/><Relationship Id="rId16"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33.png"/><Relationship Id="rId5" Type="http://schemas.openxmlformats.org/officeDocument/2006/relationships/image" Target="../media/image48.jpeg"/><Relationship Id="rId15" Type="http://schemas.openxmlformats.org/officeDocument/2006/relationships/image" Target="../media/image54.png"/><Relationship Id="rId10" Type="http://schemas.openxmlformats.org/officeDocument/2006/relationships/image" Target="../media/image52.png"/><Relationship Id="rId4" Type="http://schemas.openxmlformats.org/officeDocument/2006/relationships/image" Target="../media/image47.jpeg"/><Relationship Id="rId9" Type="http://schemas.openxmlformats.org/officeDocument/2006/relationships/image" Target="../media/image51.jpeg"/><Relationship Id="rId14" Type="http://schemas.openxmlformats.org/officeDocument/2006/relationships/image" Target="../media/image53.png"/></Relationships>
</file>

<file path=ppt/slides/_rels/slide12.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png"/><Relationship Id="rId3" Type="http://schemas.openxmlformats.org/officeDocument/2006/relationships/image" Target="../media/image41.png"/><Relationship Id="rId7" Type="http://schemas.openxmlformats.org/officeDocument/2006/relationships/image" Target="../media/image59.jpeg"/><Relationship Id="rId12" Type="http://schemas.openxmlformats.org/officeDocument/2006/relationships/image" Target="../media/image63.pn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62.png"/><Relationship Id="rId5" Type="http://schemas.openxmlformats.org/officeDocument/2006/relationships/image" Target="../media/image58.jpeg"/><Relationship Id="rId15" Type="http://schemas.openxmlformats.org/officeDocument/2006/relationships/image" Target="../media/image44.png"/><Relationship Id="rId10" Type="http://schemas.openxmlformats.org/officeDocument/2006/relationships/image" Target="../media/image34.png"/><Relationship Id="rId4" Type="http://schemas.openxmlformats.org/officeDocument/2006/relationships/image" Target="../media/image57.png"/><Relationship Id="rId9" Type="http://schemas.openxmlformats.org/officeDocument/2006/relationships/image" Target="../media/image61.png"/><Relationship Id="rId14" Type="http://schemas.openxmlformats.org/officeDocument/2006/relationships/image" Target="../media/image65.png"/></Relationships>
</file>

<file path=ppt/slides/_rels/slide1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3.png"/><Relationship Id="rId18" Type="http://schemas.openxmlformats.org/officeDocument/2006/relationships/image" Target="../media/image76.png"/><Relationship Id="rId3" Type="http://schemas.openxmlformats.org/officeDocument/2006/relationships/image" Target="../media/image49.png"/><Relationship Id="rId7" Type="http://schemas.openxmlformats.org/officeDocument/2006/relationships/image" Target="../media/image68.png"/><Relationship Id="rId12" Type="http://schemas.openxmlformats.org/officeDocument/2006/relationships/image" Target="../media/image72.png"/><Relationship Id="rId17" Type="http://schemas.openxmlformats.org/officeDocument/2006/relationships/image" Target="../media/image44.png"/><Relationship Id="rId2" Type="http://schemas.openxmlformats.org/officeDocument/2006/relationships/image" Target="../media/image66.jpeg"/><Relationship Id="rId16"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67.jpeg"/><Relationship Id="rId11" Type="http://schemas.openxmlformats.org/officeDocument/2006/relationships/image" Target="../media/image71.jpeg"/><Relationship Id="rId5" Type="http://schemas.openxmlformats.org/officeDocument/2006/relationships/image" Target="../media/image34.png"/><Relationship Id="rId15" Type="http://schemas.openxmlformats.org/officeDocument/2006/relationships/image" Target="../media/image75.png"/><Relationship Id="rId10" Type="http://schemas.openxmlformats.org/officeDocument/2006/relationships/image" Target="../media/image43.png"/><Relationship Id="rId4" Type="http://schemas.openxmlformats.org/officeDocument/2006/relationships/image" Target="../media/image50.png"/><Relationship Id="rId9" Type="http://schemas.openxmlformats.org/officeDocument/2006/relationships/image" Target="../media/image70.png"/><Relationship Id="rId14" Type="http://schemas.openxmlformats.org/officeDocument/2006/relationships/image" Target="../media/image74.png"/></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15.xml.rels><?xml version="1.0" encoding="UTF-8" standalone="yes"?>
<Relationships xmlns="http://schemas.openxmlformats.org/package/2006/relationships"><Relationship Id="rId8" Type="http://schemas.openxmlformats.org/officeDocument/2006/relationships/hyperlink" Target="http://www.mypidion.com/main/main.asp" TargetMode="External"/><Relationship Id="rId13" Type="http://schemas.openxmlformats.org/officeDocument/2006/relationships/image" Target="../media/image85.png"/><Relationship Id="rId3" Type="http://schemas.openxmlformats.org/officeDocument/2006/relationships/image" Target="../media/image77.jpeg"/><Relationship Id="rId7" Type="http://schemas.openxmlformats.org/officeDocument/2006/relationships/image" Target="../media/image81.png"/><Relationship Id="rId12" Type="http://schemas.openxmlformats.org/officeDocument/2006/relationships/hyperlink" Target="http://www.zebra.com/us/en.html"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0.png"/><Relationship Id="rId11" Type="http://schemas.openxmlformats.org/officeDocument/2006/relationships/image" Target="../media/image84.png"/><Relationship Id="rId5" Type="http://schemas.openxmlformats.org/officeDocument/2006/relationships/image" Target="../media/image79.png"/><Relationship Id="rId15" Type="http://schemas.openxmlformats.org/officeDocument/2006/relationships/image" Target="../media/image86.gif"/><Relationship Id="rId10" Type="http://schemas.openxmlformats.org/officeDocument/2006/relationships/image" Target="../media/image83.png"/><Relationship Id="rId4" Type="http://schemas.openxmlformats.org/officeDocument/2006/relationships/image" Target="../media/image78.png"/><Relationship Id="rId9" Type="http://schemas.openxmlformats.org/officeDocument/2006/relationships/image" Target="../media/image82.gif"/><Relationship Id="rId14" Type="http://schemas.openxmlformats.org/officeDocument/2006/relationships/hyperlink" Target="http://world.casio.com/"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3.jpeg"/><Relationship Id="rId3" Type="http://schemas.openxmlformats.org/officeDocument/2006/relationships/chart" Target="../charts/chart7.xml"/><Relationship Id="rId7" Type="http://schemas.openxmlformats.org/officeDocument/2006/relationships/image" Target="../media/image88.png"/><Relationship Id="rId12" Type="http://schemas.openxmlformats.org/officeDocument/2006/relationships/image" Target="../media/image92.png"/><Relationship Id="rId2" Type="http://schemas.openxmlformats.org/officeDocument/2006/relationships/notesSlide" Target="../notesSlides/notesSlide4.xml"/><Relationship Id="rId16" Type="http://schemas.openxmlformats.org/officeDocument/2006/relationships/image" Target="../media/image96.png"/><Relationship Id="rId1" Type="http://schemas.openxmlformats.org/officeDocument/2006/relationships/slideLayout" Target="../slideLayouts/slideLayout6.xml"/><Relationship Id="rId6" Type="http://schemas.openxmlformats.org/officeDocument/2006/relationships/image" Target="../media/image87.png"/><Relationship Id="rId11" Type="http://schemas.openxmlformats.org/officeDocument/2006/relationships/image" Target="../media/image91.png"/><Relationship Id="rId5" Type="http://schemas.openxmlformats.org/officeDocument/2006/relationships/image" Target="../media/image77.jpeg"/><Relationship Id="rId15" Type="http://schemas.openxmlformats.org/officeDocument/2006/relationships/image" Target="../media/image95.jpeg"/><Relationship Id="rId10" Type="http://schemas.openxmlformats.org/officeDocument/2006/relationships/image" Target="../media/image90.png"/><Relationship Id="rId4" Type="http://schemas.openxmlformats.org/officeDocument/2006/relationships/chart" Target="../charts/chart8.xml"/><Relationship Id="rId9" Type="http://schemas.openxmlformats.org/officeDocument/2006/relationships/hyperlink" Target="http://pewa.panasonic.com/" TargetMode="External"/><Relationship Id="rId14" Type="http://schemas.openxmlformats.org/officeDocument/2006/relationships/image" Target="../media/image94.png"/></Relationships>
</file>

<file path=ppt/slides/_rels/slide1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00.jpeg"/><Relationship Id="rId4" Type="http://schemas.openxmlformats.org/officeDocument/2006/relationships/image" Target="../media/image99.png"/></Relationships>
</file>

<file path=ppt/slides/_rels/slide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5" Type="http://schemas.openxmlformats.org/officeDocument/2006/relationships/image" Target="../media/image106.jpeg"/><Relationship Id="rId4" Type="http://schemas.openxmlformats.org/officeDocument/2006/relationships/image" Target="../media/image105.jpeg"/></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27.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image" Target="../media/image110.png"/><Relationship Id="rId7" Type="http://schemas.openxmlformats.org/officeDocument/2006/relationships/image" Target="../media/image11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jpeg"/><Relationship Id="rId4" Type="http://schemas.openxmlformats.org/officeDocument/2006/relationships/image" Target="../media/image111.png"/><Relationship Id="rId9" Type="http://schemas.openxmlformats.org/officeDocument/2006/relationships/image" Target="../media/image116.jpeg"/></Relationships>
</file>

<file path=ppt/slides/_rels/slide28.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10.png"/><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4.jpeg"/></Relationships>
</file>

<file path=ppt/slides/_rels/slide2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hyperlink" Target="mailto:corporate@datalogic.com"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Datalogic Group</a:t>
            </a:r>
            <a:endParaRPr lang="it-IT" dirty="0"/>
          </a:p>
        </p:txBody>
      </p:sp>
      <p:sp>
        <p:nvSpPr>
          <p:cNvPr id="3" name="Segnaposto testo 2"/>
          <p:cNvSpPr>
            <a:spLocks noGrp="1"/>
          </p:cNvSpPr>
          <p:nvPr>
            <p:ph type="body" sz="quarter" idx="14"/>
          </p:nvPr>
        </p:nvSpPr>
        <p:spPr/>
        <p:txBody>
          <a:bodyPr/>
          <a:lstStyle/>
          <a:p>
            <a:r>
              <a:rPr lang="it-IT" dirty="0" err="1" smtClean="0"/>
              <a:t>October</a:t>
            </a:r>
            <a:r>
              <a:rPr lang="it-IT" dirty="0" smtClean="0"/>
              <a:t>, 2015</a:t>
            </a:r>
            <a:endParaRPr lang="it-IT" dirty="0"/>
          </a:p>
        </p:txBody>
      </p:sp>
    </p:spTree>
    <p:extLst>
      <p:ext uri="{BB962C8B-B14F-4D97-AF65-F5344CB8AC3E}">
        <p14:creationId xmlns:p14="http://schemas.microsoft.com/office/powerpoint/2010/main" val="19413556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979" y="390769"/>
            <a:ext cx="7894157" cy="894289"/>
          </a:xfrm>
        </p:spPr>
        <p:txBody>
          <a:bodyPr/>
          <a:lstStyle/>
          <a:p>
            <a:r>
              <a:rPr lang="en-US" sz="2800" dirty="0" smtClean="0"/>
              <a:t>Retail: </a:t>
            </a:r>
            <a:r>
              <a:rPr lang="it-IT" sz="2800" dirty="0"/>
              <a:t>47 % of </a:t>
            </a:r>
            <a:r>
              <a:rPr lang="it-IT" sz="2800" dirty="0" err="1"/>
              <a:t>Revenue</a:t>
            </a:r>
            <a:r>
              <a:rPr lang="it-IT" sz="2800" dirty="0"/>
              <a:t>*</a:t>
            </a:r>
            <a:endParaRPr lang="en-US" sz="2800" dirty="0"/>
          </a:p>
        </p:txBody>
      </p:sp>
      <p:pic>
        <p:nvPicPr>
          <p:cNvPr id="53" name="Picture 2" descr="L:\DL_Corporate\Corporate Communication\Corporate Communications\Foto Prodotti\Foto HD prodotti\ADC\9800i.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77157" y="5085505"/>
            <a:ext cx="1245946" cy="120744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7" descr="C:\Users\pzamboni\Desktop\DATALOGIC\Foto HD prodotti\ADC\Jade_1.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197149" y="4209334"/>
            <a:ext cx="1488516" cy="1036511"/>
          </a:xfrm>
          <a:prstGeom prst="rect">
            <a:avLst/>
          </a:prstGeom>
          <a:noFill/>
          <a:extLst>
            <a:ext uri="{909E8E84-426E-40DD-AFC4-6F175D3DCCD1}">
              <a14:hiddenFill xmlns:a14="http://schemas.microsoft.com/office/drawing/2010/main">
                <a:solidFill>
                  <a:srgbClr val="FFFFFF"/>
                </a:solidFill>
              </a14:hiddenFill>
            </a:ext>
          </a:extLst>
        </p:spPr>
      </p:pic>
      <p:sp>
        <p:nvSpPr>
          <p:cNvPr id="47" name="Rettangolo 46"/>
          <p:cNvSpPr/>
          <p:nvPr/>
        </p:nvSpPr>
        <p:spPr>
          <a:xfrm>
            <a:off x="1090231" y="1543797"/>
            <a:ext cx="2461265" cy="878178"/>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Most </a:t>
            </a:r>
            <a:r>
              <a:rPr lang="en-US" sz="1400" dirty="0">
                <a:solidFill>
                  <a:prstClr val="white"/>
                </a:solidFill>
                <a:latin typeface="Lucida Sans"/>
              </a:rPr>
              <a:t>innovative solutions</a:t>
            </a:r>
          </a:p>
          <a:p>
            <a:pPr algn="ctr"/>
            <a:r>
              <a:rPr lang="en-US" sz="1400" dirty="0">
                <a:solidFill>
                  <a:prstClr val="white"/>
                </a:solidFill>
                <a:latin typeface="Lucida Sans"/>
              </a:rPr>
              <a:t>  Multi-tier </a:t>
            </a:r>
            <a:r>
              <a:rPr lang="en-US" sz="1400" dirty="0" smtClean="0">
                <a:solidFill>
                  <a:prstClr val="white"/>
                </a:solidFill>
                <a:latin typeface="Lucida Sans"/>
              </a:rPr>
              <a:t>model</a:t>
            </a:r>
            <a:endParaRPr lang="en-US" b="1" dirty="0">
              <a:solidFill>
                <a:prstClr val="white"/>
              </a:solidFill>
            </a:endParaRPr>
          </a:p>
        </p:txBody>
      </p:sp>
      <p:sp>
        <p:nvSpPr>
          <p:cNvPr id="32" name="Rettangolo 31"/>
          <p:cNvSpPr/>
          <p:nvPr/>
        </p:nvSpPr>
        <p:spPr>
          <a:xfrm>
            <a:off x="1090230" y="1096548"/>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smtClean="0">
                <a:solidFill>
                  <a:prstClr val="white"/>
                </a:solidFill>
                <a:latin typeface="Lucida Sans"/>
              </a:rPr>
              <a:t>POS</a:t>
            </a:r>
            <a:endParaRPr lang="it-IT" dirty="0">
              <a:solidFill>
                <a:prstClr val="white"/>
              </a:solidFill>
              <a:latin typeface="Lucida Sans"/>
            </a:endParaRPr>
          </a:p>
        </p:txBody>
      </p:sp>
      <p:pic>
        <p:nvPicPr>
          <p:cNvPr id="42" name="Picture 35" descr="C:\Users\mferrozzi\Desktop\Senza titolo-1.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rot="21133634">
            <a:off x="1628258" y="5031098"/>
            <a:ext cx="734030" cy="68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9" descr="C:\Users\pzamboni\Desktop\DATALOGIC\Foto HD prodotti\ADC\Cobalto.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flipH="1">
            <a:off x="956923" y="4531293"/>
            <a:ext cx="616596" cy="62551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30" descr="C:\Users\pzamboni\Desktop\DATALOGIC\Foto HD prodotti\ADC\Hero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464233" y="4311406"/>
            <a:ext cx="550301" cy="70753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7" descr="C:\Users\pzamboni\Desktop\DATALOGIC\Foto HD prodotti\ADC\9400i.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123103" y="5281050"/>
            <a:ext cx="1287564" cy="100591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C:\Users\pzamboni\Desktop\CAZ\iStock_000048411986_Large.jpg"/>
          <p:cNvPicPr>
            <a:picLocks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94642" y="2528850"/>
            <a:ext cx="2440681" cy="1595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ttangolo 2"/>
          <p:cNvSpPr/>
          <p:nvPr/>
        </p:nvSpPr>
        <p:spPr>
          <a:xfrm>
            <a:off x="6416787" y="1543796"/>
            <a:ext cx="2461265" cy="87817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New </a:t>
            </a:r>
            <a:r>
              <a:rPr lang="en-US" sz="1400" dirty="0">
                <a:solidFill>
                  <a:prstClr val="white"/>
                </a:solidFill>
                <a:latin typeface="Lucida Sans"/>
              </a:rPr>
              <a:t>Products</a:t>
            </a:r>
          </a:p>
          <a:p>
            <a:pPr algn="ctr"/>
            <a:r>
              <a:rPr lang="en-US" sz="1400" dirty="0">
                <a:solidFill>
                  <a:prstClr val="white"/>
                </a:solidFill>
                <a:latin typeface="Lucida Sans"/>
              </a:rPr>
              <a:t>  Bundle solutions</a:t>
            </a:r>
          </a:p>
        </p:txBody>
      </p:sp>
      <p:sp>
        <p:nvSpPr>
          <p:cNvPr id="30" name="Rettangolo 29"/>
          <p:cNvSpPr/>
          <p:nvPr/>
        </p:nvSpPr>
        <p:spPr>
          <a:xfrm>
            <a:off x="6416786" y="1096548"/>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err="1">
                <a:solidFill>
                  <a:prstClr val="white"/>
                </a:solidFill>
                <a:latin typeface="Lucida Sans"/>
              </a:rPr>
              <a:t>Warehouse</a:t>
            </a:r>
            <a:endParaRPr lang="it-IT" dirty="0">
              <a:solidFill>
                <a:prstClr val="white"/>
              </a:solidFill>
              <a:latin typeface="Lucida Sans"/>
            </a:endParaRPr>
          </a:p>
        </p:txBody>
      </p:sp>
      <p:pic>
        <p:nvPicPr>
          <p:cNvPr id="61" name="Immagine 6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691376" y="5511918"/>
            <a:ext cx="1970997" cy="893518"/>
          </a:xfrm>
          <a:prstGeom prst="rect">
            <a:avLst/>
          </a:prstGeom>
        </p:spPr>
      </p:pic>
      <p:pic>
        <p:nvPicPr>
          <p:cNvPr id="65" name="Picture 51" descr="C:\Users\pzamboni\Desktop\DATALOGIC\Foto HD prodotti\ADC\Powerscan__3.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rot="15075597" flipV="1">
            <a:off x="8128770" y="4960615"/>
            <a:ext cx="736467" cy="51931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C:\Users\pzamboni\Desktop\CAZ\iStock_000029195838_Large.jpg"/>
          <p:cNvPicPr>
            <a:picLocks noChangeArrowheads="1"/>
          </p:cNvPicPr>
          <p:nvPr/>
        </p:nvPicPr>
        <p:blipFill rotWithShape="1">
          <a:blip r:embed="rId11" cstate="screen">
            <a:extLst>
              <a:ext uri="{28A0092B-C50C-407E-A947-70E740481C1C}">
                <a14:useLocalDpi xmlns:a14="http://schemas.microsoft.com/office/drawing/2010/main"/>
              </a:ext>
            </a:extLst>
          </a:blip>
          <a:srcRect l="5202" r="10053" b="16328"/>
          <a:stretch/>
        </p:blipFill>
        <p:spPr bwMode="auto">
          <a:xfrm>
            <a:off x="6460512" y="2528850"/>
            <a:ext cx="2440681" cy="1595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5" name="Picture 5" descr="C:\Users\pzamboni\Desktop\CAZ\Skorpio_2.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rot="20698257">
            <a:off x="7938953" y="4278070"/>
            <a:ext cx="471241" cy="614482"/>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C:\Users\pzamboni\Desktop\CAZ\Skorpio_1.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756041" y="4341149"/>
            <a:ext cx="375332" cy="71744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L:\DL_Corporate\Corporate Communication\Corporate Communications\Foto Prodotti\Foto HD prodotti\ADC\rhino.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6648785" y="4230353"/>
            <a:ext cx="853781" cy="83926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8" descr="C:\Users\pzamboni\Desktop\CAZ\matrix-300.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662974" y="5010705"/>
            <a:ext cx="413133" cy="669912"/>
          </a:xfrm>
          <a:prstGeom prst="rect">
            <a:avLst/>
          </a:prstGeom>
          <a:noFill/>
          <a:extLst>
            <a:ext uri="{909E8E84-426E-40DD-AFC4-6F175D3DCCD1}">
              <a14:hiddenFill xmlns:a14="http://schemas.microsoft.com/office/drawing/2010/main">
                <a:solidFill>
                  <a:srgbClr val="FFFFFF"/>
                </a:solidFill>
              </a14:hiddenFill>
            </a:ext>
          </a:extLst>
        </p:spPr>
      </p:pic>
      <p:sp>
        <p:nvSpPr>
          <p:cNvPr id="46" name="Rettangolo 45"/>
          <p:cNvSpPr/>
          <p:nvPr/>
        </p:nvSpPr>
        <p:spPr>
          <a:xfrm>
            <a:off x="3749873" y="1543796"/>
            <a:ext cx="2461265" cy="87817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New </a:t>
            </a:r>
            <a:r>
              <a:rPr lang="en-US" sz="1400" dirty="0">
                <a:solidFill>
                  <a:prstClr val="white"/>
                </a:solidFill>
                <a:latin typeface="Lucida Sans"/>
              </a:rPr>
              <a:t>products  </a:t>
            </a:r>
          </a:p>
          <a:p>
            <a:pPr algn="ctr"/>
            <a:r>
              <a:rPr lang="en-US" sz="1400" dirty="0">
                <a:solidFill>
                  <a:prstClr val="white"/>
                </a:solidFill>
                <a:latin typeface="Lucida Sans"/>
              </a:rPr>
              <a:t>Tailored services</a:t>
            </a:r>
          </a:p>
        </p:txBody>
      </p:sp>
      <p:sp>
        <p:nvSpPr>
          <p:cNvPr id="31" name="Rettangolo 30"/>
          <p:cNvSpPr/>
          <p:nvPr/>
        </p:nvSpPr>
        <p:spPr>
          <a:xfrm>
            <a:off x="3749872" y="1096548"/>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err="1">
                <a:solidFill>
                  <a:prstClr val="white"/>
                </a:solidFill>
                <a:latin typeface="Lucida Sans"/>
              </a:rPr>
              <a:t>Store</a:t>
            </a:r>
            <a:r>
              <a:rPr lang="it-IT" dirty="0">
                <a:solidFill>
                  <a:prstClr val="white"/>
                </a:solidFill>
                <a:latin typeface="Lucida Sans"/>
              </a:rPr>
              <a:t> </a:t>
            </a:r>
            <a:r>
              <a:rPr lang="it-IT" dirty="0" err="1">
                <a:solidFill>
                  <a:prstClr val="white"/>
                </a:solidFill>
                <a:latin typeface="Lucida Sans"/>
              </a:rPr>
              <a:t>mngt</a:t>
            </a:r>
            <a:endParaRPr lang="it-IT" dirty="0">
              <a:solidFill>
                <a:prstClr val="white"/>
              </a:solidFill>
              <a:latin typeface="Lucida Sans"/>
            </a:endParaRPr>
          </a:p>
        </p:txBody>
      </p:sp>
      <p:pic>
        <p:nvPicPr>
          <p:cNvPr id="49" name="Picture 21" descr="C:\Users\pzamboni\Desktop\DATALOGIC\Foto HD prodotti\ADC\Skorpio.png"/>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rot="856506">
            <a:off x="4320397" y="4698032"/>
            <a:ext cx="548368" cy="93668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4" descr="C:\Users\pzamboni\Desktop\DATALOGIC\Foto HD prodotti\ADC\elf.png"/>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a:stretch/>
        </p:blipFill>
        <p:spPr bwMode="auto">
          <a:xfrm>
            <a:off x="4766803" y="4495149"/>
            <a:ext cx="486457" cy="63518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 descr="C:\Users\pzamboni\Desktop\CAZ\Retail_2.jpg"/>
          <p:cNvPicPr>
            <a:picLocks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3799375" y="2540725"/>
            <a:ext cx="2440681" cy="1595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L:\DL_Corporate\Corporate Communication\Corporate Communications\Foto Prodotti\Foto HD prodotti\ADC\Memor_x3.png"/>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l="25458" t="3755" r="20696" b="6356"/>
          <a:stretch/>
        </p:blipFill>
        <p:spPr bwMode="auto">
          <a:xfrm>
            <a:off x="5253260" y="4866572"/>
            <a:ext cx="436375" cy="728471"/>
          </a:xfrm>
          <a:prstGeom prst="rect">
            <a:avLst/>
          </a:prstGeom>
          <a:noFill/>
          <a:extLst>
            <a:ext uri="{909E8E84-426E-40DD-AFC4-6F175D3DCCD1}">
              <a14:hiddenFill xmlns:a14="http://schemas.microsoft.com/office/drawing/2010/main">
                <a:solidFill>
                  <a:srgbClr val="FFFFFF"/>
                </a:solidFill>
              </a14:hiddenFill>
            </a:ext>
          </a:extLst>
        </p:spPr>
      </p:pic>
      <p:sp>
        <p:nvSpPr>
          <p:cNvPr id="29" name="CasellaDiTesto 28"/>
          <p:cNvSpPr txBox="1"/>
          <p:nvPr/>
        </p:nvSpPr>
        <p:spPr>
          <a:xfrm>
            <a:off x="745871" y="6296472"/>
            <a:ext cx="1814920" cy="215444"/>
          </a:xfrm>
          <a:prstGeom prst="rect">
            <a:avLst/>
          </a:prstGeom>
          <a:noFill/>
        </p:spPr>
        <p:txBody>
          <a:bodyPr wrap="none" rtlCol="0">
            <a:spAutoFit/>
          </a:bodyPr>
          <a:lstStyle/>
          <a:p>
            <a:r>
              <a:rPr lang="it-IT" sz="800" dirty="0" smtClean="0">
                <a:latin typeface="Lucida Sans" pitchFamily="34" charset="0"/>
              </a:rPr>
              <a:t>*   </a:t>
            </a:r>
            <a:r>
              <a:rPr lang="it-IT" sz="800" dirty="0" err="1" smtClean="0">
                <a:latin typeface="Lucida Sans" pitchFamily="34" charset="0"/>
              </a:rPr>
              <a:t>Figures</a:t>
            </a:r>
            <a:r>
              <a:rPr lang="it-IT" sz="800" dirty="0" smtClean="0">
                <a:latin typeface="Lucida Sans" pitchFamily="34" charset="0"/>
              </a:rPr>
              <a:t> </a:t>
            </a:r>
            <a:r>
              <a:rPr lang="it-IT" sz="800" dirty="0" err="1" smtClean="0">
                <a:latin typeface="Lucida Sans" pitchFamily="34" charset="0"/>
              </a:rPr>
              <a:t>as</a:t>
            </a:r>
            <a:r>
              <a:rPr lang="it-IT" sz="800" dirty="0" smtClean="0">
                <a:latin typeface="Lucida Sans" pitchFamily="34" charset="0"/>
              </a:rPr>
              <a:t> of 31 </a:t>
            </a:r>
            <a:r>
              <a:rPr lang="it-IT" sz="800" dirty="0" err="1" smtClean="0">
                <a:latin typeface="Lucida Sans" pitchFamily="34" charset="0"/>
              </a:rPr>
              <a:t>December</a:t>
            </a:r>
            <a:r>
              <a:rPr lang="it-IT" sz="800" dirty="0" smtClean="0">
                <a:latin typeface="Lucida Sans" pitchFamily="34" charset="0"/>
              </a:rPr>
              <a:t> 2014</a:t>
            </a:r>
            <a:endParaRPr lang="it-IT" sz="800" dirty="0">
              <a:latin typeface="Lucida Sans" pitchFamily="34" charset="0"/>
            </a:endParaRPr>
          </a:p>
        </p:txBody>
      </p:sp>
      <p:pic>
        <p:nvPicPr>
          <p:cNvPr id="33" name="Picture 3" descr="C:\Users\pzamboni\Desktop\M_210N.png"/>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6648785" y="5000477"/>
            <a:ext cx="952096" cy="704339"/>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numero diapositiva 3"/>
          <p:cNvSpPr>
            <a:spLocks noGrp="1"/>
          </p:cNvSpPr>
          <p:nvPr>
            <p:ph type="sldNum" sz="quarter" idx="12"/>
          </p:nvPr>
        </p:nvSpPr>
        <p:spPr/>
        <p:txBody>
          <a:bodyPr/>
          <a:lstStyle/>
          <a:p>
            <a:fld id="{72C2BF82-A7EA-419E-A6D8-59190EA55268}" type="slidenum">
              <a:rPr lang="en-US" smtClean="0"/>
              <a:t>10</a:t>
            </a:fld>
            <a:endParaRPr lang="en-US"/>
          </a:p>
        </p:txBody>
      </p:sp>
    </p:spTree>
    <p:extLst>
      <p:ext uri="{BB962C8B-B14F-4D97-AF65-F5344CB8AC3E}">
        <p14:creationId xmlns:p14="http://schemas.microsoft.com/office/powerpoint/2010/main" val="9258410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794" y="386304"/>
            <a:ext cx="8075079" cy="894289"/>
          </a:xfrm>
        </p:spPr>
        <p:txBody>
          <a:bodyPr/>
          <a:lstStyle/>
          <a:p>
            <a:r>
              <a:rPr lang="en-US" sz="2800" dirty="0" smtClean="0"/>
              <a:t>Manufacturing: </a:t>
            </a:r>
            <a:r>
              <a:rPr lang="it-IT" sz="2800" dirty="0"/>
              <a:t>30% of </a:t>
            </a:r>
            <a:r>
              <a:rPr lang="it-IT" sz="2800" dirty="0" err="1"/>
              <a:t>Revenue</a:t>
            </a:r>
            <a:r>
              <a:rPr lang="it-IT" sz="2800" dirty="0"/>
              <a:t>*</a:t>
            </a:r>
            <a:endParaRPr lang="en-US" sz="2800" dirty="0"/>
          </a:p>
        </p:txBody>
      </p:sp>
      <p:sp>
        <p:nvSpPr>
          <p:cNvPr id="43" name="Rettangolo 42"/>
          <p:cNvSpPr/>
          <p:nvPr/>
        </p:nvSpPr>
        <p:spPr>
          <a:xfrm>
            <a:off x="3749871" y="1090744"/>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smtClean="0">
                <a:solidFill>
                  <a:prstClr val="white"/>
                </a:solidFill>
                <a:latin typeface="Lucida Sans"/>
              </a:rPr>
              <a:t>Shop </a:t>
            </a:r>
            <a:r>
              <a:rPr lang="it-IT" dirty="0" err="1" smtClean="0">
                <a:solidFill>
                  <a:prstClr val="white"/>
                </a:solidFill>
                <a:latin typeface="Lucida Sans"/>
              </a:rPr>
              <a:t>floor</a:t>
            </a:r>
            <a:endParaRPr lang="it-IT" dirty="0">
              <a:solidFill>
                <a:prstClr val="white"/>
              </a:solidFill>
              <a:latin typeface="Lucida Sans"/>
            </a:endParaRPr>
          </a:p>
        </p:txBody>
      </p:sp>
      <p:pic>
        <p:nvPicPr>
          <p:cNvPr id="71" name="Picture 45" descr="C:\Users\pzamboni\Desktop\DATALOGIC\Foto HD prodotti\ADC\5_PD9500-andDPM-2.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250731" y="5298989"/>
            <a:ext cx="877259" cy="997273"/>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6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99337" y="5580636"/>
            <a:ext cx="703720" cy="678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3" name="Picture 70"/>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934567" y="4991676"/>
            <a:ext cx="456689" cy="614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2" descr="C:\Users\pzamboni\Desktop\CAZ\catena montaggio.jpg"/>
          <p:cNvPicPr>
            <a:picLocks noChangeArrowheads="1"/>
          </p:cNvPicPr>
          <p:nvPr/>
        </p:nvPicPr>
        <p:blipFill rotWithShape="1">
          <a:blip r:embed="rId5" cstate="screen">
            <a:extLst>
              <a:ext uri="{28A0092B-C50C-407E-A947-70E740481C1C}">
                <a14:useLocalDpi xmlns:a14="http://schemas.microsoft.com/office/drawing/2010/main"/>
              </a:ext>
            </a:extLst>
          </a:blip>
          <a:srcRect b="18818"/>
          <a:stretch/>
        </p:blipFill>
        <p:spPr bwMode="auto">
          <a:xfrm>
            <a:off x="3783538" y="2537149"/>
            <a:ext cx="2440800" cy="1594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5" name="Picture 7" descr="C:\Users\pzamboni\Desktop\CAZ\Serie A_T.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977937" y="4249121"/>
            <a:ext cx="1133935" cy="7275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pzamboni\Desktop\CAZ\S15.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392432" y="4990909"/>
            <a:ext cx="569843" cy="39274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pzamboni\Desktop\CAZ\matrix-300.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73683" y="4948495"/>
            <a:ext cx="413133" cy="669912"/>
          </a:xfrm>
          <a:prstGeom prst="rect">
            <a:avLst/>
          </a:prstGeom>
          <a:noFill/>
          <a:extLst>
            <a:ext uri="{909E8E84-426E-40DD-AFC4-6F175D3DCCD1}">
              <a14:hiddenFill xmlns:a14="http://schemas.microsoft.com/office/drawing/2010/main">
                <a:solidFill>
                  <a:srgbClr val="FFFFFF"/>
                </a:solidFill>
              </a14:hiddenFill>
            </a:ext>
          </a:extLst>
        </p:spPr>
      </p:pic>
      <p:sp>
        <p:nvSpPr>
          <p:cNvPr id="41" name="Rettangolo 40"/>
          <p:cNvSpPr/>
          <p:nvPr/>
        </p:nvSpPr>
        <p:spPr>
          <a:xfrm>
            <a:off x="6427769" y="1090744"/>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smtClean="0">
                <a:solidFill>
                  <a:prstClr val="white"/>
                </a:solidFill>
                <a:latin typeface="Lucida Sans"/>
              </a:rPr>
              <a:t>Automation</a:t>
            </a:r>
            <a:endParaRPr lang="it-IT" dirty="0">
              <a:solidFill>
                <a:prstClr val="white"/>
              </a:solidFill>
              <a:latin typeface="Lucida Sans"/>
            </a:endParaRPr>
          </a:p>
        </p:txBody>
      </p:sp>
      <p:pic>
        <p:nvPicPr>
          <p:cNvPr id="2051" name="Picture 3" descr="C:\Users\pzamboni\Desktop\CAZ\Manuf.jpg"/>
          <p:cNvPicPr>
            <a:picLocks noChangeArrowheads="1"/>
          </p:cNvPicPr>
          <p:nvPr/>
        </p:nvPicPr>
        <p:blipFill rotWithShape="1">
          <a:blip r:embed="rId9" cstate="screen">
            <a:extLst>
              <a:ext uri="{28A0092B-C50C-407E-A947-70E740481C1C}">
                <a14:useLocalDpi xmlns:a14="http://schemas.microsoft.com/office/drawing/2010/main"/>
              </a:ext>
            </a:extLst>
          </a:blip>
          <a:srcRect r="12355" b="12885"/>
          <a:stretch/>
        </p:blipFill>
        <p:spPr bwMode="auto">
          <a:xfrm>
            <a:off x="6452783" y="2535187"/>
            <a:ext cx="2440800" cy="1594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9" name="Picture 7" descr="C:\Users\pzamboni\Desktop\CAZ\Serie A_T.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84971" y="4273340"/>
            <a:ext cx="1133935" cy="72759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pzamboni\Desktop\CAZ\DS1.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999262" y="4273340"/>
            <a:ext cx="625419" cy="100706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 descr="C:\Users\pzamboni\Desktop\CAZ\S15.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013822" y="4959820"/>
            <a:ext cx="569843" cy="39274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8" descr="C:\Users\pzamboni\Desktop\CAZ\matrix-300.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583665" y="4890416"/>
            <a:ext cx="413133" cy="669912"/>
          </a:xfrm>
          <a:prstGeom prst="rect">
            <a:avLst/>
          </a:prstGeom>
          <a:noFill/>
          <a:extLst>
            <a:ext uri="{909E8E84-426E-40DD-AFC4-6F175D3DCCD1}">
              <a14:hiddenFill xmlns:a14="http://schemas.microsoft.com/office/drawing/2010/main">
                <a:solidFill>
                  <a:srgbClr val="FFFFFF"/>
                </a:solidFill>
              </a14:hiddenFill>
            </a:ext>
          </a:extLst>
        </p:spPr>
      </p:pic>
      <p:sp>
        <p:nvSpPr>
          <p:cNvPr id="52" name="Rettangolo 51"/>
          <p:cNvSpPr/>
          <p:nvPr/>
        </p:nvSpPr>
        <p:spPr>
          <a:xfrm>
            <a:off x="1085237" y="1090744"/>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err="1">
                <a:solidFill>
                  <a:prstClr val="white"/>
                </a:solidFill>
                <a:latin typeface="Lucida Sans"/>
              </a:rPr>
              <a:t>Warehouse</a:t>
            </a:r>
            <a:endParaRPr lang="it-IT" dirty="0">
              <a:solidFill>
                <a:prstClr val="white"/>
              </a:solidFill>
              <a:latin typeface="Lucida Sans"/>
            </a:endParaRPr>
          </a:p>
        </p:txBody>
      </p:sp>
      <p:pic>
        <p:nvPicPr>
          <p:cNvPr id="56" name="Immagine 55"/>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03346" y="5602226"/>
            <a:ext cx="1970997" cy="893518"/>
          </a:xfrm>
          <a:prstGeom prst="rect">
            <a:avLst/>
          </a:prstGeom>
        </p:spPr>
      </p:pic>
      <p:pic>
        <p:nvPicPr>
          <p:cNvPr id="61" name="Picture 51" descr="C:\Users\pzamboni\Desktop\DATALOGIC\Foto HD prodotti\ADC\Powerscan__3.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rot="15075597" flipV="1">
            <a:off x="2360789" y="5280125"/>
            <a:ext cx="736467" cy="51931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C:\Users\pzamboni\Desktop\CAZ\iStock_000029195838_Large.jpg"/>
          <p:cNvPicPr>
            <a:picLocks noChangeArrowheads="1"/>
          </p:cNvPicPr>
          <p:nvPr/>
        </p:nvPicPr>
        <p:blipFill rotWithShape="1">
          <a:blip r:embed="rId13" cstate="screen">
            <a:extLst>
              <a:ext uri="{28A0092B-C50C-407E-A947-70E740481C1C}">
                <a14:useLocalDpi xmlns:a14="http://schemas.microsoft.com/office/drawing/2010/main"/>
              </a:ext>
            </a:extLst>
          </a:blip>
          <a:srcRect l="5202" r="10053" b="16328"/>
          <a:stretch/>
        </p:blipFill>
        <p:spPr bwMode="auto">
          <a:xfrm>
            <a:off x="1085260" y="2547062"/>
            <a:ext cx="2440800" cy="1594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39" name="Gruppo 38"/>
          <p:cNvGrpSpPr/>
          <p:nvPr/>
        </p:nvGrpSpPr>
        <p:grpSpPr>
          <a:xfrm>
            <a:off x="2142272" y="4273776"/>
            <a:ext cx="743753" cy="887438"/>
            <a:chOff x="3901831" y="4232661"/>
            <a:chExt cx="902187" cy="1076480"/>
          </a:xfrm>
        </p:grpSpPr>
        <p:pic>
          <p:nvPicPr>
            <p:cNvPr id="40" name="Picture 5" descr="C:\Users\pzamboni\Desktop\CAZ\Skorpio_2.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rot="20698257">
              <a:off x="4154097" y="4232661"/>
              <a:ext cx="649921" cy="84747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C:\Users\pzamboni\Desktop\CAZ\Skorpio_1.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901831" y="4319658"/>
              <a:ext cx="517646" cy="989483"/>
            </a:xfrm>
            <a:prstGeom prst="rect">
              <a:avLst/>
            </a:prstGeom>
            <a:noFill/>
            <a:extLst>
              <a:ext uri="{909E8E84-426E-40DD-AFC4-6F175D3DCCD1}">
                <a14:hiddenFill xmlns:a14="http://schemas.microsoft.com/office/drawing/2010/main">
                  <a:solidFill>
                    <a:srgbClr val="FFFFFF"/>
                  </a:solidFill>
                </a14:hiddenFill>
              </a:ext>
            </a:extLst>
          </p:spPr>
        </p:pic>
      </p:grpSp>
      <p:pic>
        <p:nvPicPr>
          <p:cNvPr id="50" name="Picture 5" descr="L:\DL_Corporate\Corporate Communication\Corporate Communications\Foto Prodotti\Foto HD prodotti\ADC\rhino.pn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203993" y="4243812"/>
            <a:ext cx="853781" cy="839267"/>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8" descr="C:\Users\pzamboni\Desktop\CAZ\matrix-300.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922795" y="5111828"/>
            <a:ext cx="413133" cy="669912"/>
          </a:xfrm>
          <a:prstGeom prst="rect">
            <a:avLst/>
          </a:prstGeom>
          <a:noFill/>
          <a:extLst>
            <a:ext uri="{909E8E84-426E-40DD-AFC4-6F175D3DCCD1}">
              <a14:hiddenFill xmlns:a14="http://schemas.microsoft.com/office/drawing/2010/main">
                <a:solidFill>
                  <a:srgbClr val="FFFFFF"/>
                </a:solidFill>
              </a14:hiddenFill>
            </a:ext>
          </a:extLst>
        </p:spPr>
      </p:pic>
      <p:sp>
        <p:nvSpPr>
          <p:cNvPr id="66" name="Rettangolo 65"/>
          <p:cNvSpPr/>
          <p:nvPr/>
        </p:nvSpPr>
        <p:spPr>
          <a:xfrm>
            <a:off x="1096527" y="1543796"/>
            <a:ext cx="2461265" cy="87817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New </a:t>
            </a:r>
            <a:r>
              <a:rPr lang="en-US" sz="1400" dirty="0">
                <a:solidFill>
                  <a:prstClr val="white"/>
                </a:solidFill>
                <a:latin typeface="Lucida Sans"/>
              </a:rPr>
              <a:t>Products</a:t>
            </a:r>
          </a:p>
          <a:p>
            <a:pPr algn="ctr"/>
            <a:r>
              <a:rPr lang="en-US" sz="1400" dirty="0">
                <a:solidFill>
                  <a:prstClr val="white"/>
                </a:solidFill>
                <a:latin typeface="Lucida Sans"/>
              </a:rPr>
              <a:t>  Bundle solutions</a:t>
            </a:r>
          </a:p>
        </p:txBody>
      </p:sp>
      <p:sp>
        <p:nvSpPr>
          <p:cNvPr id="67" name="Rettangolo 66"/>
          <p:cNvSpPr/>
          <p:nvPr/>
        </p:nvSpPr>
        <p:spPr>
          <a:xfrm>
            <a:off x="3747305" y="1543797"/>
            <a:ext cx="2461265" cy="878178"/>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Leverage EMEA MKT share as a reference</a:t>
            </a:r>
          </a:p>
        </p:txBody>
      </p:sp>
      <p:sp>
        <p:nvSpPr>
          <p:cNvPr id="69" name="Rettangolo 68"/>
          <p:cNvSpPr/>
          <p:nvPr/>
        </p:nvSpPr>
        <p:spPr>
          <a:xfrm>
            <a:off x="6428427" y="1543795"/>
            <a:ext cx="2461265" cy="87817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Geographical expansion leverage barcode, marking and inspection</a:t>
            </a:r>
            <a:endParaRPr lang="en-US" sz="1400" dirty="0">
              <a:solidFill>
                <a:prstClr val="white"/>
              </a:solidFill>
              <a:latin typeface="Lucida Sans"/>
            </a:endParaRPr>
          </a:p>
        </p:txBody>
      </p:sp>
      <p:sp>
        <p:nvSpPr>
          <p:cNvPr id="34" name="CasellaDiTesto 33"/>
          <p:cNvSpPr txBox="1"/>
          <p:nvPr/>
        </p:nvSpPr>
        <p:spPr>
          <a:xfrm>
            <a:off x="745871" y="6318417"/>
            <a:ext cx="1814920" cy="215444"/>
          </a:xfrm>
          <a:prstGeom prst="rect">
            <a:avLst/>
          </a:prstGeom>
          <a:noFill/>
        </p:spPr>
        <p:txBody>
          <a:bodyPr wrap="none" rtlCol="0">
            <a:spAutoFit/>
          </a:bodyPr>
          <a:lstStyle/>
          <a:p>
            <a:r>
              <a:rPr lang="it-IT" sz="800" dirty="0" smtClean="0">
                <a:latin typeface="Lucida Sans" pitchFamily="34" charset="0"/>
              </a:rPr>
              <a:t>*   </a:t>
            </a:r>
            <a:r>
              <a:rPr lang="it-IT" sz="800" dirty="0" err="1" smtClean="0">
                <a:latin typeface="Lucida Sans" pitchFamily="34" charset="0"/>
              </a:rPr>
              <a:t>Figures</a:t>
            </a:r>
            <a:r>
              <a:rPr lang="it-IT" sz="800" dirty="0" smtClean="0">
                <a:latin typeface="Lucida Sans" pitchFamily="34" charset="0"/>
              </a:rPr>
              <a:t> </a:t>
            </a:r>
            <a:r>
              <a:rPr lang="it-IT" sz="800" dirty="0" err="1" smtClean="0">
                <a:latin typeface="Lucida Sans" pitchFamily="34" charset="0"/>
              </a:rPr>
              <a:t>as</a:t>
            </a:r>
            <a:r>
              <a:rPr lang="it-IT" sz="800" dirty="0" smtClean="0">
                <a:latin typeface="Lucida Sans" pitchFamily="34" charset="0"/>
              </a:rPr>
              <a:t> of 31 </a:t>
            </a:r>
            <a:r>
              <a:rPr lang="it-IT" sz="800" dirty="0" err="1" smtClean="0">
                <a:latin typeface="Lucida Sans" pitchFamily="34" charset="0"/>
              </a:rPr>
              <a:t>December</a:t>
            </a:r>
            <a:r>
              <a:rPr lang="it-IT" sz="800" dirty="0" smtClean="0">
                <a:latin typeface="Lucida Sans" pitchFamily="34" charset="0"/>
              </a:rPr>
              <a:t> 2014</a:t>
            </a:r>
            <a:endParaRPr lang="it-IT" sz="800" dirty="0">
              <a:latin typeface="Lucida Sans" pitchFamily="34" charset="0"/>
            </a:endParaRPr>
          </a:p>
        </p:txBody>
      </p:sp>
      <p:pic>
        <p:nvPicPr>
          <p:cNvPr id="38" name="Picture 2" descr="C:\Users\pzamboni\Desktop\Uniq-2_ok.pn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3696159" y="4250771"/>
            <a:ext cx="1109144" cy="102293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Users\pzamboni\Desktop\Uniq-2_ok.pn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6549915" y="5460444"/>
            <a:ext cx="1109144" cy="102293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3" descr="C:\Users\pzamboni\Desktop\M_210N.png"/>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836748" y="5031484"/>
            <a:ext cx="952096" cy="70433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3" descr="C:\Users\pzamboni\Desktop\M_210N.png"/>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7891941" y="5429570"/>
            <a:ext cx="952096" cy="704339"/>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numero diapositiva 2"/>
          <p:cNvSpPr>
            <a:spLocks noGrp="1"/>
          </p:cNvSpPr>
          <p:nvPr>
            <p:ph type="sldNum" sz="quarter" idx="12"/>
          </p:nvPr>
        </p:nvSpPr>
        <p:spPr/>
        <p:txBody>
          <a:bodyPr/>
          <a:lstStyle/>
          <a:p>
            <a:fld id="{72C2BF82-A7EA-419E-A6D8-59190EA55268}" type="slidenum">
              <a:rPr lang="en-US" smtClean="0"/>
              <a:t>11</a:t>
            </a:fld>
            <a:endParaRPr lang="en-US"/>
          </a:p>
        </p:txBody>
      </p:sp>
    </p:spTree>
    <p:extLst>
      <p:ext uri="{BB962C8B-B14F-4D97-AF65-F5344CB8AC3E}">
        <p14:creationId xmlns:p14="http://schemas.microsoft.com/office/powerpoint/2010/main" val="1743508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310" y="395751"/>
            <a:ext cx="8739151" cy="894289"/>
          </a:xfrm>
        </p:spPr>
        <p:txBody>
          <a:bodyPr/>
          <a:lstStyle/>
          <a:p>
            <a:r>
              <a:rPr lang="en-US" sz="2800" dirty="0" smtClean="0"/>
              <a:t>T&amp;L: </a:t>
            </a:r>
            <a:r>
              <a:rPr lang="it-IT" sz="2800" dirty="0"/>
              <a:t>15% of </a:t>
            </a:r>
            <a:r>
              <a:rPr lang="it-IT" sz="2800" dirty="0" err="1"/>
              <a:t>Revenue</a:t>
            </a:r>
            <a:r>
              <a:rPr lang="it-IT" sz="2800" dirty="0"/>
              <a:t>*</a:t>
            </a:r>
            <a:r>
              <a:rPr lang="en-US" sz="2800" dirty="0"/>
              <a:t/>
            </a:r>
            <a:br>
              <a:rPr lang="en-US" sz="2800" dirty="0"/>
            </a:br>
            <a:endParaRPr lang="en-US" sz="2800" dirty="0"/>
          </a:p>
        </p:txBody>
      </p:sp>
      <p:sp>
        <p:nvSpPr>
          <p:cNvPr id="5" name="AutoShape 11" descr="data:image/jpeg;base64,/9j/4AAQSkZJRgABAQAAAQABAAD/2wCEAAkGBhQSERUUExQWFRUWGBwYFxgYGBobHBgcHBcYGhcXHBgeHSYeGhkjGhgYIC8gIycpLSwsFyAxNTAqNSYrLCkBCQoKDgwOGg8PGikfHCQpKSwsLSwsLCksLCwsLCwsLCwsLCksLCwsKSwpLCwsKSwsLCwsLCkpLCwpLCwpLCwsLP/AABEIAPsAyQMBIgACEQEDEQH/xAAcAAACAwEBAQEAAAAAAAAAAAAEBQIDBgEHAAj/xABPEAACAQEFBAYEDAIHBgUFAAABAhEDAAQSITEFQVFhBhMicYGRMkKhsQcUIzNSYnKCksHR8KKyFRZDU5PC4SRjg5TD0kRUc7PxNDXT4+T/xAAZAQEBAQEBAQAAAAAAAAAAAAABAAIDBAX/xAAqEQACAgEEAQQBAwUAAAAAAAAAAQIRIQMSMUFhEyJx8ASBscEyM1Gh0f/aAAwDAQACEQMRAD8A8uDeNphhw9lqrSU2gCUfP0LHCriEdSviVH5g/vusuSsdMvda4Vz9XztAGC9OoC9gAkgZrIjiV3CcmjjYk13iOtu4HAEn3Kf3G+wIeRBNIeBnzFrVYr6NQekRCoch9ISBlO6e60RIlgCBVmCIwq3AZ5gaZDdplpautdp/tHb7hHf637jyuqEkdis76ZYCo04zAjnwsPGWr+YEHhrwsEUfF+Jad9vhdxwP4h+lrKtEfW5Sy/lblOivAeLH9LQkWoDgPxTPK3Ai8EGW/F+tjEu6/RXzY2rNKDMKe9JGnf42iKBUQf3fH0OYMZg/vLfa26JTIbFXSnmAAUJJmZIw0zAXvBgiJ3dBI0Xuilrv/wBbVV2cQSHESASoUZ67syfZaAso3/KMdbmFAGUGdB4ePLO1qmKOzemiVJLNGGO0oyyBGcExkJ5QoVK0yvWdrfiUTv8AIRNrXuV4YEFHORMGrO4zkDrDRG+SN8WiAkYDEOqLETkWbswCcxloAJ+zztU9I59iBAPcN3nFrGot1kdiSSO00gw0EkmZE555EWh1AOeKkNcpzyMRpqYMR+lkShieQytGeYt0rEZjTd7jztzxtESpa6/uRa+5mJaTkrMORwkL5My2ppROp/YJ/K0+yEOu5feze1U/FYIqqUwN9qiLSYi0QLIk1FuzYi40wXMiexUPitJ2HlE+FqMItERwxrbtjqoB0RwOef5Woq3QjiDwNoCi1i1DxNqzlrb60QWtX6zeYsQlVN+M/eH62AR4sUlY8dP3wtAW4kyOAmCcUloM6ZjQjjNrbxhPo0mTD6UljllrIy1Gc77VddiEM4jwt2tXOfbJlcM8h6p5TYInTHajqxkYgi2o6M9GKl6bDTpp2cyTAyy1ls9RbN0mVjLu8nUwSbbLoVtUXesHHWcMwRqcwcrKE1N3+DGqBBKD99xso6TdAatJVJIYZ5jdl9nK3rdxvq1UDLofZad6uy1EKMJB1s2VH5mvd3ZWK9YBh4nx4fuLLLyhiTVBzGUknMj63cYtuunGyOprPTC6EEGYyjI+ItjL2hGqIIK7/rLujT/WwAFTiSC5AGWQJn26ZWu6mjAxVWJ3jAPeQbRAMn5sEE8ORyH732NS+MNKlBZEZA5AbuW/naIW1EQT6RGLI9kSnaicvSMr3QctLS7H0ajZ6zujLLjPusTebwWJPWocSQcK7lOJV11lVHIRwFuvfmKAG8Df2RTgiTLEmPrNnM6jSLBCx1GWUd/ef34Wj1fIWlWMnUnPhGuc+ZOVoYe+yJNafIeYtbVmACAIz84z/htSvjaVdczkeAnLICB4wBYIqbv9/wClvhbhW0hTkajTiBZEP2FUw15I/s6y/iu9ZPe1lvWCzi5XMo4dlDIVbMVEQdpHwy7ZA6mNSFIHJZ/RlX6Pu/7rRBUgHtdYNdI1yGmWWvDdwtIUyRkr4R9YR5Txtwsv1PGpUPuFq3C/7vvioT7R77AF7oG9UAc3B9thql04Z8pHvt0uMsk59g/nkRborxoR/hr+ZskUWmptcayn0pPDsgf5rQNHepnlvtEW07wRv9gtOpVkak/diwoa11KmWIA3z7PysAGqWns9YTO9f3FmVwv+mI1mzgYSP0sr2YqmtSDMM6tMECTM1FGsge025Uq0Q3yYqMu4vCse9VLD22iN/szpdVoN2RUXLRmExO+cjZleOnF7KO4bs00p1G7SgxUNNVHZz1qDyNvPbhTZj8ndes+7VadNwIts1ul/KkJs2kJoUcjdgMTBqPybY3hgq4mCtoUB1FtWBltsbXe8OXqQzZZs5O7vNkNcDT5LLPIycs+HLPlNvUkobWCwNn3VOfVXZffViyfaF22kMXXi7omCrIHxIE/IVQBCS7CTppaEwtZMCo00/lAXGXCpUp5ZafJ2+p3yJGOkN/zRPh6On62dbRoV8FAdbSB6kz8tRUEfGr1EEwDv0skdKkmXU91RDvA3d9gida8AyesVjyoeeugAJPhYdaarjBdwQSsdWDoRvL5GQZy3b5ytFGtOQEjiUieBnsx35WltVWFesAAF66rEHQdY2WXcLQgNc6ZtnxEctJ5Wq87WupjMHLvy3jzk2gqe4+42iJ0kBZQd+p5EgT4AG1VR5zjM5nPjaxTqfqkecD3E+dqSvO0J0Wkwi32G1iiQ08BH4lHum0Qdf7lgwQB24AGECchqdWMmeVhviQ+mnk36WMQ9ZgqPLIrAsgJ9BWRWC5RLD391nf8AWNf/ACY8h+tojMG6H6usZOpPkDpztI7PMZYTH1gfKNbeodGfg9oXimrJfw5IHYhgRl6OBnnLyytHbXwT3mmJphaoGcJhB/CVz9tgDzEXA8VHKHk9wC24bmRqQPuv/wBv7mxN8lGKOsFSQVZFEcQRGvgNLDCqNwjw/wBbRHDduY8j+Yt8qiPS1zOn62kKw5eBYfnb7r+Z/EfzFoiwFYgyRuOUj+LTnY+hcxgp9rJmqSc9AqxJjMZ7pjPLMWWit/poY8IsdcqywFYGBijKYxJAMZDXIRpJ1kWQPtlNhvNIBEaKtPOesyDqZGcHLlPja+/1LwtV0fCjg9oUxSRVMaDqgF/11zsJdQQAVBxDVlBkeKuDbrVm0xEd5f3MxFukXCL9yb/Wv4ZhqT4dGmXo5eMSU6t8pUsal+1emgCFIDQMmIbIZznpGZLbIosrj4wtTDQpUXjL0Lxdu2GY5hsgDH+uQo3EFlXGhxyYDDcc8UZKeR13TIs72TfGpU2FIqFJ+VJHapxggupzCBoOIAr2DnlnqGpp7lujj75DU0p7Hsmr++GH3Lo/cGJWtfRTUCRhXHn2cWhY+rV7oBzgiwKbCuoqHq6hcgOBFMjIpUWSMM6hhHKJkEEHaJZZLUwuNj6JgllchpEQO0WGRPoiMoJjdttwxJWpmPUqAGMsgxQkDKMomADwtR1478wVffJp/j+zGrn45/0W/Fbu5o03rGiqUiC7U8XaNSpUVVUNMFqhGIwOMWTu2EsEKFWESQgMSjaYiAZA3nfE21HRy73SpVY3yo6rAwlVzkBRDjCQMhEjWAcrKNrJdRXcU0qtRDHAQ6KxG6cVNv3wtmWpcnUVX3ybjprarlkCa7DDTw1UYsDjApoOrzIwliwDmO12T4zb681zUrO5whmqO4kyxV9FJQNkB45m1DUEZ+yGVeLNTJHn1YJtZS2c4V3SoAqRihyrZzAwznocgT7RblYtLpgzuwLBlKmCSCCDoTMEd0HytXd2zbOOw+76jQOUnLx3WMoJSnEaxxQdKbGCRGpOe+xAWgfSrZ86Wfmc7IC2shwqdxnPuwmP4vbYcixN8K5BTIHKN5AMTqVCz+zanBkOdoidGpHDxsxo18WioJIA7Ma5DOOJHh7FgNm/R+GqMHptUHVsRABCQaZNVsTBcKrIMmO0OVryait0krq/vRTdbiatQAMilgGLOcKIpBaWY5KBAHGYtZ8Wu/8AeXn8C/ra+/qqu5pBkp4iR6WKN0k5rlkO1rukiFX3l/A36WxuvgaSGF2vBT0SR3GzUdM73gwitUA+2w9xysvN1ztD4pn4D252bMC29VSzEtmSZJmZ4mdbU4rGPRINupRnETmBA8TJ3g7lNqyBlr8R5WNuVPrDhAk8P3vtAUEz7J/HH+Wz/oX0wa5VWNJQA0YwWLYomNdDmcxxskKrzcWpekhXwEWDNcHj4EfmLehdLfhBF8oYfi1KScywYssZyGDAwdIPlbCfHc/mqPk/51DZAGot2pz3nXPzsZTv9UmFdtJ9IDv4TaNwpF60KssZhQJkxkoG/PKLNr/cLzRUdbdxTB0JoqJy5rM+NohcNrOCrFmLiZJc5Z5YTPMz32IW/qz4lkVDAVjhiZ9Y6EHQmAIJkETZX1R4nyt34ueflY3RTOnpyao1V8o//b3QEfKIIA9EmqDTAOpMK4k5k0mJOdsk1NqcLUQqcKkhhhMECGBPHjmDztvdiOXu9EMxDioADmMSh1OLLVkcKzTnhcLnjtmKiNTx01irQpuwCNLBQGImMmpmAJdcIO+dLakqZzQrCncJB0IGfMECYPv3E20XR7oReL4rNSTEFIBJhYMaZ67rK0pUWJIqdWMPoOqnwVlWKg+6rcATnZpsfpNUujMLtUOA6xInwIzjSYn3nIi7b3RytdKnV1aUN3EzzBBg2X3S5NVbB2KcwMT5AS6KBJ9HNhnkIBkxba1NiX/aY64K9VQIDM6jPWAJ0Fsm+zK61ShRsSmCDGUbsyOGk2isg+wgGZTVVShwMJLSwiWDKCpU6iCe82vu1NaSkCpSaTPaD8Blk4G7hNqb1eflGkKTPrJUJAjIeipMCBMCdbVVLzkZVQOOCoPadLRMAvObZb435afvysRWuxVFYg5nw0tzaFzNPBJliis3LECQDzwwT32M2mqCmmDF6RBJDAEZxrl5WSKblQOGZI1GRicz+m/8rMKVUKhUM5JzaCQIjeTwKIeGQOsQFcqjimMCloJiFds5J3CAec6Wrp0KjyWEAcRwzIAO/XW2HbVPCNrxyRvTlzkMImQIz9HVmIGcx3e20f6PP1fZ+lra9VaeQyIyga6ACTqDr5ZATYL4z+8RtJ4xwTo2PxfO3UuvaHcv52KK6nlNi77cVp1KSAOS1NWbEFhTLZZbt07/AG2DBmK917fnblK69iofr0x5rV/SzK9IMY+945k5+7wtGhR+Tq/+pT/krWkIAt0yPdZfcbtNWovD9baS70Mj42W7Ipf7XXHf/MLJk7TuZ6jFB+cAnd6ExrM+FqkupO6z+jR/2P8A44/9m3bpdbRGYuDlLySsgqzQRkQRoQdxFtCekF5vlErWrO6htGzEiIPGc7IFyvtQf751/jItp+h9yxUX5VGHsT9baRMApXFoiJ9p/WwNe8BbbFrlgJDDMCSMvohvOP3lbFXy7HFUHBm4bo/InytiWnG7OsNfUjhDbo70nSiyqwlOsDYic0ygkZERIQkZHsCxFbYzM2PtJUNWqCVVywKlAw7AnssWUkjOQd9sig523XwbbeZKq0cvSLU89WyBU6wCsrMQOZt0hBJsNTVlNK+v5MnfbuvWQ7SwZ1YqkMSpKyQSAcxwniQcxy4bINUnA4kCZYEScsjBJGvpERIOcAkajphRFPatNvUqqtUEA5h6YRst5LI5jnYPovczUr9UARiKhh4k1DkfoK55abrfRh+NpuKk2fPnrzTpIV7LvjUXhhUw4oqKhZCYMMJAInXlZt0j2JSqURebogpIsh0NYvVJxRiwYcQHEzoZtyps4s7ni7nzdjY2st4SlVdKrIWVVbBCYhiAghAB6x8zb5p7DItdFeihwtjBKltQwIlOyKbEQAwmTMDIWEp7P7QmY35EQPWOdMbp322qdHR8Up9tVLorKWnIgpOQHcPGyt+jTopIek4ZI9YanMjLPIGLJWZi81y5dz6xnuyMDwEAd3KzPa1Vjd6QIOEMSJIIkg6Zk7vZYO/3JqZYOuEmCOeTA+TAgg5yDwNjdpV8d1pEEEKwXLjhqEz2QQSIyk5AWBBblfSlKADmxJwzO4R7AfLPIWFq3io+QDADdnzHhqRY3ZoOHdGZOmeca2OrZdkBFBGE4CDIOonUd0/lYtXk3TM690cRKkTpOW4HfyI8xaPxZvonyNr71VIYjf8A/O/fYfEedtXYUje7WJWkWEjNdDBzbjBtT0ZqksxJnDh1+8Tp3D225t+uShQTqum84h+tldxqVKaViMakKZMlcMKSpI3yTHjYSwc6HdW6PhSuQop1GqKnaGI4GKklNQMQYfd7rV3dPk6hz+dp8Y+bq7tJ9utgzfDhFINUPVvVI+UaIdwwETkZxE6klptzZ1RitXMnSYdgMqhAJz3Anc2u7M2zQ2N7rTyPcfdZHsuuqXu8ljkJ88Wnfad42gyt1bu5p9lsIkiVhhkZIMgZgjTyfrSSo9JyAchuG6Inu525T1Nro6w09ysjdJN0zWB1/ZM6jquGoOnnytOneqdKOsdUn6RjLjyE7zYe8XtTstyHgmo2GJzPVIIkaHtYpOXZOelsNWrMDOJw244mmPtbxbvGN9nJjAv/ALe5Gc3hoIzma2WY1Ft98HKjQxDVxIMQQVpFhnugm3mNyrhKivmcLK3fDAxy01tr+h+1l6xQKLVHXFVC/JyxRF7AxEelh8icjvuxo3vSagovFRKQWAkYVjImnpG456c7A9FdglqhqVEQMzKwD4CT2ACuGZ1WSI32D2lc6VS8NjNO7y5Z6tRmOLss6yQcCgqhOIHjviFmy63VFWRO0IIeSCNJiBkSpYSIIxSIgWxLUVm46bYq6S9Fhdlu7iClekrgGZVsK4hO8GZB7xuEqLlV6uorrqjAjvBke2LNNrbRapTpBiezgwzUZ4BQAiWzAzZomBigDKy43ZpbLQmdMs23z9U+VukXZzkqNzebzQvle4GpVWmOqqF6rYV6t8WJPTYqflBOZJ7Y0mxGwuj1ClXU03Wv8oFLLIDEMJgF2mQx0JmYtibiwIZGJyBIjDOXaYQxAnszrxtstjbaqOQt0urAKexBLElgpxHsrhHOSBbW6V10FRryQulINLZanKRJ7RBgTJgzMTESbH366FqFREUlmwhQBmT1iZediE6CXp5LindwS2VMrMM0s0xm5EmZEEzyt9Vulx2Ugq1VqVGBBVnrlzM5EInZGe8gaa2yzSVld5pAXG5kmPk4OYgfMznpFld7amVqojEvRUdZkYBcMwIMQVI3DTTKx192dtM4cF3oLSwuq0hXAVFdVA7YcOTGKSpA0yytkLht18Lh7uGp1UgdU7EHM9rG1Rj2cxAiCSDpFubmmqTGGnUrZX0+oKrAgBZG4RJLVySe877LttUsNCOFc/yuPys9v+wK19oPVpXV86hjBLGSs4o6xgy9ojswQYyAzKnpTc6tJMNak9ImpiAcAEgq+cRpM58rVts1SSoE2SoNPMgelqJ9bSdx52MvRWQQyMAJOBCmka9kT3id9g9lE9UIE5tw+lnrY6+1ahHbxExAkZjuy7rYfLOi4EdWumIAU03HtQToZGLIkTnHdaHX/wC7pfhW3IOIaeLFeOhxKJ5ToTar4uf7v+I/rbsng4vk1e2Lq7IwFNmOLQKW0YZ5ajLUWCuWyqoo1x1NUEgQIZZnEPRkYt2gPPn7LT2HRXePI2uFxoLvHttIwzx1dk1WJig51j5Opln/AOn7rHbK6M3sqQLu8NuYOmjk6lIHnb1THSXQj2/rap78g0j9+NirwKMDS+Du8uZN2zJH/i1WBhG6Dvs5uXwc3pQAOrp7+1WaoQd+irl420D7VG4jwsPV2mYmffbD04vk2tSSwhV0g6Gi7bNvLOE7NMsIZoD9lcQBZsJOmu+3j9d8iMvDlpnwzt6v0r2lWNBqS0arLVUfKBWIUh1YArhzPY5CDbAVOiN4IU06NV5zJNMjDB00nxtbop0Ki6uhD1JG4j7p/SzbYl6q0GL03NJsJEyFMZGM+MDTWzahjSoha61A4qY8S4y7QSSMMlSZI0G7naynsNq94koVjCDRYYqhCooINOiWqU5w6sFjFrkbN2Kpclf9J162b16rk8XY94ifZamsjL6RafrNme5SZPgDbf7M+C13qYyppUsoSoQYgAZ01LlpzOdRDnpw22xugt3u6gAFo3eiNZOQzOc+kW1NtJMweSbM6IPWpIWZlbXBgYsBlEiJGXLKe+zm7fBzVaQ2NVMg7siznsmGMQ2nZzGtvYKF2VBCKqjgAAPZa22lSB2zKdHegF0oDH1Rd5nFVGIzxAJMWe7Q2lRuyYqjpTXmQJgbhvy4WU9I+nNC6yvztWJ6tN3Nj6o9vAG3mG19u1L3U62rmcsFJRAyViAgaMTdrNspkA7ltNkOuknwqV2DfFlSnT0D1BLmfWAPZXQ5NOulvK9p1nqOXdi7Mc2LhmbszJMkx7OFtRXur1a1JSVGKkSUaX6o9gkMsAY848tLQv2yEp0yxgsGZVAWMXaKoYPEAG2RM5crsjLPVgkGD2Z7t3C2l2b0cD0VJrIRhDFJZXUyDgMAwAuU6iNDbcbG2Y12u1OkCQYxNG9mzP6eFjaLv9JrZ2XyO99HlG2awu9YpTq5QGGOVJDZgzgKtwxznBsFfazVLviZsR67XFi/s+IMDflb2KqxOuA/apq1sp0v2G14VeqCFgSThC0h6JC+r2syZ99tUwsx+x6RNIR9f+Y2Y7SQgCQ4EH5xsQ5xAEDiO6x+zuhBFL5SpWpvLZIabKBiJUg6zGtrR0LAM9dUbiGFOD35b/ztjYzamgfo7csV2BI9donT1RI9onkbWf1Vu/8AdU/w2cpdOrXCgQKNFGEAZzkAMs7fYG+ivn/pbrSObY061ufnaMta3HbmObBkgEa3Op4m1hOpJAA15d/AWTXzpjdaZwoxrv8AQpDH5sOxH3vCzTAaPdgQRJEgiRqJG7gbKh0JDZm8XjIfUy7yRkPEWpG0No1sqVCndxxcY3Go9HRTI9YaGRNu/wBUTUzvL1bxGiuxwjXSmvZHt05xZ2J8hvoX3u73OkYF9rVXGWCgq1CO9lOAab2sNcNkV2bGqsBueuwLDmFpdWJ5Fz3W1912H1YC06AAH1f2JsfT2VUbWkT4/ra2ot7EFz2Yn9s9StPpJ6KNyK04Dj7YbvtrNmbVSkAlKhTpqNFVCoHgMptWmxaq/wBmw/fIWKS4P/dt+Fj7kshkfbO2tjMEAT32b2yl1u5BHpLxPUvlzkkCLKNu/CF1BIFQOfVVFWWzyYtJCoYyaMwcsRyAbTNvtHalOgheqwVQJzIHvt5rtvp/WvRZLsOrpgEs51ganMZeI8N9sltbbda9OXrNOeSj0RwgbzzPhAytXTqAK0uEERGfa0IXLU74nhrlbN/4NE0U5mHM6kKzEk7yQCfE625SvTq7in1q4WQCUQYRgBE4qc+kSQDll60C1l6v9FAAlWizHKZHZ5kk6n987diXdcV4wNTqAGl2gQRJpyQCOBGdiiIUK5p1FOJ27NTEWC6s1E6hQc8B1J0sTswm9XpAfm6Xa7zu/fK1O0qRVD6AnLfPhZ30GuOGk1Q+tpaId17ySbRpOedpunK1WDwtoySeedqisWs6s/StBi30rREGnnasi1kHjaDTaIoZONq8C2INoxZJmYvXwhJIS70HqO2S4+zJOQhFxM2e6QbNqFTaV5HyN0p3VYM1K2N2lciMJBwydJpEQDmcp02zrrdqIIordkBIJw1NSBAPzYOnOxj3tW1amf8AiKf5qoFtpIxdmWHwcYzN7vFS8cA5KIMo+bUyCDJBUrukcX102BRpKFpKnckjdhnIQSQBa9b5TB9Kmp5PdB/1JsZR2hTORqA/8Wn7lrflaB2yhdjuREBV+tA94sTQ2NT5M31YP5WsomlOQUcyaXvkmzJL1SgduOQLEeywxUSu67IAMtl32PbDoPYLVq9MiZiM5j25i1LbYpDIOWbcoBxEhQxAAAkwQY87Yo6IKAwgljCgSSYAAGpJ3WzO1vhK2fRdqbVwXWQwWcmmMOKQJme7fEifO+mHwj172alK6k06AxBmDYcSyRiqVTHVowEhcu86WwIFNXCUzjIOdSCoyB7KKc4zzJzMCABrrbWWF9I9A6U/CTVvMpS7FOdcz5A+kfrMO5RrbLU2zJJJYmSSZJO8knMnmbBq1mFW59VRDuDidgiKCBmQTLHcIGg3kWw3YpUX3O90A/yz5DVRv5cI8Z7rFLtum73p0WS5pLSzyRRTUERMag5AHM2YXqtSpDNFxnQAkeORGXE7/YFWxKKvWvPWSc0yxMJlMtDOUZWKEc7PLoTUqIzVG3krlOura2gt4brqztRyqdXHon0EKnQk62LN7AAAnIQBmdNNTPnYW9bSKqTv3WgFl/qmtUWmiRnED2m3odwu/V0VXSBbIdEbhjZqhE8Jm2rYgaWUibJOeXttweNqjV4WjjsgXGbQcm0QTwNo4u+0RFmtEm02ztWyWhI47c6zlbkWj1fdaJmwG0l/v6f/ADpPuS3TtNP74f8AM1PypWgKlc6C/HuS60x/FnamvUrbzVH/AKl8o0//AG1NtAEjaAOjVD9l7yw8xRt8L2xyAqnvF7//AA2WPfgBDVaI+1tC8P7FGdqOvptpUpPyVL5V/wA+dqgseJWfejn7l4PvUW4a53gjvDD31BZStxnSiTzFxRfbWcm3PijKPmzT+2blS/lpsws0Fg217zjqqMsIamutInE7wKks7DsAEAZiXkwVFqLpWppdDWp00DdUXC4kcDArYFkV5wiOE6kySTaO1aZYM9OorPhnDTrO7s650CDTpBQyHEQD2ZbPK1VC9xKHHgxOkNSvJxYaauUVatdVVoLk0yCeyYnSwJielWzAMXUBerJd8KlSxYnJuySDExhklZbjbIUlIqAnLXKIjLSN3CLeo7VuCoCRUTqoLhHrUseZkChTp1GVctxyMTKmS2R2lR7QxowZgWAdGWpBMYiMOYyjECRzt6/Rjqr2umeb1ZaT9ytFF0oVFIZUVspEkZcDEj9xxtzbF9qkU+sVV+UUgggnIGBkxgZ8LdW+KBnIPGAe6d/v9thL7LqCGDkODA1GRzjWPC3nlozg8o7x1YSWGNUpVnYuaYbPfVGfL0dLW7KZjWvOIBWmnKgyB2DGe/KLXkMu+ORJHsJ91hLjiFasTkGKwcRzwrBjUnztwbOqGfebAVnNR8I03Z+20614OgkzzFjtg3YFsUEnQA5DvJ3+HmLc/cbwaTZ1xVaYJp0stWZPewKn22JauMwFgbjn7AdB3+W+0DTmJ3acB3Dd368SbcINtxhXISnfBMtzt8mtqjbs8rbOZdFviLV9ZbjVbRHHytAtwJ8xafXeFuEjj7LQorwiZ/M+63cuVoNT4RaGE8rQMfLslWzFwvNTnXrlR4gsLSTZ4T/w1wpfbfGfIAzYe9/EU+fv9SqeAfX/AA1J9toUr1dT/wDT3CvX+s9Mx+OqxHstsyFLtULkLzQU8KF3k90yPda9bzUYZNf3HctJfxMB77U09pX09mnSu9AcGqF2H3KIFqLwaozr37Cd4ppTpH8TTU9lkAtdnu+fUzxNW8O/mExi1TNSpGGq3Sk31Kas3tfF/BZQta7VDCrWvjd9at55ooz+rFi6NaquVOjRuw+vUAb/AA6ADeDWiGL7RJE9Ze3G6B1KfiIo+xjYC+7HWorHqaalyrGpVqPUMrEMJDJOEAZvB0M6WGvd8dM2r95QJdx+Ng9RvIWXUbx1xLUaTV41dULqDzr3gsi+BW1gslhd0YLdq9So6hoF0uyqslpqU6j08eFDqp3HPQAGqvdC7RXu6NVxwDfLy9SQc0mmpIG9cSoBIzw6WIq3ivEVKwQDRVY12H32ZaKn7LN3WVXqvQxhSrV6jaKxNd2gyIpBVp68aTxxsccFzyJ790bu6oVo3h7xXiVWhQxrqCZ7TVTlOpEd2VgNodD7zRpl6q00gjsGqpqZmD2NMpEgkGNxtsa12vdUYXZbtSnEVKqzggiH6qnCU2A7PbamY3ayDf69zpACpjvdQwqmqVeDGQVMOF10GE9YMsjOduy/ImjHoxZh6ZrIhdeuVAYLAOqAnQFvRBPA2mu2au9g3eqn2gA+23o9WhfatI9ZVa50YMK6AVlT0goRXMAaDEaei9k2S37a1zpqaCUKNV2AQVWphnqSBHbp0w2KYIKqhz3kSV66lyiWk1wzLrtpt6qfMfrZ5srpnTpCGov3q6n2EL77EXHojQCl76OpOgSlVYwdPlC/WFSSR2VJKyuLBitnrrsb4zevi90LOWYhSwUQuUs7K0ALOZw9wkgWw3pvoakjZUun10PpCsvein+VybEL0wuZ/t4+1TqD/JFsR0j6P/FHCdalSR6QBX2EnskZgzmNwkWhR6M3h7v8ZCDqpYA4hLYB2yo3quhJIzyE2zUTabN+vSK6tpeaPi2H+YCxl1vlKoYp1aVQ6wlRWPCYB4x528numzKtR1SnTd3YwqqJJ8uWfK0bxc3p9YtRGBAEysj5xN+Y8ZtlxGz2Q3Vj6p8rQa6nep8jbxWIgiQDodAe42vp7RqLpWqL3VGH+axQ2evtSNq2pG3llLpFeR6N5r/4rn3mxC9L74P/ABNTxwt/MpsUNnpGHipt3qzwt54OnN8H9sD30qX/AGWl/X2+fTT/AAk/Sw0ys9LunSa7g4bndesaf7CiJ8WPWEeIFi3XaNQAtSo3ZdzXipiP4ZceGFbC334QkWEpl2OiogwA8giyx8GsIX2jXllpfF03vVPVmPGap/DbVmKD62yGj/aL7VcfQpBaKebkyO4CyetXuFAkkITuxTVPnUgA9y2n/V2iM7xeqldt6Uh1adxc4ie8YbfDatC650KNKifpenU/xGlvI2TOAqntW9VV+Qu9UU4yas3VUxzE4VYdwNhat0ePlr2oH0Lsv/VcADwU2UXvpTUvD4aYqVqh3AFj5CfPKxKdF7w2d7rrdQf7NYqVTywAwvex8LVifVb9daPaFNcQ9eqeufvl+wp+ygtbTv8Afb4MVKm5pj+2rNhpjud8o5IDadJLndc6dEM/95eIqv3inlTU+Flu1emb1GgFnY5LOZncFXQdwFizVDH+haa9q9Xlqx+jSJpU+41D8q/3Qtqa3SmlQXq6FNVDZYKSlQ5+tB6yqftt4W5deht4qjrL5U+LUznBzrMOST2J+sR9k2Y/0pdbgpF2phHjOo3arNx7R9AHlhHI2yaoBOxbzWAa9P8AFae6mFDVjv7NBYCZb3g8jbtXal1uY/2de3EGozYqh4zWEFM9VpwDobZ/anSapVYhfWMQJJYnQaS7E7gPCzjZXQZUw1dpsyzml2U9t/tkegufogzzGlqxS/QX0TfNqO3V9mkp+UqucNKnxk72j1RLcSBZ1s+rddnqeoDNVK9q8VBDkaYaaZijTPHNmHGJtXt7pbCikoRKSfN06YAReGQyZp8PHO2Vul2r3+uKaScUs5mAi+s7t6o55kxFhsUrLheq1/vapSEkQW7RQKintFqgzVYJkzvMZxbRveaN1oPRpSzR8pXf06pAOZB9GmM8KGeckm32OhdLubrdpMkGpV9E12g5nIkUlIyXxtldqU6lVWKtCKwVnbJZYEwzTCkwQAdw52W1HkEnJ4KNkXOrf72lKm2EMZYiMKIPTqYdIA05kW0HS7aaqgSiSKVEdXTU/QnjOpOoj85P2Ns3+jrkxYg17zIJHq0lOgMaEz39rgLZHb1Oo6ghGwT2nAyBEZE8gRrvi10XY3+Cy6ML0a6QBSpvMkn1ZgQozIU7+NlvSOrmT/u+/IXi78d0k5c7azodS6q5Xls4NKDrqSi8YHzjaR3ZWx3SQjCNxak2XE/GKenghPgbPRns2vSTZBainZQCpSEAL2lILAdv1mEDXLcAMrIvgvTG9TCoaqYAJYqFGBjqMz2liJGZEzEW0+174fiVzqj609wZWgfitkegV5+L7QqU+bAd9OpI9gNtt5MdMA6Y3ULeA+AIrkhojUES2mRKt/DO+2l2l0ZpPdj1NA4BJD/Jg4hhBKgLjNMAqYLEmSTpFpfCFcxirKAewweZ1UHDIyyBRyYz0sV0QvRvFzalPbC4hP0qXZdfvUwW8RYvJdWY7olsuhVqOt4OHDuIYxGsKCCzk5AGAIkng/8A6kJ/c1Pwf/tsi2mwoXxao9F/SI4iJbxGB+8tbe/1qP0h7f1sJlK+hh/SVO7rFGnRuyn6Cgu3e2QPm1s5tTpfTWe0XOhLNPdlp7BbJXHa1OtVAvVapRQ6tTTrD/NIHOH7rehbGr7Mu4x3NVvFQf2lQ4mB+we0nkvdbWegpdiW5bPv99zpUjTpx85UlFA4ie0R3AjnY2l0QutIzear3pxqlPsUx3vOfgfC1+2OlLt85UP2cgB90R7Ytlr70gLGEGZyAjMncAo1PdbLFWaiv0lFJMFFUoU/o0VCz3vqfDK2YvfSMkwmpMZZkngN5PIWLuXQqvVHW3p/i9Kc8UFz93RD9qW+pZ9deouin4pTVTobxUILfiOf3VEH6NqmytIT3HobXqAVL2/xanrDdqqe6nPZ+9+Gzu67Tu1yEXangJHz9TtVX4xvUclhbIdpdIdTiLsZl3zzP0V0Hj7LZqtf3qtCSzMYnMkk6DiTyHtsYRtWzQbY6VsxME985n9PDOwGxNgXm/vFFZWYeoximka4j6zZ+isnjAztoejvwZyOu2g4poM+rDQTvh2yw/YXPiV0sz6Q9K+rQUbuoo0gIVFgEjPhGEeW+xyPBZdLrd9myt3w1bwBFS81IinxVFGS/ZXM+sd9sjtnbZd2OIsd7MczzO5RyFhdo7TLgaAZ6aD9+232wdkVL3WFOkMtWY6KPpMfOF5d5B8D8gmxtk1r/X6ugJjN3bJUH0mO4ZGBqY3QY21/utO60Ddru8D0q9QjOs24EzkvBf8AS1u09o07jSF2u29pqVB67b8wMxkO+B6oAtmbwz3iqKNPeddIHrO3t/8Ak2qrIuVquhTeb5nAOe8+eQ5Cdd5sz6EbFN5rw7FbvT+Uqjc2EGARyEk8gB6wsNtDoTe6ZLBUqruNNxkN3ZbC3kDbWXmiLhcUor87VGKoeUyPxMJ+yqWyk3K2dnOMdOlyxR0m2t19YsMkGSrwRclX3DvJNsrd7v1teeO88LEX+9dkn6WQ7s/9T5Wv2ZdT8Xq1B6TEUkzHpOQg5g4mB8LLds5xSUGzebNu0bMJMxVamTGcKWepOuUKUk8rYnaV0pMjtWD/ACVFSuEhWlr1gM4gR6xkcrehbevHxe50lpmBiaO5QiLl4G3me36xGATk1MYufyjOJ+9BtqTwYgrkbu63XrNi0YGIq0eBQH/KNLYlXWlf+sMSzo4nFIxKpMRl2sbDP6O6bbbozVLbFaPUdD5SJ84thelLE1EqaFk9qOwJ79D42pPFmYq20b/pPQQrRL5B6eBmyiAGpGd8YFnlItluhF+NCoFacSViCC6xoFYCn6Q7S9pswcQGR11V/i8bOVtcJ9jqJ8ig/HbBbbBo3vHpiw1D4jDU/iBPiLUn2YirwO+mWxgr1KTYsGdSkwAOWFmQZkekjFTnw4RZJ/QlP++2h/yX/wDTbd7eXr7pRriJWKbHWNWptG/PEPAWxPxC7/8Alh5/6WJG4tLkylakyGGBB57+Y4jmLRV4IIkEaEajuO62mvCVLueqqLSrI0P6OZGYnPMHI+iSbCrsmhVBwO1Js5Vu0BnlI9NR329fpqX9t3+5x9Rx/rVfsLRtN/WOLgTMjxn3zbcdF/hEul1SFuZpVYg1g/WseObBWQclytjLzsCsgxBRUT6dM4h7MxZdNuTTTyjoqawen37pbSrjJxV34fRA54TBnw87ZnaW3pymeA3DkBu8vC2Wm1q3lhv88/fpbLVilRpuj3RutfqhEMKY9JxGFTGQYnU/VEnkBnb0zY/R67bLWc6tcj0mjHnqABlTXkMzvJtgtj/C9ervSFIUrvhUYQVQ02AncVOH+Hnaq9dPVqeq6E+kScZP3hu8LZ2jZptv9J2YyzYiPRX1U4QN50z8rY29Xw1GJJz32H+OCo0B1HMn3DUmzrYXRZ75U6uipCL85UImPdic7h4mBYaZJoE2HsCrfq2BMlBGN4kIDoB9JzBhd+uQBNvRazUrnR+L3aBHpvMk8SW9Y++IAAFrry1O5Ufi9BYgEMwzMn0pPrMY7Tb8gIAtiNq7W1A/17za4IE21f8AFC5kgyOM6eJm2j6PbH6hCT84+b8hqEHdqeJ7hbPdGUV67FhJRMS8ASQAe+Dl321pqZSBJ0A4nd4fkLCELooHchjFKmOsqnkMws8Tl4svO2G6S7UavWZjliOg0A4DkFgeFtX0kvHxe7LQHzlT5Srx3lFPmWI4sOFsElM1HCrmzMFXvJjykgeNlgjS7C2fSF2qV61FKgMsquoaFQEACRlLSMuAsPs24Hr7tTKkYMVVkhMPycCnUBUYoao6dlj6pys621SFOjToKTBIUGcytMBie8sEnvNh+j0tVvFVgTBSgun9mOsfTL0mT8NgRl0yeEoqYyp4o5u7t7iLecdIwAyy0RRQoMJOI9mVkHs9li0n6Mb7b3p9Uiv1eXYVF8kUe+bef9KF7dPkij+CnaZRwz0H4OflNlXpN+EkfdZj/ltm6mwmvYVUZFamXPbxQQery7IJmZPnbR/A1Vmm1M6PiQ+OP/uFgNiHDXK6HIEfddT/ABFbT4M8Ox70SuLfFqt1qYS6p6pJBgY1IkA+qo042xXSe6g0laRip1DTbU9moOySTwdI5SONt7sev1d8RtzCD91gfcx8rIuk2zG669XYQQ4YrMCGWXpkcTKARrD2nwS5L/g8vPX3WpdnObqQs7mEYf4gvnZD8Vb6HsNu9DL1hppVUwVq4W5dYEZD+NWHnb1n+n6H9yvktlcBKrPCOkIZXoqfTF3QMDBzxPM6znvy77Jb27EDcF0id86E9x0JFjtoNjqANnFEEcRm+/WOWllmMlTP0l9z799hJXZ1UntoLobaqKCGw1FOq1BinORJ1OfEmx1521RrgCpTwEHNlCtI4ThDAdw8bJCOyDzPutG3oWrLvPycXpxfgaX3Z9AwaFRmO8Eac5ifMWEfZdQRAxyuIYO1loSQNMwR4WEJs42LtSq95RXdnnUscTfjPaHnZ3acsVT8f8DbOPd/IoYEZEEHnb6begXvZVJq7lkxH0cyTlHM+22Z6QbOp027Cx4n8zZ1NFwVhDVU3QlsXcdq1qJmjWq0j/u6jp/KRNg7fTbhZ2oer00vWjVMf21Un8QAPttR/TmIy6TxhonzFlQt9ZCjV7O6TUUr1qpDgMiqiwDmAg7RHojsk5A6xnE22nR7b9zd+sqXikMC4sDMULGM1AcCSTA7p4m3kFu2MEegdINrGtUdyQxY7swSTui0+iGz5rFzpSWZ+s0qv/UP3Rbz1DGmXdlYuh0lvN3B6qvUUHUTIMZCVMg5WGkR6ZtO8fKuzejSTD4xjfzlR92xvQ25nqqCkZ1PlX+1WfF7AwHhbzmnt2tVu1brHnECT2VBJJBOYAO+3sGxFi901GQDDLuDEe4WnFxLdZi+nN9xXqt9ptw4ka67rZ7b+z8bSDGERnyVP0s26TZtVJ1BOfibC7XbtP3n3xYfIJjr4J2wVcJPrz7aP5YrTvy9VtCqODt5LUFT3L7bBfB23+0Hx/kn3gWadM1A2jU5s0+NIza6LsY3s4WRvouAe49k+8WM6VUVNSjXKyWRWnSHTJs/ujzsv2n82x+qD7RZntVpul3nP5V18CwJHnaRNmA2VQFO+Xi7aLVzTvB6+ifIMv37aL+m6v0m8zbMbYOG+XRlyOCln3VSB7MrbrqV4C2UEmf/2Q=="/>
          <p:cNvSpPr>
            <a:spLocks noChangeAspect="1" noChangeArrowheads="1"/>
          </p:cNvSpPr>
          <p:nvPr/>
        </p:nvSpPr>
        <p:spPr bwMode="auto">
          <a:xfrm>
            <a:off x="155575" y="-2286000"/>
            <a:ext cx="3810000" cy="4762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prstClr val="black"/>
              </a:solidFill>
            </a:endParaRPr>
          </a:p>
        </p:txBody>
      </p:sp>
      <p:sp>
        <p:nvSpPr>
          <p:cNvPr id="31" name="Rettangolo 30"/>
          <p:cNvSpPr/>
          <p:nvPr/>
        </p:nvSpPr>
        <p:spPr>
          <a:xfrm>
            <a:off x="6424036" y="999875"/>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smtClean="0">
                <a:solidFill>
                  <a:prstClr val="white"/>
                </a:solidFill>
                <a:latin typeface="Lucida Sans"/>
              </a:rPr>
              <a:t>Delivery</a:t>
            </a:r>
            <a:endParaRPr lang="it-IT" dirty="0">
              <a:solidFill>
                <a:prstClr val="white"/>
              </a:solidFill>
              <a:latin typeface="Lucida Sans"/>
            </a:endParaRPr>
          </a:p>
        </p:txBody>
      </p:sp>
      <p:pic>
        <p:nvPicPr>
          <p:cNvPr id="32" name="Picture 4" descr="L:\DL_Corporate\Corporate Communication\Web\HighResolutionImg\iStock_000015683987Large.jpg"/>
          <p:cNvPicPr>
            <a:picLocks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53310" y="2333527"/>
            <a:ext cx="2440800" cy="15125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6" name="Picture 24" descr="C:\Users\pzamboni\Desktop\DATALOGIC\Foto HD prodotti\ADC\elf.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334834" y="3945263"/>
            <a:ext cx="486457" cy="635186"/>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pzamboni\Desktop\CAZ\lynx.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89025" y="4223121"/>
            <a:ext cx="464610" cy="646378"/>
          </a:xfrm>
          <a:prstGeom prst="rect">
            <a:avLst/>
          </a:prstGeom>
          <a:noFill/>
          <a:extLst>
            <a:ext uri="{909E8E84-426E-40DD-AFC4-6F175D3DCCD1}">
              <a14:hiddenFill xmlns:a14="http://schemas.microsoft.com/office/drawing/2010/main">
                <a:solidFill>
                  <a:srgbClr val="FFFFFF"/>
                </a:solidFill>
              </a14:hiddenFill>
            </a:ext>
          </a:extLst>
        </p:spPr>
      </p:pic>
      <p:sp>
        <p:nvSpPr>
          <p:cNvPr id="30" name="Rettangolo 29"/>
          <p:cNvSpPr/>
          <p:nvPr/>
        </p:nvSpPr>
        <p:spPr>
          <a:xfrm>
            <a:off x="3747899" y="999875"/>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err="1" smtClean="0">
                <a:solidFill>
                  <a:prstClr val="white"/>
                </a:solidFill>
                <a:latin typeface="Lucida Sans"/>
              </a:rPr>
              <a:t>Sorting</a:t>
            </a:r>
            <a:endParaRPr lang="it-IT" dirty="0">
              <a:solidFill>
                <a:prstClr val="white"/>
              </a:solidFill>
              <a:latin typeface="Lucida Sans"/>
            </a:endParaRPr>
          </a:p>
        </p:txBody>
      </p:sp>
      <p:pic>
        <p:nvPicPr>
          <p:cNvPr id="27" name="Picture 2" descr="C:\Users\pzamboni\Desktop\CAZ\T&amp;L.jpg"/>
          <p:cNvPicPr>
            <a:picLocks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83685" y="2340815"/>
            <a:ext cx="2440800" cy="15125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4" name="Immagine 3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23629" y="4148420"/>
            <a:ext cx="1755398" cy="795780"/>
          </a:xfrm>
          <a:prstGeom prst="rect">
            <a:avLst/>
          </a:prstGeom>
        </p:spPr>
      </p:pic>
      <p:sp>
        <p:nvSpPr>
          <p:cNvPr id="28" name="Rettangolo 27"/>
          <p:cNvSpPr/>
          <p:nvPr/>
        </p:nvSpPr>
        <p:spPr>
          <a:xfrm>
            <a:off x="1084758" y="999875"/>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err="1" smtClean="0">
                <a:solidFill>
                  <a:prstClr val="white"/>
                </a:solidFill>
                <a:latin typeface="Lucida Sans"/>
              </a:rPr>
              <a:t>Shipping</a:t>
            </a:r>
            <a:r>
              <a:rPr lang="it-IT" dirty="0" smtClean="0">
                <a:solidFill>
                  <a:prstClr val="white"/>
                </a:solidFill>
                <a:latin typeface="Lucida Sans"/>
              </a:rPr>
              <a:t> &amp; </a:t>
            </a:r>
            <a:r>
              <a:rPr lang="it-IT" dirty="0" err="1" smtClean="0">
                <a:solidFill>
                  <a:prstClr val="white"/>
                </a:solidFill>
                <a:latin typeface="Lucida Sans"/>
              </a:rPr>
              <a:t>Receiving</a:t>
            </a:r>
            <a:endParaRPr lang="it-IT" dirty="0">
              <a:solidFill>
                <a:prstClr val="white"/>
              </a:solidFill>
              <a:latin typeface="Lucida Sans"/>
            </a:endParaRPr>
          </a:p>
        </p:txBody>
      </p:sp>
      <p:pic>
        <p:nvPicPr>
          <p:cNvPr id="29" name="Picture 3" descr="C:\Users\pzamboni\Desktop\CAZ\Datacollection.jpg"/>
          <p:cNvPicPr>
            <a:picLocks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83628" y="2321652"/>
            <a:ext cx="2440800" cy="15125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7" name="Picture 5" descr="C:\Users\pzamboni\Desktop\CAZ\lynx.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792707" y="4979223"/>
            <a:ext cx="530845" cy="738527"/>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uppo 38"/>
          <p:cNvGrpSpPr/>
          <p:nvPr/>
        </p:nvGrpSpPr>
        <p:grpSpPr>
          <a:xfrm>
            <a:off x="1823289" y="4029214"/>
            <a:ext cx="656974" cy="757405"/>
            <a:chOff x="3901831" y="4232661"/>
            <a:chExt cx="902187" cy="1076480"/>
          </a:xfrm>
        </p:grpSpPr>
        <p:pic>
          <p:nvPicPr>
            <p:cNvPr id="40" name="Picture 5" descr="C:\Users\pzamboni\Desktop\CAZ\Skorpio_2.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rot="20698257">
              <a:off x="4154097" y="4232661"/>
              <a:ext cx="649921" cy="84747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C:\Users\pzamboni\Desktop\CAZ\Skorpio_1.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901831" y="4319658"/>
              <a:ext cx="517646" cy="989483"/>
            </a:xfrm>
            <a:prstGeom prst="rect">
              <a:avLst/>
            </a:prstGeom>
            <a:noFill/>
            <a:extLst>
              <a:ext uri="{909E8E84-426E-40DD-AFC4-6F175D3DCCD1}">
                <a14:hiddenFill xmlns:a14="http://schemas.microsoft.com/office/drawing/2010/main">
                  <a:solidFill>
                    <a:srgbClr val="FFFFFF"/>
                  </a:solidFill>
                </a14:hiddenFill>
              </a:ext>
            </a:extLst>
          </p:spPr>
        </p:pic>
      </p:grpSp>
      <p:pic>
        <p:nvPicPr>
          <p:cNvPr id="42" name="Picture 51" descr="C:\Users\pzamboni\Desktop\DATALOGIC\Foto HD prodotti\ADC\Powerscan__3.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rot="21413426">
            <a:off x="1040413" y="4453070"/>
            <a:ext cx="736467" cy="49919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4" descr="C:\Users\pzamboni\Desktop\DATALOGIC\Foto HD prodotti\ADC\elf.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549479" y="4312790"/>
            <a:ext cx="486457" cy="635186"/>
          </a:xfrm>
          <a:prstGeom prst="rect">
            <a:avLst/>
          </a:prstGeom>
          <a:noFill/>
          <a:extLst>
            <a:ext uri="{909E8E84-426E-40DD-AFC4-6F175D3DCCD1}">
              <a14:hiddenFill xmlns:a14="http://schemas.microsoft.com/office/drawing/2010/main">
                <a:solidFill>
                  <a:srgbClr val="FFFFFF"/>
                </a:solidFill>
              </a14:hiddenFill>
            </a:ext>
          </a:extLst>
        </p:spPr>
      </p:pic>
      <p:sp>
        <p:nvSpPr>
          <p:cNvPr id="35" name="Rettangolo 34"/>
          <p:cNvSpPr/>
          <p:nvPr/>
        </p:nvSpPr>
        <p:spPr>
          <a:xfrm>
            <a:off x="1096527" y="1453057"/>
            <a:ext cx="2461265" cy="77317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Geographical coverage</a:t>
            </a:r>
          </a:p>
          <a:p>
            <a:pPr algn="ctr"/>
            <a:r>
              <a:rPr lang="en-US" sz="1400" dirty="0" smtClean="0">
                <a:solidFill>
                  <a:prstClr val="white"/>
                </a:solidFill>
                <a:latin typeface="Lucida Sans"/>
              </a:rPr>
              <a:t> </a:t>
            </a:r>
            <a:r>
              <a:rPr lang="en-US" sz="1400" dirty="0">
                <a:solidFill>
                  <a:prstClr val="white"/>
                </a:solidFill>
                <a:latin typeface="Lucida Sans"/>
              </a:rPr>
              <a:t>leverage barcode, marking and inspection</a:t>
            </a:r>
          </a:p>
        </p:txBody>
      </p:sp>
      <p:sp>
        <p:nvSpPr>
          <p:cNvPr id="43" name="Rettangolo 42"/>
          <p:cNvSpPr/>
          <p:nvPr/>
        </p:nvSpPr>
        <p:spPr>
          <a:xfrm>
            <a:off x="3749873" y="1453057"/>
            <a:ext cx="2461265" cy="77317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Strengthen the relation with key customers</a:t>
            </a:r>
            <a:endParaRPr lang="en-US" sz="1400" dirty="0">
              <a:solidFill>
                <a:prstClr val="white"/>
              </a:solidFill>
              <a:latin typeface="Lucida Sans"/>
            </a:endParaRPr>
          </a:p>
        </p:txBody>
      </p:sp>
      <p:sp>
        <p:nvSpPr>
          <p:cNvPr id="50" name="Rettangolo 49"/>
          <p:cNvSpPr/>
          <p:nvPr/>
        </p:nvSpPr>
        <p:spPr>
          <a:xfrm>
            <a:off x="6432717" y="1453057"/>
            <a:ext cx="2461265" cy="773169"/>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New products </a:t>
            </a:r>
          </a:p>
          <a:p>
            <a:pPr algn="ctr"/>
            <a:r>
              <a:rPr lang="en-US" sz="1400" dirty="0" smtClean="0">
                <a:solidFill>
                  <a:prstClr val="white"/>
                </a:solidFill>
                <a:latin typeface="Lucida Sans"/>
              </a:rPr>
              <a:t>tailored services</a:t>
            </a:r>
            <a:endParaRPr lang="en-US" b="1" dirty="0">
              <a:solidFill>
                <a:prstClr val="white"/>
              </a:solidFill>
            </a:endParaRPr>
          </a:p>
        </p:txBody>
      </p:sp>
      <p:pic>
        <p:nvPicPr>
          <p:cNvPr id="1026" name="Picture 2" descr="L:\DL_Corporate\Corporate Communication\Corporate Communications\Foto Prodotti\Foto HD prodotti\IA\DM3610.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53862" y="5315308"/>
            <a:ext cx="781973" cy="61889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L:\DL_Corporate\Corporate Communication\Corporate Communications\Foto Prodotti\Foto HD prodotti\IA\Matrix450_a_black.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6621" t="5057" r="29604" b="14483"/>
          <a:stretch/>
        </p:blipFill>
        <p:spPr bwMode="auto">
          <a:xfrm>
            <a:off x="5500609" y="5010395"/>
            <a:ext cx="781820" cy="7830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DL_Corporate\Corporate Communication\Corporate Communications\Foto Prodotti\Foto HD prodotti\IA\S100_couple.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78531" y="4954815"/>
            <a:ext cx="250019" cy="534402"/>
          </a:xfrm>
          <a:prstGeom prst="rect">
            <a:avLst/>
          </a:prstGeom>
          <a:noFill/>
          <a:extLst>
            <a:ext uri="{909E8E84-426E-40DD-AFC4-6F175D3DCCD1}">
              <a14:hiddenFill xmlns:a14="http://schemas.microsoft.com/office/drawing/2010/main">
                <a:solidFill>
                  <a:srgbClr val="FFFFFF"/>
                </a:solidFill>
              </a14:hiddenFill>
            </a:ext>
          </a:extLst>
        </p:spPr>
      </p:pic>
      <p:sp>
        <p:nvSpPr>
          <p:cNvPr id="33" name="CasellaDiTesto 32"/>
          <p:cNvSpPr txBox="1"/>
          <p:nvPr/>
        </p:nvSpPr>
        <p:spPr>
          <a:xfrm>
            <a:off x="745871" y="6258035"/>
            <a:ext cx="1814920" cy="215444"/>
          </a:xfrm>
          <a:prstGeom prst="rect">
            <a:avLst/>
          </a:prstGeom>
          <a:noFill/>
        </p:spPr>
        <p:txBody>
          <a:bodyPr wrap="none" rtlCol="0">
            <a:spAutoFit/>
          </a:bodyPr>
          <a:lstStyle/>
          <a:p>
            <a:r>
              <a:rPr lang="it-IT" sz="800" dirty="0" smtClean="0">
                <a:latin typeface="Lucida Sans" pitchFamily="34" charset="0"/>
              </a:rPr>
              <a:t>*   </a:t>
            </a:r>
            <a:r>
              <a:rPr lang="it-IT" sz="800" dirty="0" err="1" smtClean="0">
                <a:latin typeface="Lucida Sans" pitchFamily="34" charset="0"/>
              </a:rPr>
              <a:t>Figures</a:t>
            </a:r>
            <a:r>
              <a:rPr lang="it-IT" sz="800" dirty="0" smtClean="0">
                <a:latin typeface="Lucida Sans" pitchFamily="34" charset="0"/>
              </a:rPr>
              <a:t> </a:t>
            </a:r>
            <a:r>
              <a:rPr lang="it-IT" sz="800" dirty="0" err="1" smtClean="0">
                <a:latin typeface="Lucida Sans" pitchFamily="34" charset="0"/>
              </a:rPr>
              <a:t>as</a:t>
            </a:r>
            <a:r>
              <a:rPr lang="it-IT" sz="800" dirty="0" smtClean="0">
                <a:latin typeface="Lucida Sans" pitchFamily="34" charset="0"/>
              </a:rPr>
              <a:t> of 31 </a:t>
            </a:r>
            <a:r>
              <a:rPr lang="it-IT" sz="800" dirty="0" err="1" smtClean="0">
                <a:latin typeface="Lucida Sans" pitchFamily="34" charset="0"/>
              </a:rPr>
              <a:t>December</a:t>
            </a:r>
            <a:r>
              <a:rPr lang="it-IT" sz="800" dirty="0" smtClean="0">
                <a:latin typeface="Lucida Sans" pitchFamily="34" charset="0"/>
              </a:rPr>
              <a:t> 2014</a:t>
            </a:r>
            <a:endParaRPr lang="it-IT" sz="800" dirty="0">
              <a:latin typeface="Lucida Sans" pitchFamily="34" charset="0"/>
            </a:endParaRPr>
          </a:p>
        </p:txBody>
      </p:sp>
      <p:pic>
        <p:nvPicPr>
          <p:cNvPr id="38" name="Picture 2" descr="L:\DL_Corporate\Corporate Communication\Corporate Communications\Foto Prodotti\Foto HD prodotti\IA\DS8110 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23842" y="4223121"/>
            <a:ext cx="758587" cy="57038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L:\DL_Corporate\Corporate Communication\Corporate Communications\Foto Prodotti\Foto HD prodotti\IA\DS8110 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936096" y="5304680"/>
            <a:ext cx="758587" cy="57038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3" descr="C:\Users\pzamboni\Desktop\M_210N.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932598" y="4996316"/>
            <a:ext cx="952096" cy="704339"/>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numero diapositiva 2"/>
          <p:cNvSpPr>
            <a:spLocks noGrp="1"/>
          </p:cNvSpPr>
          <p:nvPr>
            <p:ph type="sldNum" sz="quarter" idx="12"/>
          </p:nvPr>
        </p:nvSpPr>
        <p:spPr/>
        <p:txBody>
          <a:bodyPr/>
          <a:lstStyle/>
          <a:p>
            <a:fld id="{72C2BF82-A7EA-419E-A6D8-59190EA55268}" type="slidenum">
              <a:rPr lang="en-US" smtClean="0"/>
              <a:t>12</a:t>
            </a:fld>
            <a:endParaRPr lang="en-US"/>
          </a:p>
        </p:txBody>
      </p:sp>
    </p:spTree>
    <p:extLst>
      <p:ext uri="{BB962C8B-B14F-4D97-AF65-F5344CB8AC3E}">
        <p14:creationId xmlns:p14="http://schemas.microsoft.com/office/powerpoint/2010/main" val="822083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458" y="394811"/>
            <a:ext cx="7761651" cy="894289"/>
          </a:xfrm>
        </p:spPr>
        <p:txBody>
          <a:bodyPr/>
          <a:lstStyle/>
          <a:p>
            <a:r>
              <a:rPr lang="en-US" sz="2800" dirty="0" smtClean="0"/>
              <a:t>Healthcare: </a:t>
            </a:r>
            <a:r>
              <a:rPr lang="it-IT" sz="2800" dirty="0"/>
              <a:t>6% of </a:t>
            </a:r>
            <a:r>
              <a:rPr lang="it-IT" sz="2800" dirty="0" err="1"/>
              <a:t>Revenue</a:t>
            </a:r>
            <a:r>
              <a:rPr lang="it-IT" sz="2800" dirty="0"/>
              <a:t>*</a:t>
            </a:r>
            <a:endParaRPr lang="en-US" sz="2800" dirty="0"/>
          </a:p>
        </p:txBody>
      </p:sp>
      <p:sp>
        <p:nvSpPr>
          <p:cNvPr id="5" name="AutoShape 8" descr="data:image/jpeg;base64,/9j/4AAQSkZJRgABAQAAAQABAAD/2wCEAAkGBhQSERUUExQWFRUWFxQYFxgXFxcXFRcXGBUVFBQXGBQYHSYeFxkkHBQVHy8gJCcpLCwsFR4xNTAqNSYrLCkBCQoKDgwOGg8PGiokHyQwLCwtLCwsLC8wLC8sLCwsLCksLCwsLCwsLCwpKSwsLCwsLCwsLCwsLCwsLCwsLCwsLP/AABEIALcBEwMBIgACEQEDEQH/xAAbAAACAgMBAAAAAAAAAAAAAAAFBgMEAAECB//EAEoQAAIAAwUDBwgHBQcFAAMAAAECAAMRBAUSITEGQVETImFxgZHRMlKSobHB0uEHFBVCU2LwFiOTorJDRGNygsLiFzM0o/Fzg8P/xAAbAQACAwEBAQAAAAAAAAAAAAACAwEEBQAGB//EAD0RAAEEAAMEBQkHAwUBAAAAAAEAAgMRBBIhBTFBURMUYZHRBhUiUnGBkqHhFjJCU7HB8EOC8TNiotLiI//aAAwDAQACEQMRAD8AD3RKczy+5MidwrBW+7zEmUzgVJyUamvGI7jdEP75wBMYEqeGdCYZnlWRhzWV6bo9rnILS9p9w/dYWQD7pXiE6ZNZixDVJroYksnLA5Ix7DHr5kSickA7BFmSkofcEaXnMgfdTN4qgvKZaWhtJL1jf2NbT/ZHvHjHqzBNwEYWHCB86P4NCAMaOAXk/wCztsP9me8Rtdl7Z5h7xHqwmDhEizog7Ul5BH7gvJhshbD9w98TnYq2tkVHfHrEkljEs2QRvhZ2tLdUFNFeSJ9Hdr4KO2PSbmuV5cpVpoIuYTFC07RlGMsITurWK82JnxQy6aKHcyigupyKHKsNVhs6iSJYFABSkJ2zlqmTJjq48ime7PdDZJm0jExYcDkJ3aqGkLyy9/oaeZPmMk1VViSARpXtiCX9CT7547B849ZtFCKk06YFu5V6A6isXY9qYoig75Iwa0SFL+hX/HPqjs/QkK52g+rwh4Zm4xXn2phqYaNoYw/j+SlJx+hRB/eD6vCIz9Dcsf3g+rwhse2NuMQie3GGjGYzjJ8gozJX/wCkktT/AN9vV4RA/wBFkvXlm9UOivxgjZZAZSKZxzto4lo1f+i4aoDd1zclLCBsVBrvi090FlI3ERxaHaWWpqKwGm3raWJAPNPAbt8Lax8pzAhAaag076MZZJblGAJJ3UiBvo3l+e0HGE5Mg5KAVHhFyyWzEte+L/TzsGjrC4OviUq/9N089o2v0bJ55hxR6xZVawBx04/Eio80kH6MF88x0n0ay97NHoMtmWMtr1zoB1QrzjiLrMprtXnQ+jMHRzGTPowA/tDDxItC11g19j8otVNYmTac7PvO0XAE7ivKpX0c0IImGohhlXJMC4cQIhgn3cyagxXayGlQYF2LdLVkISy96Gpck2kZBAWlxlUxkLzP7F2QJRaTiGJyAQcTnhTQdQERbO3h9YtJVMgRQdAG+B21VrYJySDM0Lla0/y+89cO/wBHeyZs1m5aaKTZoyU6ohzAPSde6NSaRkMBc/edGhKYyxaitEsynocxuPGNi08ILXnZQ64e49O6FlQykq2oilC4StvirL4yyrRRJ8WZZrFCTBCyUgJBSBblS8xXiYmaUBFSbNo3bHUkmZMVAfK9ULIO9Sp5dqpkI2bSeuIJ13OhP3gN417ootbADEtYHat1U6jer863FRGWSzDU0JMDVtmJwutYItPwgngIJzC0UOKU4o3ciYVc8TBOTnFC4VJk14k+qg8YvAUzjHm1eUN0uJrc4b84pWuZRl6vfBOYAQKbqxVt10cqmNTR19fRERuaCMyMKWVOVlApnG0swbEjCtRAuwBqVOXti9Z7Q2Ou4RL2FpOUoybCWZrNZ55lODhOaNxHCvERfWlKxLtRZ+Vklh5Us4x2ajugHYbxxKI0mjpYw/juKQHa5SiJtAESLeRUAiBU2ZFY2kmoXv4QfQgjVQ+ZsTczzQRu0WgMrHfSB1imDd+qwYa7x9nM6jnKrMeJprCldN4BzQUzWvdnEwND2Oy8DS4yBwa4cdUdmUpT9dEByeTm0+62nXvi9ylYo3lLqtd684e+HxCjR4qb1ROWYsyXpAy77RVRF5plBCXt1pPCL2Uma2BKVpXOLFp2dnkZYe+AF03pydoQk6nD3w/TbQeMZuJMkDxlqiiFHelm9LrAOILQZAjgYr2K8Jso4VBZda8IOWsCZkTQVzPTuihPseHLQ9eccyUFuV+qA6GwrIvVJyjjAi0CjHhFa5bieWHGPEcRK183XD1iLc2cp6CNeuHBjI3EMNhFdqHLhG4gNrEZDspUWg2wmyzTpv1mcKypZOAHSZMrUnpUHvOW4w/21v107oIz5aykCqAqqKKBkAAMhThAh0xgGuR9sUJcS7EydI7dwCtYfD0qE5NxoN/iIV7xkszlxoMj1Q6TUqMLDOmfVoG6IHy7uwS2zrWucWMPNkNp049DVA5UokCgrXhGrTjleWCvs74ZtnrvCZk1O/KJb3s4m1GRHAw44oCTLWipRxl+5JD3jkeuD2xEnlJjzaZIMP8AqbP2e2BN67LUBMslTrQ5rDpsndBs9jUN5bVd+ttB2CghmMniEHoHU6Keic11FR2yURUjjmIBXpYEdSSKNxGRhomMK4X7/GBF82BsJwnq4caGKEMpaRwV8x+jSUbssbCYzMMgCAeJOXjFy0NzetgOwUJ98WJgYIq4STvAFc4iayuVUhWrVqjCchuNemvqjWEmenOWTI2nEBOGz5rZk/1f1NE9rXKFvZy+OQmiRPqqzAxlkg0DDyh2jPs6Ya58knQVjEnaY5Te46pRp3o3qq8o5R0HypGmkkZkdUawZQvQrhyUM5BhNOnvjiyS8q11icrTqrHUyygTObmN3DjB5tKR2qs1M6HQ5HtyhG5MyppTcSSO/MR6IbNicLvJhU2luwC0OCMsmHRXIjvi3hJw12U8Vm4uUwls3AGj7/8ACFzasaL2n9b4s2eRQUEFpl1hJSECg07x8orBMIr+v/sNkxGbRu5YW1Z3mbId2le9GdmnqHktmCNOg5MI8vm3Y9kt5Q1wpMoDxQ5r6iIfrutHJur9OfUcjGbeXfKDLOceWmHF+ZDVe2hPoxODxHQzFp3PHzH0WtsubpcPlO9h+R+qEMKEjgY0yCucXrsuprTLExCADUZ1rkaRembKzCFFUBAIJoc89T7Ic6eNponVbAaSLCVLJWWxU50OXVugh9aBEd3td3IuuMglgaU6P/sULG2KYF7YtWJBnCMGgmK6LkV1DMKmuY6IcZSc2h3QuXDNplvNflB66J5cOD5UtyprvBAZWHQQfUY8/jHOc4k7gjZqqFo5rHhvjUm1YuacxuO/ogheVlqKiA3IEGtDSIYWvauNhdTAUOX664oTbuWZMLk60y3QwSZdZLnq99fdAu1WNgoddN/QfCGxSa1dHco3LqXJcAABCBpUCMi/KmpQdXGMhRkPJF70QnmoJO+Bc5MNVJop8k9PQPXFXZvalbSAjUWcoqyV1HnDw3QQtcjGKVpw6OrphWR0bsrlrNc17baq8qVXPea1/XCBF6XsFmiUhrTXr4Qdt09bPJLUzpRR07vEwsXHdpnWhS2eZZj0DM+v2xZhqi924LPxMmY5WppssnDLqdTn4RDNkgivrixfc6i4RqcvH1e2KNgsiiXlkSa4fUMvXFdrrGYq3CzK2lkizGbMVdVrVugDXwg7bmAXoGfYIqXMqyi2IgMaAV0w+NYuWla1P6pCZHW/sCOrfrwVCUystWzGedMx0RQtkkr5OaUG/vqIuTLPw0p5PHgO+KtlDFirA6CvDqz6oe3TVMcQBZVa70pUfm9wgkiiKMoUdv8AN7li6hhkmptZF3qkj6TJxl/V5g1WYf6cxDnsxf6zbOh+8AM+jcaershT+k6Riky//wAn+0wM2Lvfk5iofJIFOrePfFl8Qlw7TxF/qsnEzGCYSD2H2fTf3r0yZzjUx0iCkdIMohmxmDXRXC6tVFPlxGtoJYdH6MTzGyMUbLLIJh7dRqhJ1V2a+jjUUgDezF5hdtQc+FBu6oaR5BG/qhetrqzEjqPQRlAxHVYm3bEbXA8br9/d+6K3nZ8UgkcAw7M/ZCZMBE6p0yoNwByr0Zw/XYuOzrXhhPZlCdb7I2PCMjUqx4AfMQUDtS1VtrgExz8HN+v7rnAd+vDur7IYp90C3WFpRPPHkk7nXND1bu0wHVQo6tSfWSYXb625mycUuzEpXJnPlcaoPu9Zzz3RYbDJMR0ehGtqvsSRzZyathBB/ZN2wdkaXZQjgqys4IOoIaD05oXfo8nl7GrMSzFnqSak57yYPmK2JB6d9817iL/TFJS2xu8TWl6gjFSnZCxcdldbQyuNBkeIO+Hm+wMSV3lh2kA+6Bc6QAarkRGrBiC2HJ2fukvbqr9hk5sw0FAIZbGR5Q3gDu09p74Cy0pKRRqSK9sE7K27du7NYyZ/SCazRd222GW3OAKnTjXhFadf6YaUIA10O/r4wYtthWYgDCvzgHP2XU1odej5wiJ0RHpb017Xg6KP7clMCAajeADr2RIbylS1ONsK6HFp3mIpGzITQsa9UXLbcvKWdwQCcJNOJXMeynbDSYxuKWGuKorZ5TDEr805ihFKddYyFBbqcCkq08nL1VCKla5kV6yY1FrKfWSs3YlG47O6OJikqU52KufQO2PY7rvBWkibMIFBVuulfDLphDsOzZRVq4K1VjhBbFvGZoKabzB4TRgw87CDXVR35GLmPeyYiim4WKdoNDepLfaTaHxHJfujgPGGK4Lv5OWWIoW9g+cAbPfUmWw5pLZUHla6boYvtlSvksBTo3RnTOcWhjBomthcx1yaKjbpUxpunNyANOObGo7qdEdWiSMqZHh6vUIt2O9EmZK1TwOR7jr2R3abGGB6YQHEGjotJtHch8hCakmu/PUbhFWbfDySdGUbj7jugtLsxAjz2+rzL2kqCcNJnqAAixGA80dyqSOcXkjgE6WXaKRNNMWB+DZdzaH1QQSWcz3R5gmSjj84O2W+pkmzO1a50AOYzUjLhnnDJMNX3Cl9O54ykb0VsFrEws40LuB/pbB/tgkkL2yq0kIDur7TB9DESijQVeqNJc+kX/xgeDD2GEuyWgoUcajCR6odfpGSthY8GT2wmyLETZ5U8UwGiEbwwqNOBC1izE6oh71lY5hzZgvWbkvRJ8sMhGlCN6kagiLMxM48tuW9jImgqSASOqu6o3x6tYrekyWHpmRn0HeKxmysMZsIsNiWznI7Q1ft9irNJOXTEWChME5aVzy/QpFa0yyFNBnANfZpWXMoWp7CMQJ6vD3Qsz5VJzrxYgddcs/1rBqfbzJai6UUab+Ou+BVsmKzMxBzqTQ0hkTXWTwKytrQmdjGs3g6+xMV3qJWCSx5zBm7ajL290DL+u0rMDDR/U2/x74Em9SXEw1xrQgg8N2eUS3daOWtCu83Ec8motKg0AGnDSOEL2HOfehnayeEYZzDWZoaQdzdBr2770470Kvm0YCJTLkwBBOjZnXuhJveQxYsRv8AdSHrbiRS1SuAT2s3ygBeVkGLXylr7j7o28G8BrXDinjDtiBY0UAmv6OFpYV/zP8A1QxmAewSYbHh3h39sGnaMfE6zv8AaVsxf6bfYge0fkqeDgw0SElTZallU5DUZ98LG0LUl14Mp9cE7LPwSs9wrEStLo21vRNdlcVxMVQ74dFyXOuekSWCUcZG4Ad5zy9UCrDaOf0HM+6GKwyqDrzMDJ6LaQt9IoiloBFN8DbdtBKlTBLYktSpCipA3VEU9pr9FmlEinKEHCOHTHntzTTPnjG1TMNCxzz1hMOHDhmO5HLOQQ0b0/27bmzSpnJsXrUA83IE8TWDK3kgQMKsrZgrQ1HfHkV+XUZc1kahIOoyBqAVgls5fEyzgA1ZDTmnTs4Hph7sI0tBalNxLg7VF5t3UYjCTmaZbt3qpG4YZKrMUOKkMKiMgunrepyoFa5yhQgyy3DTcIoSrHJGoLEn728wtS7zfEtTUYlrXhiFRHpf2RI/CTuhO1sXHsssEtnNe6uFcyOa0sJPnbTRu7efuQqy2WrAKqpxOQMdXvbUlErWpoPXU+EFhdcn8JO6JBd0r8JPREYQ8pMNf3XfLxTJGOkIJqv52JCW89CjUprln1iGDZrbTlTydoluhrRZmA4GG7FlzT06dUT3laxKny5Ys8plcqKA1mkGvKOEAoESgqWIrWgz1oWDaRCE5SzJimpZ3krLwmonmYFVi4AVl5I1Oh3RZdtyKVl9E7valhjmk0Qju0N8qJTCWcRpQYczHld3WSeZyY5LKpLh2I0xAgHXQGmkekTbzlmwzLVKkICqTWCui1xSyykNh6VOhiKXelbUtn5GViMyvkD/AMbkTMDj82P93wruhcW22MBAjdpd6jhvUBjgCLGqS3sk2lMPHUqOjeY6vCVO5BUSXibFi8teim+p+9pHqy2ZPMX0R4R5xYrzKTHwhTU1zUGgq2ldI3Nl7SG0c+VlZa477vwVV7DAQbRLZ1WWSuMYW51RwzMGZc0QBe/plfuj/QvhGJfs3zh6K+EaD4Hu107/AKJGazat7XWNp9keUg5zUpXTWFq7bonJZPq8xpa0KnMtqN+S8DBx79mnIt6l8IqWy2s5XESaVp208IOOFwAa6kqWJsu+0MGyLv5LqaH7qzD7FhnuWzT5KFTibgRLmZGlAcxnBnYuXSQx4zG9QUQfjyeP22YJ3whl0au/onRbKhID9Uo3nZ5s0ZCYp4hH8BAaXsvah/bTT1yajXpaLt/W61JNmqJj4eVSjAMiKps0xguKWrMBygXQGpyNKxNJ2ltKzJCzAVxvZEKvKbEwmScUxzMBwo4eq4d2HTOFeeJcoLWN3XvKN2y8O8kvFrmx3Vakyxuw4GVl3GZl2ReFimkUaVWv5AP/AOkT39ZJ02dgls6A2WfRlLBVnCbIaVUjKuTdYxdMT7LtNdHnTleW85ywlvWstVVZarh3VwFunHCDt6UMzBrfn4+1G3ZkDdBfehTXDMIICMATpzMuipeI02YmhlYKwKmozl6+l+qQ6RkL+0mK3Bre4+KZ5tg7Uj3ls7NYY5uOiLrjQkAVPSTqYGC5lnEAMwKg5krSh1qKZ6Q/3z/483/I/sMeeI1Ceoe0x6fYuOmxsTnPoEGhQ+pVefDRxnQJouSyGRLw4gRUmpIHti01sG8r6S+MKItBjfKRouwpc4ucd6AGhQR285SzkMssAGoK4hln1xRnKZShDMxg1AIcE9NRnFATDEE18x2w1kFaXohJCYLDdk7AGRKhgCCXStN3VBCUlrXRNPzpBa6ZeGRKHBE/pEWo8DiPKCZsjmhjCATWh8VptwjKBspIvTZWbaHxzEYmv4qAdVOEV7NsU8tqrLNQa5zEI7oJbW3PPmTQ0gzKciyvRsqcvZiyohYDEZazeFdK5wCt9rtVmlrLDNKJWYZKIZQcs0+iGZLYt9wjmy6gGuQyo+PbuJe0Zej14UdP+SA4OK9b/nuRS8dmp89izpmaaOgAA0AAGgjiVsrOUUAIyP8AaJWh1zpDHfNhaZMs1BVEnM0zMZLyE5BUb+c6jtihsnc02UWM8Zy1Wzyc61kSySr9BaoqNeYIQPKPE5Lpnso+z1lJwUd8f57kMl7KTlFFBAGg5UeEZDvSNQn7TYv1Wdx/7Luoxdq8ObSPSF2vs1BWaPRc+xY88Fqs34rdy/FHa22y+ex9Hxj6NtXY8O08nTZxluq7a5g8lmwz9DeWtV6F+2Vl/EPoP8Ma/bWzee3oN4QgfX7NuLd6+Eb+0LP+bvHwRjDyOwQ/M7x/1Vjr7+z+e9Oc6/bA03liGMwBRiwzAaKcSjIgEAkmh4xUnW67zLdEVpeMqSVlBs1YstA4IABJyAFMRpQmFg3jI4Me3/jGxesnzD6RhzfJXCt3dJ8Q4e5R1x3Z3Jtu6/LHJs4s4Ex5dHBDSxzsZZnBAoKEscgKUyi4u1dkxhwjYwuANyYxBK1w1rXDUVpCSL3lfh/zN4xn2sm6WP5vijj5L4Qkkh+v+4eCnrjuzuT4220ihoJlaH7nzhFlMQ3WB744a+wP7Md3zis9+AnKUB1UEaeztjx4EOELT6VXZHD/AClSTmSrRUtGB4W702wEqlZRJNfvUpwPk9fdFD/qH/gf+z/jGp1aQ8P0QtaSLCdg0Y5zHX7jAOwX1PeUJzWbBKJAVmZucT5ooKjp0glYr9mCjKqqSKVBbxisAXAlvDRRdGimq5toTIlBBKxZsa4wNTXShi9+1sw6SP5z7lhXN+zvOPpP8UQm/Z3nfzP8UY0mw8NM8yPjBJNn0neKsDEOAoH9E2HaiedJA73Puis14TTME36rK5Qff5Ni4yp5VK6H1wutes7e39XjGC9Zm9v12xA2FhW7o2958V3WH801/btrP9kvoTIz7Xtn4a/w38YUvtKYfveoRILSx3+oeET5kwo/ps7l3Tv5pq+1rZ5i+gfe0Z9q2zzV9EfHCfMtDed6h4RA1rfzj3Dwhg2Lhz/TZ8K7p3cynK0Xja2VlZUowIOSA0OR1eAFosrIecKV0zU6a+STxgQ1sfzz6vCI5lrmUymNF7D4BsAqMNAPIUgdIXb0VrGYo80t21tqxEctMBViMm3DI9tRD9sLbPrFnxTTiYVBJOdQT7qQ3HA4OLpXixdaJZBq0QDxwZRJHbXMDXrgDevKrOydwtD94geUQct5yHfHItTee3pGHRwlzQ4Helh1p8G008AAGUKUAy4dscnaa0+fL7lhHE8+c3eY1y35m9IxQ8x4T8tvwhO6xJzTx+0Vp/ETuXwjX7QWn8VO5PhhGL/mb0j4xE0wec3pHxgxsTCflM+AIesyc/mnz9oLT+Mvcvwxr7ftP4y/y/DCEXHnH0jETTF84+kYMbEwn5bPgCE4l44/Neh/b1p/GX+T4Y1HnONfOPpGMgvMeF/LZ8AQdafz+aqyrrZqUUmunT2RbFwvvUjtA98NqTAcpS5ecde8xM91krlQnLUikWvOMh30EIiCS/sunyNfZHSXeNyk98O0qwPSgz6qkeoRds9zD71T2UHrgXbRcN6kRBIqWDQUArxJp28Ity7pP5PWfdDx9hochLXt8BERudNygdQNe+EecbRFtJWl3K+ppSnT7xGCwDTGoPDMnuhvslwS2OdchwGg4Vyi3MulZYBXQ1yoAR3CEux+tIg3S0iPs+5FagdhhdnynE4y0AJBpU1A9UeqNIJr7d0IVik4rUX3FnPX5REPhxryVBFEINabmnTCC6S2ADZVI1BAz6K1pA2x7FT2mIKLQsoOe6ufqj0tLINYmeaJCGZSoUGo6KZ06YuecHgZWgWm3Q0R69bIk2zoh0qKgcBkB0QqTrnVfvUHTDGhVpQaWcSsAwOuRzEZKuXlHGIly9HNTzQqgilN2+MGKUwg66JZFlBRdfMVwSQTllu6+uKlou6jkFqDdlU0JFOgDXPp0yj0FrrHJpKAoNTuoBn4CFq13BMM5+bTyRjrTmjMADOpzOdN8MhxgcTZpc5rgFR+y6NQMTnQZdVfaIsXbc2MVfWi6evLrg+btqa0CirZnL7oOUEZVgQTDSpqoyGmRPZCH405dN6MMNrz6z2IPM5qORiAK1qFzAYF1Q5jWlTBq17PrQ4aqaPnrQjMZb8odUstNFA9Zipa7MtTX839IBhTtoF7hWnvU9EWjUpNl3PiXyWppi4nr07BHBuZaeSK+2HuXZwXUKDhVSOgZClOnp1zgPbLFR2A3E074JmMc41dKHRkC0qrcQaowgdI/WsI96XBOtE12srsZWIr5RpiWgegH3a++Hbbu+jZrPycvy5pEst5gfyj1kVAiPYmx4LMw4TH90amHxT4gZN/tXN0KQLRsLPwIBJo4xYmxE4qnm5bqQwbDXZOs5eVNGGtHWh/0n2CHdxSB0wfv0P5WB7xAbQx8s2Fe0AXVit+mqJxtdsi0o64qM2oB6d4jYsMutOTHor4ROhox4EjPryr6oklzecRXymJHQK5CvZFWORxYD2JFKI3MlPIXUfdHugeLoRcyBvywjjvhimAFcvaOMVraoypUmuYyiOldxKLKEvW26JfJYgudSDQdukA2sUs8d2qEDPTOsM1vtFFwg5HM5DI6ZGBKyTuc8N0HA6UA5jxNa8EpwFqqdnVpn6ifZnES3CAaivf4iCZs7HVyTuzIp3HOMk3eRvPHU++sOMjua4NHJVkuYU19UZBiXZWAAqfS+UZFfpnpmUI7JuoAecejTxMdfVmyoKCuoA9sHvqa7oklWYUzEUjiE7KqUuzGgJ4RlA2Zpl0AewRfFnPDLpMdPZTup008YR0nNFlVGzzmXyDQZ8KRsoSNM+NYvpYK6+2JEsQEQZW3aAxvKqSZBw0yz1NK9nRHBsPCpgokoLFe23jLQVLAdGrdwgBI4n0UwMpuqF3rhSU5PmnwHrjzuwygJijfRst1KU98N94Wtp+QFE4bzvFTu6oE2mwYHTjR/8AbGthRk0dv+iQ7U6KeXLiG+JVbPMH5W9kW5YiO8FrKcflb2RYa70x7UR3IPsFfTBWkzF5oYiWRu5qkp01Jy7Ye7FVS1KGqgLU0GGuJs92XthK2Zu0OQciBiNcsmrTh1d0Nt1XnVmpqlVzHTStOyK2MYLOUe1BG7mi8rEavkaCmRBFNdQPdHMhHc4gEHEk4iOwRpL0fjTsETi2PTUdwjLIcOAVkFvMrUyyYxVGViMyTnupkKED5RPZ5DYTiCV+6aAjt0rpXtio97FQScJHURGWa95VSv8A22Po13dUCWSEbkQLL3qSRbhvyzpVc01IzU5rpvER3kDkN5rpoRUE+6LSgZM4XEebUaEVy9kcGSS5LZ8M8qRAIDrUG8tFdyJxVaAZnj3RSvBsILsf1uggo/W+FraW3VdZY0HOPX90e090HC3M/RQ803VUL8uBbRJzIBEyU9T+VwSO6ojVgkBBMA0xn+lYX9trwdLI5UmvMA6KsM4IbI24zrIs05F6k9eQPsjWDHCMknikjers6KE5f3if6h61i/NaKb+Wtfze4+6CIJYR2H9FJV4y8Jprl25HjEqqdcJ7847VTMAZBUDKtRw6Y6Kv5rVUEZCuZ6Yo4Vz+haJPvcbQkaqSWv6MQGXzq9HsyixLLAUKHjoY4nAgE4SK+qsOvVcqv1ZS1KDMGFi2jC5FBqK89gQp1NDlUQ2WezFjzh2RLarilnUCu85axDTkkJJ318kJFhKVkw0JY0IrUYgwoN9QKx01tSoAYZ6UIPfwg8+zcsEUyppuiGbs6tag59Z8YsdI08VFEIR9f6Qe6MgoLoAyqsZEKbRKz3rNGq16AYtNtGVFTL9fyhYDXhT/ALSkH86e9oiaTbyamRWn55fxRVz4R2+aL42+KP8A+g/C7uKbl2s05gHW3yjc3aZsWFVSvS3voIVQ9t32avah/wB0d/XLbixfVTUf5fiiAzC/mRn+9vipuTke4p2st71UYyAaGtGHZuMUbPbTMIBmOBvOgHoiFhbfax/cz6I8Y6S+bYv91enQnhBCKLXK9nxN8ULs5qwe4potVzAmqs7/AOoGvZUmI5V2BRzlNenwELx2ktg/usz+Gx90cT9t7Ug58ooK0BdCM+ALCDZDK70Wuaf7h+ynQcCmFLNh104QEvS24p6y6ZqhbsYgD+kwLbbGdNIVaBmyB5ozpxYUHbGWG7DKmGY84TC4oSXQnWvH9Ui6zDOiNyVaC73IzLEZbB+7f/KfZGkcefL/AIieMdTwGUjHLzB/tE4dcBuIRq3s7NkpZw/KoyHQrXI1NQd4PRFyyPJY/umSrGtBzSx35GlTHnV23N9nsZkuaSHyZQ6lGrpilkGuuuojLValmEYsVBoAVA7sMT1F8hLr3/zdogJy6AL010I1FIuWdqikee3RKtqKryeXeWcwGmS3QjqYVA6qQ2WS9ZhH7yyTkbeUKMv9QPqjLnEbNOkYa/3Nse0XaawOOtHuUtqFQo4sogVaZqMzEPQ1O+nqOUbtE614jhkuVDHCSErSuRodDSKEyyWptZEz+TwixE+Ib5GfEEtzHncD3K3YtoWkuUYgrlrSmfFeHSIcpNoDKHyAIGdco80m7PTzX9zOFdwwU7qR2lzWkIEwWiinm5KSOIGWnREzRYeTVsjR7x4oozI3QtKfrde6qKIQzdGg6zC+9nzLMak5mBkqz2lf7Kd6I8IpW29mdWQs6aglQoYbjmQaGCgw7d0bgedG/wBFzsx3hANvtp5ao9mQB3agY7koQ1Olsh1Qe2Dyu6T1H+owtSvo/kzicMyaCMyXZDrXdhqTDzcdziRZ0lBgQgoDiUVHUTFx4EbC0nWx+ikaBbaBl8PQKQQOd7oLPIPFfSXxgde1yG0qJYIBrWtRu6oAEKCuLHtRMlqFGAjravqMWJe186p5qmp4nLo1hYmbKJJbC7PXopQgnd0dcFk2AnDQTfST44VKIIqMrmi91kC/ZaEB53Ao1K2zcHnS8ugmLTbbS6eS1Trlp09ML/7DWjcZo/hn/fHK7DWsfec9ayvjiqZsEf6rPiHijDZfVPcmuyXyr5rod9Kaa9sY06utO4+MB7DcFqlZYcXXgHseL4sFo/C/mX4oX1jCj+qz4m+K4sk9U9ymZgf/AKY1gHAd8RfZ9o/C/mTxjBYLR+F/OnjBdbw35rPjb4qOif6p7ip8I4CNRGLHP/B/nTxjIHreG/NZ8bfFF0b/AFT3FLthlzhME2Wkx8alqtUAKZFVwvj5N1xBQEKggnWOna3MtWWYSonYcsJasmWyYgmEE8oHUZCA1lvq1S0VFmy6KAAMQyAyArgziyNorZ+LL71+GKEnkvic5cDH2WTu17E8Y1lUb+SPzbZbhjKpiry1BgAwhZyLLII8otKZyAdcPeRSbPaxzCwInYJ2HCGVq0bkzhIBDabhnCh+0lt/El/y/DGxtRbvxJXcPhis7yTxZAoxb73nu+6jGOj7f5700zr5mcnKMtXG6azyJrFSJeJf3fNLVYYSwqB2xH9r2lqhpfJkygQolzGOIyC7MJo5qlZnNwke0QvptZbvOk93yiVdr7Z/geuA+yuKaPwH+7/yp67Gef8APeiSbTWhbOjNKpMBwurK5aglK6EEEBmetdRSpABIizt0mOxg6UeWe+o98CBtjaxukd7e4xXvTaG0WiUZTpJocOYZwRQhhTXhD8H5PYuDFxTZWgNdZp3C/wBghkxUbmObZ1CWZgIZev3GJ3U01jbWOZVfJoCK84k91IvyrIToI+jOkApZRCppGGCou7LVe6Ohd/SD2QjpmosqDzQSO1faInl2Rju74LTLmYy6qVrVeI3jVhUjujqVdjDMiWet3+CAOIbWiYGp72ekYbLJHCWnsr74DXjdc/lpp/fvKLAgK5BryDBcNCKKJhHbQmtIryL9tKqqgygAAB5RyGQ+5Eg2gtXnSu5vhjwB2FiOmfLbfSJO88TfJaPWGZQNdERktbBiBUlxL5uSckzCStCXqGxGbiHCm4DOCl1tMKHHjrXLGqI9KDcpprXPL3lZN92vdNlD/T/wjBfFs/Flej/wgX7AmcKtg7/BEMSwc1PYbBPwzBScCEDq7Fwxmo1QjIXZXLaFlIUg0ppTdruy0MEoZhb6vNdqvNUcs7K2Ecmw5wqQqnKgiEX7a/xJJ/0n4IkXaG1cZJ7H+GGHY+Ju7b3n2clHTs7Uy2SolIWJqEXEWyauEVxDjxjyt5JNTxqe81hwmX/aiCCJGYI1feKebANrrc6Kg6pjfDGrsTAuwBkMhHpVuPK/FJnkElVwQdAQT2e+JA0EpN0OMWLCMxTVhSnEiMW7TSvNj0ZmaqpCGGNrWCD2A9HriI2WkSJGlQqclMU1R0oP5o9B2os7ssvDylA7FgiuykYWADrLdXpU1BUmhAqIQxLYPiUA0wkEsBmDXQ9kF22ntnFP/XHndt7Mmxz4nRFoy3vPOuw8laglbGDfFFUtNtrKUSnVcMsODhcZy5mMmYecWDBBrv0OsQ2Sz25UCjEv7sVbmMxZLImEVeus7ECeg9cDG2jtvnr/AOrwjg39bfxPXK8Ixx5N4nnF3nwT+ss7fkmi7WtpnjlaCXQVAC4ackuh8oPymLeRTKmhintJdtraZPmSC2chZSpiorYhNxsufNdC0s1yqAR1ATftt/EPfKjPt23fiHvlRw8mcQHZg6PlvPgu60yq1+SNXpIt7C0ItcJWYssLhFRzBKKvkQ/lE1PdlHdqmW4LzBMP7x8NRJEwphTBjOarzuU0XSlSN4IX9bvPPfKjobRW4fePdKjvs1iNBmi+fgu60zt+S9DEajz79qbb0+jLjIqfZHFeuzvPgi67HyP8968d+pTen0o39UncT6XzjIyPpg2jLyHcsnpjyCz6tO4n0vnGvq07p9L5xkZE+c5eQ7vqpEp5BZyE7i3pfOM5Gdxb0vnGRkd5zl5Du+qnpTyC3yc7i3p/ONYJ3FvS+cZGR3nSXk3u+q7pTyC1yc3i3pfOLNilTsYqxA31auXVWMjIF+0ZXtLSBr2fVQZSdKCYjak4n1xn1lOJ9cajIz67Uu0uWqTNDGjMRU0OI6dpiDDN4t6XzjcZGozaUrRVDuTRIVrDN4t6XzjKTPzel843GQwbTl5N7vqjzrdJnBvS+cbwzODel84yMifOUvIfPxU2tgTODen843Sb+b0/nGRkF5xk5D5+KlbHLfn9P5xgmT/Of+J84yMghj5DwHd9VKkSfaNMc3+Ifihjs9sdVALOTTPnnXvjIyKGKndKRdD2JLypkvBuL+kfGA142q0mZzWmYeAmU/3RkZAYZ/Rvvf7ULTqoJhtTeSZo/wD3f8oxbNbeMz+KPijUZGgca9v4W931VhtUpBYLb/i/xh8Udi7bf/i/xl+KMjISdoyD8Le76qaC6F1Xh/ifxl+KJBc95f4n8ZfijIyFO2nIPwt7vquoLoXPef5/4qfFHYum9OL/AMVPijIyFnaknqt7vquoclv7LvTi38SX4xkZGQHnOT1W9y6hyX//2Q=="/>
          <p:cNvSpPr>
            <a:spLocks noChangeAspect="1" noChangeArrowheads="1"/>
          </p:cNvSpPr>
          <p:nvPr/>
        </p:nvSpPr>
        <p:spPr bwMode="auto">
          <a:xfrm>
            <a:off x="155575" y="-1538288"/>
            <a:ext cx="4819650" cy="32099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prstClr val="black"/>
              </a:solidFill>
            </a:endParaRPr>
          </a:p>
        </p:txBody>
      </p:sp>
      <p:sp>
        <p:nvSpPr>
          <p:cNvPr id="28" name="Rettangolo 27"/>
          <p:cNvSpPr/>
          <p:nvPr/>
        </p:nvSpPr>
        <p:spPr>
          <a:xfrm>
            <a:off x="1092398" y="1020624"/>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smtClean="0">
                <a:solidFill>
                  <a:prstClr val="white"/>
                </a:solidFill>
                <a:latin typeface="Lucida Sans"/>
              </a:rPr>
              <a:t>Manufacturing</a:t>
            </a:r>
            <a:endParaRPr lang="it-IT" dirty="0">
              <a:solidFill>
                <a:prstClr val="white"/>
              </a:solidFill>
              <a:latin typeface="Lucida Sans"/>
            </a:endParaRPr>
          </a:p>
        </p:txBody>
      </p:sp>
      <p:pic>
        <p:nvPicPr>
          <p:cNvPr id="34" name="Picture 3" descr="C:\Users\pzamboni\Desktop\CAZ\Manuf_HC.jpg"/>
          <p:cNvPicPr>
            <a:picLocks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12906" y="2340630"/>
            <a:ext cx="2440800" cy="151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3" name="Picture 7" descr="C:\Users\pzamboni\Desktop\CAZ\Serie A_T.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9378" y="5233762"/>
            <a:ext cx="1133935" cy="72759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C:\Users\pzamboni\Desktop\CAZ\S15.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27989" y="4509017"/>
            <a:ext cx="569843" cy="39274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51" descr="C:\Users\pzamboni\Desktop\DATALOGIC\Foto HD prodotti\ADC\Powerscan__3.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237434" flipH="1">
            <a:off x="2081942" y="5436425"/>
            <a:ext cx="812977" cy="499196"/>
          </a:xfrm>
          <a:prstGeom prst="rect">
            <a:avLst/>
          </a:prstGeom>
          <a:noFill/>
          <a:extLst>
            <a:ext uri="{909E8E84-426E-40DD-AFC4-6F175D3DCCD1}">
              <a14:hiddenFill xmlns:a14="http://schemas.microsoft.com/office/drawing/2010/main">
                <a:solidFill>
                  <a:srgbClr val="FFFFFF"/>
                </a:solidFill>
              </a14:hiddenFill>
            </a:ext>
          </a:extLst>
        </p:spPr>
      </p:pic>
      <p:sp>
        <p:nvSpPr>
          <p:cNvPr id="30" name="Rettangolo 29"/>
          <p:cNvSpPr/>
          <p:nvPr/>
        </p:nvSpPr>
        <p:spPr>
          <a:xfrm>
            <a:off x="3754565" y="1020268"/>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smtClean="0">
                <a:solidFill>
                  <a:prstClr val="white"/>
                </a:solidFill>
                <a:latin typeface="Lucida Sans"/>
              </a:rPr>
              <a:t>Inventory </a:t>
            </a:r>
            <a:r>
              <a:rPr lang="it-IT" dirty="0" err="1" smtClean="0">
                <a:solidFill>
                  <a:prstClr val="white"/>
                </a:solidFill>
                <a:latin typeface="Lucida Sans"/>
              </a:rPr>
              <a:t>mngt</a:t>
            </a:r>
            <a:endParaRPr lang="it-IT" dirty="0">
              <a:solidFill>
                <a:prstClr val="white"/>
              </a:solidFill>
              <a:latin typeface="Lucida Sans"/>
            </a:endParaRPr>
          </a:p>
        </p:txBody>
      </p:sp>
      <p:pic>
        <p:nvPicPr>
          <p:cNvPr id="29" name="Picture 2" descr="C:\Users\pzamboni\Desktop\CAZ\iStock_000030082090Large.jpg"/>
          <p:cNvPicPr>
            <a:picLocks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789908" y="2334494"/>
            <a:ext cx="2440800" cy="151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7" name="Gruppo 6"/>
          <p:cNvGrpSpPr/>
          <p:nvPr/>
        </p:nvGrpSpPr>
        <p:grpSpPr>
          <a:xfrm rot="267338">
            <a:off x="4176853" y="4145765"/>
            <a:ext cx="706501" cy="842990"/>
            <a:chOff x="3901831" y="4232661"/>
            <a:chExt cx="902187" cy="1076480"/>
          </a:xfrm>
        </p:grpSpPr>
        <p:pic>
          <p:nvPicPr>
            <p:cNvPr id="4101" name="Picture 5" descr="C:\Users\pzamboni\Desktop\CAZ\Skorpio_2.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rot="20698257">
              <a:off x="4154097" y="4232661"/>
              <a:ext cx="649921" cy="84747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pzamboni\Desktop\CAZ\Skorpio_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901831" y="4319658"/>
              <a:ext cx="517646" cy="989483"/>
            </a:xfrm>
            <a:prstGeom prst="rect">
              <a:avLst/>
            </a:prstGeom>
            <a:noFill/>
            <a:extLst>
              <a:ext uri="{909E8E84-426E-40DD-AFC4-6F175D3DCCD1}">
                <a14:hiddenFill xmlns:a14="http://schemas.microsoft.com/office/drawing/2010/main">
                  <a:solidFill>
                    <a:srgbClr val="FFFFFF"/>
                  </a:solidFill>
                </a14:hiddenFill>
              </a:ext>
            </a:extLst>
          </p:spPr>
        </p:pic>
      </p:grpSp>
      <p:pic>
        <p:nvPicPr>
          <p:cNvPr id="4107" name="Picture 11" descr="L:\DL_Corporate\Corporate Communication\Corporate Communications\Foto Prodotti\Foto HD prodotti\ADC\Falcon_x3.pn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50000"/>
          <a:stretch/>
        </p:blipFill>
        <p:spPr bwMode="auto">
          <a:xfrm>
            <a:off x="4923984" y="4781500"/>
            <a:ext cx="472444" cy="90452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L:\DL_Corporate\Corporate Communication\Corporate Communications\Foto Prodotti\Foto HD prodotti\ADC\Memor_x3.png"/>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25458" t="3755" r="20696" b="6356"/>
          <a:stretch/>
        </p:blipFill>
        <p:spPr bwMode="auto">
          <a:xfrm>
            <a:off x="5531542" y="4293665"/>
            <a:ext cx="436375" cy="728471"/>
          </a:xfrm>
          <a:prstGeom prst="rect">
            <a:avLst/>
          </a:prstGeom>
          <a:noFill/>
          <a:extLst>
            <a:ext uri="{909E8E84-426E-40DD-AFC4-6F175D3DCCD1}">
              <a14:hiddenFill xmlns:a14="http://schemas.microsoft.com/office/drawing/2010/main">
                <a:solidFill>
                  <a:srgbClr val="FFFFFF"/>
                </a:solidFill>
              </a14:hiddenFill>
            </a:ext>
          </a:extLst>
        </p:spPr>
      </p:pic>
      <p:sp>
        <p:nvSpPr>
          <p:cNvPr id="31" name="Rettangolo 30"/>
          <p:cNvSpPr/>
          <p:nvPr/>
        </p:nvSpPr>
        <p:spPr>
          <a:xfrm>
            <a:off x="6437313" y="1006921"/>
            <a:ext cx="2461265" cy="345009"/>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smtClean="0">
                <a:solidFill>
                  <a:prstClr val="white"/>
                </a:solidFill>
                <a:latin typeface="Lucida Sans"/>
              </a:rPr>
              <a:t>Bed side care</a:t>
            </a:r>
            <a:endParaRPr lang="it-IT" dirty="0">
              <a:solidFill>
                <a:prstClr val="white"/>
              </a:solidFill>
              <a:latin typeface="Lucida Sans"/>
            </a:endParaRPr>
          </a:p>
        </p:txBody>
      </p:sp>
      <p:pic>
        <p:nvPicPr>
          <p:cNvPr id="37" name="Picture 4" descr="C:\Users\pzamboni\Desktop\CAZ\iStock_000005235350_Large.jpg"/>
          <p:cNvPicPr>
            <a:picLocks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458105" y="2346369"/>
            <a:ext cx="2440800" cy="151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8" name="Picture 12" descr="C:\Users\pzamboni\Desktop\CAZ\PLP-ELF-HC-LF.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8144932" y="4676078"/>
            <a:ext cx="405399" cy="753993"/>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13" descr="C:\Users\pzamboni\Desktop\CAZ\PLP-GRYPHONIGD4100HC-RF.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675071" y="5061564"/>
            <a:ext cx="693208" cy="531547"/>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C:\Users\pzamboni\Desktop\CAZ\PLP-GRYPHONIGBT4100HC-NODISP-LF.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347112" y="4119596"/>
            <a:ext cx="585351" cy="786300"/>
          </a:xfrm>
          <a:prstGeom prst="rect">
            <a:avLst/>
          </a:prstGeom>
          <a:noFill/>
          <a:extLst>
            <a:ext uri="{909E8E84-426E-40DD-AFC4-6F175D3DCCD1}">
              <a14:hiddenFill xmlns:a14="http://schemas.microsoft.com/office/drawing/2010/main">
                <a:solidFill>
                  <a:srgbClr val="FFFFFF"/>
                </a:solidFill>
              </a14:hiddenFill>
            </a:ext>
          </a:extLst>
        </p:spPr>
      </p:pic>
      <p:sp>
        <p:nvSpPr>
          <p:cNvPr id="32" name="Rettangolo 31"/>
          <p:cNvSpPr/>
          <p:nvPr/>
        </p:nvSpPr>
        <p:spPr>
          <a:xfrm>
            <a:off x="1096527" y="1473996"/>
            <a:ext cx="2461265" cy="756557"/>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Expand geography </a:t>
            </a:r>
          </a:p>
          <a:p>
            <a:pPr algn="ctr"/>
            <a:r>
              <a:rPr lang="en-US" sz="1400" dirty="0" smtClean="0">
                <a:solidFill>
                  <a:prstClr val="white"/>
                </a:solidFill>
                <a:latin typeface="Lucida Sans"/>
              </a:rPr>
              <a:t>Mark and Verify solutions</a:t>
            </a:r>
            <a:endParaRPr lang="en-US" sz="1400" dirty="0">
              <a:solidFill>
                <a:prstClr val="white"/>
              </a:solidFill>
              <a:latin typeface="Lucida Sans"/>
            </a:endParaRPr>
          </a:p>
        </p:txBody>
      </p:sp>
      <p:sp>
        <p:nvSpPr>
          <p:cNvPr id="36" name="Rettangolo 35"/>
          <p:cNvSpPr/>
          <p:nvPr/>
        </p:nvSpPr>
        <p:spPr>
          <a:xfrm>
            <a:off x="6421109" y="1473995"/>
            <a:ext cx="2461265" cy="756557"/>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Most innovative solutions</a:t>
            </a:r>
          </a:p>
          <a:p>
            <a:pPr algn="ctr"/>
            <a:r>
              <a:rPr lang="en-US" sz="1400" dirty="0" smtClean="0">
                <a:solidFill>
                  <a:prstClr val="white"/>
                </a:solidFill>
                <a:latin typeface="Lucida Sans"/>
              </a:rPr>
              <a:t>New Products</a:t>
            </a:r>
            <a:endParaRPr lang="en-US" sz="1400" dirty="0">
              <a:solidFill>
                <a:prstClr val="white"/>
              </a:solidFill>
              <a:latin typeface="Lucida Sans"/>
            </a:endParaRPr>
          </a:p>
        </p:txBody>
      </p:sp>
      <p:sp>
        <p:nvSpPr>
          <p:cNvPr id="41" name="Rettangolo 40"/>
          <p:cNvSpPr/>
          <p:nvPr/>
        </p:nvSpPr>
        <p:spPr>
          <a:xfrm>
            <a:off x="3747305" y="1473997"/>
            <a:ext cx="2461265" cy="756556"/>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400" dirty="0" smtClean="0">
                <a:solidFill>
                  <a:prstClr val="white"/>
                </a:solidFill>
                <a:latin typeface="Lucida Sans"/>
              </a:rPr>
              <a:t>Tailored services</a:t>
            </a:r>
          </a:p>
          <a:p>
            <a:pPr algn="ctr"/>
            <a:r>
              <a:rPr lang="en-US" sz="1400" dirty="0" smtClean="0">
                <a:solidFill>
                  <a:prstClr val="white"/>
                </a:solidFill>
                <a:latin typeface="Lucida Sans"/>
              </a:rPr>
              <a:t>Promote the use of professional device</a:t>
            </a:r>
          </a:p>
        </p:txBody>
      </p:sp>
      <p:pic>
        <p:nvPicPr>
          <p:cNvPr id="2050" name="Picture 2" descr="L:\DL_Corporate\Corporate Communication\Corporate Communications\Foto Prodotti\Foto HD prodotti\IA\4-XRF410N-trequartinero.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20643" y="4052774"/>
            <a:ext cx="688052" cy="865527"/>
          </a:xfrm>
          <a:prstGeom prst="rect">
            <a:avLst/>
          </a:prstGeom>
          <a:noFill/>
          <a:extLst>
            <a:ext uri="{909E8E84-426E-40DD-AFC4-6F175D3DCCD1}">
              <a14:hiddenFill xmlns:a14="http://schemas.microsoft.com/office/drawing/2010/main">
                <a:solidFill>
                  <a:srgbClr val="FFFFFF"/>
                </a:solidFill>
              </a14:hiddenFill>
            </a:ext>
          </a:extLst>
        </p:spPr>
      </p:pic>
      <p:sp>
        <p:nvSpPr>
          <p:cNvPr id="33" name="CasellaDiTesto 32"/>
          <p:cNvSpPr txBox="1"/>
          <p:nvPr/>
        </p:nvSpPr>
        <p:spPr>
          <a:xfrm>
            <a:off x="745871" y="6249409"/>
            <a:ext cx="1814920" cy="215444"/>
          </a:xfrm>
          <a:prstGeom prst="rect">
            <a:avLst/>
          </a:prstGeom>
          <a:noFill/>
        </p:spPr>
        <p:txBody>
          <a:bodyPr wrap="none" rtlCol="0">
            <a:spAutoFit/>
          </a:bodyPr>
          <a:lstStyle/>
          <a:p>
            <a:r>
              <a:rPr lang="it-IT" sz="800" dirty="0" smtClean="0">
                <a:latin typeface="Lucida Sans" pitchFamily="34" charset="0"/>
              </a:rPr>
              <a:t>*   </a:t>
            </a:r>
            <a:r>
              <a:rPr lang="it-IT" sz="800" dirty="0" err="1" smtClean="0">
                <a:latin typeface="Lucida Sans" pitchFamily="34" charset="0"/>
              </a:rPr>
              <a:t>Figures</a:t>
            </a:r>
            <a:r>
              <a:rPr lang="it-IT" sz="800" dirty="0" smtClean="0">
                <a:latin typeface="Lucida Sans" pitchFamily="34" charset="0"/>
              </a:rPr>
              <a:t> </a:t>
            </a:r>
            <a:r>
              <a:rPr lang="it-IT" sz="800" dirty="0" err="1" smtClean="0">
                <a:latin typeface="Lucida Sans" pitchFamily="34" charset="0"/>
              </a:rPr>
              <a:t>as</a:t>
            </a:r>
            <a:r>
              <a:rPr lang="it-IT" sz="800" dirty="0" smtClean="0">
                <a:latin typeface="Lucida Sans" pitchFamily="34" charset="0"/>
              </a:rPr>
              <a:t> of 31 </a:t>
            </a:r>
            <a:r>
              <a:rPr lang="it-IT" sz="800" dirty="0" err="1" smtClean="0">
                <a:latin typeface="Lucida Sans" pitchFamily="34" charset="0"/>
              </a:rPr>
              <a:t>December</a:t>
            </a:r>
            <a:r>
              <a:rPr lang="it-IT" sz="800" dirty="0" smtClean="0">
                <a:latin typeface="Lucida Sans" pitchFamily="34" charset="0"/>
              </a:rPr>
              <a:t> 2014</a:t>
            </a:r>
            <a:endParaRPr lang="it-IT" sz="800" dirty="0">
              <a:latin typeface="Lucida Sans" pitchFamily="34" charset="0"/>
            </a:endParaRPr>
          </a:p>
        </p:txBody>
      </p:sp>
      <p:pic>
        <p:nvPicPr>
          <p:cNvPr id="3" name="Picture 2" descr="C:\Users\pzamboni\Desktop\Uniq-2_ok.pn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2448648" y="3997548"/>
            <a:ext cx="1109144" cy="102293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zamboni\Desktop\M_210N.pn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089352" y="4781450"/>
            <a:ext cx="952096" cy="7043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pzamboni\Desktop\SG4-H coppia 5.png"/>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2871232" y="4878298"/>
            <a:ext cx="805172" cy="1346678"/>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numero diapositiva 3"/>
          <p:cNvSpPr>
            <a:spLocks noGrp="1"/>
          </p:cNvSpPr>
          <p:nvPr>
            <p:ph type="sldNum" sz="quarter" idx="12"/>
          </p:nvPr>
        </p:nvSpPr>
        <p:spPr/>
        <p:txBody>
          <a:bodyPr/>
          <a:lstStyle/>
          <a:p>
            <a:fld id="{72C2BF82-A7EA-419E-A6D8-59190EA55268}" type="slidenum">
              <a:rPr lang="en-US" smtClean="0"/>
              <a:t>13</a:t>
            </a:fld>
            <a:endParaRPr lang="en-US"/>
          </a:p>
        </p:txBody>
      </p:sp>
    </p:spTree>
    <p:extLst>
      <p:ext uri="{BB962C8B-B14F-4D97-AF65-F5344CB8AC3E}">
        <p14:creationId xmlns:p14="http://schemas.microsoft.com/office/powerpoint/2010/main" val="33222775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Grafico 42"/>
          <p:cNvGraphicFramePr>
            <a:graphicFrameLocks/>
          </p:cNvGraphicFramePr>
          <p:nvPr>
            <p:extLst>
              <p:ext uri="{D42A27DB-BD31-4B8C-83A1-F6EECF244321}">
                <p14:modId xmlns:p14="http://schemas.microsoft.com/office/powerpoint/2010/main" val="3718797019"/>
              </p:ext>
            </p:extLst>
          </p:nvPr>
        </p:nvGraphicFramePr>
        <p:xfrm>
          <a:off x="4822503" y="3008439"/>
          <a:ext cx="5083497" cy="30334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olo 1"/>
          <p:cNvSpPr>
            <a:spLocks noGrp="1"/>
          </p:cNvSpPr>
          <p:nvPr>
            <p:ph type="title"/>
          </p:nvPr>
        </p:nvSpPr>
        <p:spPr>
          <a:xfrm>
            <a:off x="959527" y="355142"/>
            <a:ext cx="8585873" cy="571500"/>
          </a:xfrm>
        </p:spPr>
        <p:txBody>
          <a:bodyPr>
            <a:noAutofit/>
          </a:bodyPr>
          <a:lstStyle/>
          <a:p>
            <a:r>
              <a:rPr lang="en-US" sz="3100" dirty="0" smtClean="0"/>
              <a:t>Market Trend: Two </a:t>
            </a:r>
            <a:r>
              <a:rPr lang="en-US" sz="3100" dirty="0"/>
              <a:t>S</a:t>
            </a:r>
            <a:r>
              <a:rPr lang="en-US" sz="3100" dirty="0" smtClean="0"/>
              <a:t>peeds for ADC and IA </a:t>
            </a:r>
            <a:endParaRPr lang="it-IT" sz="3100" dirty="0"/>
          </a:p>
        </p:txBody>
      </p:sp>
      <p:sp>
        <p:nvSpPr>
          <p:cNvPr id="7" name="Rettangolo 6"/>
          <p:cNvSpPr/>
          <p:nvPr/>
        </p:nvSpPr>
        <p:spPr bwMode="auto">
          <a:xfrm>
            <a:off x="1075029" y="1216814"/>
            <a:ext cx="3623648" cy="287338"/>
          </a:xfrm>
          <a:prstGeom prst="rect">
            <a:avLst/>
          </a:prstGeom>
          <a:solidFill>
            <a:srgbClr val="629DD1"/>
          </a:solidFill>
          <a:effectLst>
            <a:outerShdw blurRad="50800" dist="38100" dir="2700000" algn="tl" rotWithShape="0">
              <a:prstClr val="black">
                <a:alpha val="40000"/>
              </a:prstClr>
            </a:outerShdw>
          </a:effectLst>
          <a:scene3d>
            <a:camera prst="orthographicFront">
              <a:rot lat="0" lon="0" rev="0"/>
            </a:camera>
            <a:lightRig rig="threePt" dir="t">
              <a:rot lat="0" lon="0" rev="0"/>
            </a:lightRig>
          </a:scene3d>
          <a:sp3d>
            <a:bevelT w="0" h="0"/>
          </a:sp3d>
        </p:spPr>
        <p:style>
          <a:lnRef idx="0">
            <a:schemeClr val="accent4"/>
          </a:lnRef>
          <a:fillRef idx="1003">
            <a:schemeClr val="dk1"/>
          </a:fillRef>
          <a:effectRef idx="3">
            <a:schemeClr val="accent4"/>
          </a:effectRef>
          <a:fontRef idx="minor">
            <a:schemeClr val="lt1"/>
          </a:fontRef>
        </p:style>
        <p:txBody>
          <a:bodyPr anchor="ctr"/>
          <a:lstStyle/>
          <a:p>
            <a:pPr algn="ctr">
              <a:defRPr/>
            </a:pPr>
            <a:r>
              <a:rPr lang="it-IT" sz="1300" b="1" dirty="0" smtClean="0">
                <a:solidFill>
                  <a:prstClr val="white"/>
                </a:solidFill>
                <a:latin typeface="Lucida Sans" pitchFamily="34" charset="0"/>
              </a:rPr>
              <a:t>Automatic Data Capture </a:t>
            </a:r>
            <a:endParaRPr lang="it-IT" sz="1300" b="1" dirty="0">
              <a:solidFill>
                <a:prstClr val="white"/>
              </a:solidFill>
              <a:latin typeface="Lucida Sans" pitchFamily="34" charset="0"/>
            </a:endParaRPr>
          </a:p>
        </p:txBody>
      </p:sp>
      <p:sp>
        <p:nvSpPr>
          <p:cNvPr id="9" name="Rettangolo 8"/>
          <p:cNvSpPr/>
          <p:nvPr/>
        </p:nvSpPr>
        <p:spPr bwMode="auto">
          <a:xfrm>
            <a:off x="5171591" y="1215842"/>
            <a:ext cx="3623648" cy="287337"/>
          </a:xfrm>
          <a:prstGeom prst="rect">
            <a:avLst/>
          </a:prstGeom>
          <a:solidFill>
            <a:srgbClr val="629DD1"/>
          </a:solidFill>
          <a:effectLst>
            <a:outerShdw blurRad="50800" dist="38100" dir="2700000" algn="tl" rotWithShape="0">
              <a:prstClr val="black">
                <a:alpha val="40000"/>
              </a:prstClr>
            </a:outerShdw>
          </a:effectLst>
          <a:scene3d>
            <a:camera prst="orthographicFront">
              <a:rot lat="0" lon="0" rev="0"/>
            </a:camera>
            <a:lightRig rig="threePt" dir="t">
              <a:rot lat="0" lon="0" rev="0"/>
            </a:lightRig>
          </a:scene3d>
          <a:sp3d>
            <a:bevelT w="0" h="0"/>
          </a:sp3d>
        </p:spPr>
        <p:style>
          <a:lnRef idx="0">
            <a:schemeClr val="accent4"/>
          </a:lnRef>
          <a:fillRef idx="1003">
            <a:schemeClr val="dk1"/>
          </a:fillRef>
          <a:effectRef idx="3">
            <a:schemeClr val="accent4"/>
          </a:effectRef>
          <a:fontRef idx="minor">
            <a:schemeClr val="lt1"/>
          </a:fontRef>
        </p:style>
        <p:txBody>
          <a:bodyPr anchor="ctr"/>
          <a:lstStyle/>
          <a:p>
            <a:pPr algn="ctr">
              <a:defRPr/>
            </a:pPr>
            <a:r>
              <a:rPr lang="it-IT" sz="1300" b="1" dirty="0" smtClean="0">
                <a:solidFill>
                  <a:prstClr val="white"/>
                </a:solidFill>
                <a:latin typeface="Lucida Sans" pitchFamily="34" charset="0"/>
              </a:rPr>
              <a:t>Industrial Automation</a:t>
            </a:r>
            <a:endParaRPr lang="it-IT" sz="1300" b="1" dirty="0">
              <a:solidFill>
                <a:prstClr val="white"/>
              </a:solidFill>
              <a:latin typeface="Lucida Sans" pitchFamily="34" charset="0"/>
            </a:endParaRPr>
          </a:p>
        </p:txBody>
      </p:sp>
      <p:graphicFrame>
        <p:nvGraphicFramePr>
          <p:cNvPr id="29" name="Grafico 28"/>
          <p:cNvGraphicFramePr>
            <a:graphicFrameLocks/>
          </p:cNvGraphicFramePr>
          <p:nvPr>
            <p:extLst>
              <p:ext uri="{D42A27DB-BD31-4B8C-83A1-F6EECF244321}">
                <p14:modId xmlns:p14="http://schemas.microsoft.com/office/powerpoint/2010/main" val="1791193429"/>
              </p:ext>
            </p:extLst>
          </p:nvPr>
        </p:nvGraphicFramePr>
        <p:xfrm>
          <a:off x="757367" y="2600326"/>
          <a:ext cx="4258971" cy="3638550"/>
        </p:xfrm>
        <a:graphic>
          <a:graphicData uri="http://schemas.openxmlformats.org/drawingml/2006/chart">
            <c:chart xmlns:c="http://schemas.openxmlformats.org/drawingml/2006/chart" xmlns:r="http://schemas.openxmlformats.org/officeDocument/2006/relationships" r:id="rId3"/>
          </a:graphicData>
        </a:graphic>
      </p:graphicFrame>
      <p:cxnSp>
        <p:nvCxnSpPr>
          <p:cNvPr id="30" name="Connettore 2 29"/>
          <p:cNvCxnSpPr/>
          <p:nvPr/>
        </p:nvCxnSpPr>
        <p:spPr>
          <a:xfrm flipV="1">
            <a:off x="1710670" y="2888793"/>
            <a:ext cx="1235978" cy="395298"/>
          </a:xfrm>
          <a:prstGeom prst="straightConnector1">
            <a:avLst/>
          </a:prstGeom>
          <a:ln w="19050">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31" name="CasellaDiTesto 1"/>
          <p:cNvSpPr txBox="1">
            <a:spLocks noChangeArrowheads="1"/>
          </p:cNvSpPr>
          <p:nvPr/>
        </p:nvSpPr>
        <p:spPr bwMode="auto">
          <a:xfrm>
            <a:off x="1680255" y="2657848"/>
            <a:ext cx="1512168" cy="273669"/>
          </a:xfrm>
          <a:prstGeom prst="rect">
            <a:avLst/>
          </a:prstGeom>
          <a:noFill/>
          <a:ln w="9525">
            <a:noFill/>
            <a:miter lim="800000"/>
            <a:headEnd/>
            <a:tailEnd/>
          </a:ln>
        </p:spPr>
        <p:txBody>
          <a:bodyPr/>
          <a:lstStyle/>
          <a:p>
            <a:pPr algn="ctr" defTabSz="914400"/>
            <a:r>
              <a:rPr lang="it-IT" sz="1050" b="1" dirty="0">
                <a:solidFill>
                  <a:srgbClr val="595959"/>
                </a:solidFill>
                <a:latin typeface="Lucida Sans" pitchFamily="34" charset="0"/>
              </a:rPr>
              <a:t>CAGR </a:t>
            </a:r>
            <a:r>
              <a:rPr lang="it-IT" sz="1050" b="1" dirty="0" smtClean="0">
                <a:solidFill>
                  <a:srgbClr val="595959"/>
                </a:solidFill>
                <a:latin typeface="Lucida Sans" pitchFamily="34" charset="0"/>
              </a:rPr>
              <a:t>+ 5.0%</a:t>
            </a:r>
            <a:endParaRPr lang="it-IT" sz="1050" b="1" dirty="0">
              <a:solidFill>
                <a:srgbClr val="595959"/>
              </a:solidFill>
              <a:latin typeface="Lucida Sans" pitchFamily="34" charset="0"/>
            </a:endParaRPr>
          </a:p>
        </p:txBody>
      </p:sp>
      <p:sp>
        <p:nvSpPr>
          <p:cNvPr id="32" name="CasellaDiTesto 1"/>
          <p:cNvSpPr txBox="1">
            <a:spLocks noChangeArrowheads="1"/>
          </p:cNvSpPr>
          <p:nvPr/>
        </p:nvSpPr>
        <p:spPr bwMode="auto">
          <a:xfrm>
            <a:off x="1005852" y="3261556"/>
            <a:ext cx="1512168" cy="273669"/>
          </a:xfrm>
          <a:prstGeom prst="rect">
            <a:avLst/>
          </a:prstGeom>
          <a:noFill/>
          <a:ln w="9525">
            <a:noFill/>
            <a:miter lim="800000"/>
            <a:headEnd/>
            <a:tailEnd/>
          </a:ln>
        </p:spPr>
        <p:txBody>
          <a:bodyPr/>
          <a:lstStyle/>
          <a:p>
            <a:pPr algn="ctr" defTabSz="914400"/>
            <a:r>
              <a:rPr lang="it-IT" sz="1050" b="1" dirty="0" smtClean="0">
                <a:solidFill>
                  <a:srgbClr val="595959"/>
                </a:solidFill>
                <a:latin typeface="Lucida Sans" pitchFamily="34" charset="0"/>
              </a:rPr>
              <a:t>4.51B$</a:t>
            </a:r>
            <a:endParaRPr lang="it-IT" sz="1050" b="1" dirty="0">
              <a:solidFill>
                <a:srgbClr val="595959"/>
              </a:solidFill>
              <a:latin typeface="Lucida Sans" pitchFamily="34" charset="0"/>
            </a:endParaRPr>
          </a:p>
        </p:txBody>
      </p:sp>
      <p:sp>
        <p:nvSpPr>
          <p:cNvPr id="33" name="CasellaDiTesto 1"/>
          <p:cNvSpPr txBox="1">
            <a:spLocks noChangeArrowheads="1"/>
          </p:cNvSpPr>
          <p:nvPr/>
        </p:nvSpPr>
        <p:spPr bwMode="auto">
          <a:xfrm>
            <a:off x="2414384" y="2932933"/>
            <a:ext cx="1512168" cy="273669"/>
          </a:xfrm>
          <a:prstGeom prst="rect">
            <a:avLst/>
          </a:prstGeom>
          <a:noFill/>
          <a:ln w="9525">
            <a:noFill/>
            <a:miter lim="800000"/>
            <a:headEnd/>
            <a:tailEnd/>
          </a:ln>
        </p:spPr>
        <p:txBody>
          <a:bodyPr/>
          <a:lstStyle/>
          <a:p>
            <a:pPr algn="ctr" defTabSz="914400"/>
            <a:r>
              <a:rPr lang="it-IT" sz="1050" b="1" dirty="0" smtClean="0">
                <a:solidFill>
                  <a:srgbClr val="595959"/>
                </a:solidFill>
                <a:latin typeface="Lucida Sans" pitchFamily="34" charset="0"/>
              </a:rPr>
              <a:t>5.22B</a:t>
            </a:r>
            <a:r>
              <a:rPr lang="it-IT" sz="1050" b="1" dirty="0">
                <a:solidFill>
                  <a:srgbClr val="595959"/>
                </a:solidFill>
                <a:latin typeface="Lucida Sans" pitchFamily="34" charset="0"/>
              </a:rPr>
              <a:t>$</a:t>
            </a:r>
          </a:p>
        </p:txBody>
      </p:sp>
      <p:sp>
        <p:nvSpPr>
          <p:cNvPr id="34" name="CasellaDiTesto 1"/>
          <p:cNvSpPr txBox="1">
            <a:spLocks noChangeArrowheads="1"/>
          </p:cNvSpPr>
          <p:nvPr/>
        </p:nvSpPr>
        <p:spPr bwMode="auto">
          <a:xfrm>
            <a:off x="5768320" y="5566744"/>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+ 5.1%</a:t>
            </a:r>
            <a:endParaRPr lang="it-IT" sz="800" b="1" dirty="0">
              <a:solidFill>
                <a:srgbClr val="595959"/>
              </a:solidFill>
              <a:latin typeface="Lucida Sans" pitchFamily="34" charset="0"/>
            </a:endParaRPr>
          </a:p>
        </p:txBody>
      </p:sp>
      <p:sp>
        <p:nvSpPr>
          <p:cNvPr id="35" name="CasellaDiTesto 1"/>
          <p:cNvSpPr txBox="1">
            <a:spLocks noChangeArrowheads="1"/>
          </p:cNvSpPr>
          <p:nvPr/>
        </p:nvSpPr>
        <p:spPr bwMode="auto">
          <a:xfrm>
            <a:off x="1691620" y="5133494"/>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+ 5.0%</a:t>
            </a:r>
            <a:endParaRPr lang="it-IT" sz="800" b="1" dirty="0">
              <a:solidFill>
                <a:srgbClr val="595959"/>
              </a:solidFill>
              <a:latin typeface="Lucida Sans" pitchFamily="34" charset="0"/>
            </a:endParaRPr>
          </a:p>
        </p:txBody>
      </p:sp>
      <p:sp>
        <p:nvSpPr>
          <p:cNvPr id="36" name="CasellaDiTesto 1"/>
          <p:cNvSpPr txBox="1">
            <a:spLocks noChangeArrowheads="1"/>
          </p:cNvSpPr>
          <p:nvPr/>
        </p:nvSpPr>
        <p:spPr bwMode="auto">
          <a:xfrm>
            <a:off x="1691620" y="4695344"/>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+ 3.3%</a:t>
            </a:r>
            <a:endParaRPr lang="it-IT" sz="800" b="1" dirty="0">
              <a:solidFill>
                <a:srgbClr val="595959"/>
              </a:solidFill>
              <a:latin typeface="Lucida Sans" pitchFamily="34" charset="0"/>
            </a:endParaRPr>
          </a:p>
        </p:txBody>
      </p:sp>
      <p:sp>
        <p:nvSpPr>
          <p:cNvPr id="37" name="CasellaDiTesto 1"/>
          <p:cNvSpPr txBox="1">
            <a:spLocks noChangeArrowheads="1"/>
          </p:cNvSpPr>
          <p:nvPr/>
        </p:nvSpPr>
        <p:spPr bwMode="auto">
          <a:xfrm>
            <a:off x="1682095" y="3733319"/>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+ 3.1%</a:t>
            </a:r>
            <a:endParaRPr lang="it-IT" sz="800" b="1" dirty="0">
              <a:solidFill>
                <a:srgbClr val="595959"/>
              </a:solidFill>
              <a:latin typeface="Lucida Sans" pitchFamily="34" charset="0"/>
            </a:endParaRPr>
          </a:p>
        </p:txBody>
      </p:sp>
      <p:sp>
        <p:nvSpPr>
          <p:cNvPr id="39" name="Rettangolo 10"/>
          <p:cNvSpPr>
            <a:spLocks noChangeArrowheads="1"/>
          </p:cNvSpPr>
          <p:nvPr/>
        </p:nvSpPr>
        <p:spPr bwMode="auto">
          <a:xfrm>
            <a:off x="993190" y="1637511"/>
            <a:ext cx="3705488" cy="738664"/>
          </a:xfrm>
          <a:prstGeom prst="rect">
            <a:avLst/>
          </a:prstGeom>
          <a:noFill/>
          <a:ln>
            <a:noFill/>
          </a:ln>
          <a:extLst/>
        </p:spPr>
        <p:txBody>
          <a:bodyPr wrap="square">
            <a:spAutoFit/>
          </a:bodyPr>
          <a:lstStyle/>
          <a:p>
            <a:pPr algn="just" defTabSz="914400">
              <a:spcBef>
                <a:spcPct val="20000"/>
              </a:spcBef>
              <a:defRPr/>
            </a:pPr>
            <a:r>
              <a:rPr lang="en-US" altLang="en-US" sz="1400" dirty="0" smtClean="0">
                <a:solidFill>
                  <a:prstClr val="black">
                    <a:lumMod val="50000"/>
                    <a:lumOff val="50000"/>
                  </a:prstClr>
                </a:solidFill>
                <a:latin typeface="Lucida Sans" pitchFamily="34" charset="0"/>
                <a:ea typeface="Arial Unicode MS" pitchFamily="34" charset="-128"/>
                <a:cs typeface="Arial Unicode MS" pitchFamily="34" charset="-128"/>
              </a:rPr>
              <a:t>Strong </a:t>
            </a:r>
            <a:r>
              <a:rPr lang="en-US" altLang="en-US" sz="1400" dirty="0">
                <a:solidFill>
                  <a:prstClr val="black">
                    <a:lumMod val="50000"/>
                    <a:lumOff val="50000"/>
                  </a:prstClr>
                </a:solidFill>
                <a:latin typeface="Lucida Sans" pitchFamily="34" charset="0"/>
                <a:ea typeface="Arial Unicode MS" pitchFamily="34" charset="-128"/>
                <a:cs typeface="Arial Unicode MS" pitchFamily="34" charset="-128"/>
              </a:rPr>
              <a:t>recovery ahead with forecast reviewed upward for the entire period: CAGR 2013-2016 </a:t>
            </a:r>
            <a:r>
              <a:rPr lang="en-US" altLang="en-US" sz="1400" dirty="0" smtClean="0">
                <a:solidFill>
                  <a:prstClr val="black">
                    <a:lumMod val="50000"/>
                    <a:lumOff val="50000"/>
                  </a:prstClr>
                </a:solidFill>
                <a:latin typeface="Lucida Sans" pitchFamily="34" charset="0"/>
                <a:ea typeface="Arial Unicode MS" pitchFamily="34" charset="-128"/>
                <a:cs typeface="Arial Unicode MS" pitchFamily="34" charset="-128"/>
              </a:rPr>
              <a:t>+5.0%</a:t>
            </a:r>
          </a:p>
        </p:txBody>
      </p:sp>
      <p:pic>
        <p:nvPicPr>
          <p:cNvPr id="40" name="Picture 2" descr="4122-VDC_Research-logo-200"/>
          <p:cNvPicPr>
            <a:picLocks noChangeAspect="1" noChangeArrowheads="1"/>
          </p:cNvPicPr>
          <p:nvPr/>
        </p:nvPicPr>
        <p:blipFill>
          <a:blip r:embed="rId4" cstate="print"/>
          <a:srcRect l="8315" t="-7315" r="20032" b="30479"/>
          <a:stretch>
            <a:fillRect/>
          </a:stretch>
        </p:blipFill>
        <p:spPr bwMode="auto">
          <a:xfrm>
            <a:off x="679897" y="6029347"/>
            <a:ext cx="520700" cy="352425"/>
          </a:xfrm>
          <a:prstGeom prst="rect">
            <a:avLst/>
          </a:prstGeom>
          <a:noFill/>
          <a:ln w="9525">
            <a:noFill/>
            <a:miter lim="800000"/>
            <a:headEnd/>
            <a:tailEnd/>
          </a:ln>
        </p:spPr>
      </p:pic>
      <p:sp>
        <p:nvSpPr>
          <p:cNvPr id="42" name="Rettangolo 41"/>
          <p:cNvSpPr/>
          <p:nvPr/>
        </p:nvSpPr>
        <p:spPr>
          <a:xfrm>
            <a:off x="5171592" y="1592122"/>
            <a:ext cx="3623648" cy="1212640"/>
          </a:xfrm>
          <a:prstGeom prst="rect">
            <a:avLst/>
          </a:prstGeom>
        </p:spPr>
        <p:txBody>
          <a:bodyPr wrap="square">
            <a:spAutoFit/>
          </a:bodyPr>
          <a:lstStyle/>
          <a:p>
            <a:pPr marL="285750" indent="-285750" algn="just">
              <a:spcBef>
                <a:spcPct val="20000"/>
              </a:spcBef>
              <a:buFont typeface="Arial" panose="020B0604020202020204" pitchFamily="34" charset="0"/>
              <a:buChar char="•"/>
              <a:defRPr/>
            </a:pPr>
            <a:r>
              <a:rPr lang="en-US" altLang="en-US" sz="1400" dirty="0">
                <a:solidFill>
                  <a:prstClr val="black">
                    <a:lumMod val="50000"/>
                    <a:lumOff val="50000"/>
                  </a:prstClr>
                </a:solidFill>
                <a:latin typeface="Lucida Sans" pitchFamily="34" charset="0"/>
                <a:ea typeface="Arial Unicode MS" pitchFamily="34" charset="-128"/>
                <a:cs typeface="Arial Unicode MS" pitchFamily="34" charset="-128"/>
              </a:rPr>
              <a:t>Positive market trend in all the segments </a:t>
            </a:r>
            <a:r>
              <a:rPr lang="en-US" altLang="en-US" sz="1400" dirty="0" err="1">
                <a:solidFill>
                  <a:prstClr val="black">
                    <a:lumMod val="50000"/>
                    <a:lumOff val="50000"/>
                  </a:prstClr>
                </a:solidFill>
                <a:latin typeface="Lucida Sans" pitchFamily="34" charset="0"/>
                <a:ea typeface="Arial Unicode MS" pitchFamily="34" charset="-128"/>
                <a:cs typeface="Arial Unicode MS" pitchFamily="34" charset="-128"/>
              </a:rPr>
              <a:t>Datalogic</a:t>
            </a:r>
            <a:r>
              <a:rPr lang="en-US" altLang="en-US" sz="1400" dirty="0">
                <a:solidFill>
                  <a:prstClr val="black">
                    <a:lumMod val="50000"/>
                    <a:lumOff val="50000"/>
                  </a:prstClr>
                </a:solidFill>
                <a:latin typeface="Lucida Sans" pitchFamily="34" charset="0"/>
                <a:ea typeface="Arial Unicode MS" pitchFamily="34" charset="-128"/>
                <a:cs typeface="Arial Unicode MS" pitchFamily="34" charset="-128"/>
              </a:rPr>
              <a:t> is operating in</a:t>
            </a:r>
          </a:p>
          <a:p>
            <a:pPr marL="285750" indent="-285750" algn="just">
              <a:spcBef>
                <a:spcPct val="20000"/>
              </a:spcBef>
              <a:buFont typeface="Arial" panose="020B0604020202020204" pitchFamily="34" charset="0"/>
              <a:buChar char="•"/>
              <a:defRPr/>
            </a:pPr>
            <a:r>
              <a:rPr lang="en-US" altLang="en-US" sz="1400" dirty="0">
                <a:solidFill>
                  <a:prstClr val="black">
                    <a:lumMod val="50000"/>
                    <a:lumOff val="50000"/>
                  </a:prstClr>
                </a:solidFill>
                <a:latin typeface="Lucida Sans" pitchFamily="34" charset="0"/>
                <a:ea typeface="Arial Unicode MS" pitchFamily="34" charset="-128"/>
                <a:cs typeface="Arial Unicode MS" pitchFamily="34" charset="-128"/>
              </a:rPr>
              <a:t>Laser marking technology and machine vision increase their applications in the factory environment</a:t>
            </a:r>
          </a:p>
        </p:txBody>
      </p:sp>
      <p:sp>
        <p:nvSpPr>
          <p:cNvPr id="52" name="CasellaDiTesto 1"/>
          <p:cNvSpPr txBox="1">
            <a:spLocks noChangeArrowheads="1"/>
          </p:cNvSpPr>
          <p:nvPr/>
        </p:nvSpPr>
        <p:spPr bwMode="auto">
          <a:xfrm>
            <a:off x="5749270" y="5312125"/>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+ 5.1%</a:t>
            </a:r>
            <a:endParaRPr lang="it-IT" sz="800" b="1" dirty="0">
              <a:solidFill>
                <a:srgbClr val="595959"/>
              </a:solidFill>
              <a:latin typeface="Lucida Sans" pitchFamily="34" charset="0"/>
            </a:endParaRPr>
          </a:p>
        </p:txBody>
      </p:sp>
      <p:sp>
        <p:nvSpPr>
          <p:cNvPr id="53" name="CasellaDiTesto 1"/>
          <p:cNvSpPr txBox="1">
            <a:spLocks noChangeArrowheads="1"/>
          </p:cNvSpPr>
          <p:nvPr/>
        </p:nvSpPr>
        <p:spPr bwMode="auto">
          <a:xfrm>
            <a:off x="5739745" y="5039115"/>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+ 7.5%</a:t>
            </a:r>
            <a:endParaRPr lang="it-IT" sz="800" b="1" dirty="0">
              <a:solidFill>
                <a:srgbClr val="595959"/>
              </a:solidFill>
              <a:latin typeface="Lucida Sans" pitchFamily="34" charset="0"/>
            </a:endParaRPr>
          </a:p>
        </p:txBody>
      </p:sp>
      <p:sp>
        <p:nvSpPr>
          <p:cNvPr id="54" name="CasellaDiTesto 1"/>
          <p:cNvSpPr txBox="1">
            <a:spLocks noChangeArrowheads="1"/>
          </p:cNvSpPr>
          <p:nvPr/>
        </p:nvSpPr>
        <p:spPr bwMode="auto">
          <a:xfrm>
            <a:off x="5739745" y="4689693"/>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+ 7.5%</a:t>
            </a:r>
            <a:endParaRPr lang="it-IT" sz="800" b="1" dirty="0">
              <a:solidFill>
                <a:srgbClr val="595959"/>
              </a:solidFill>
              <a:latin typeface="Lucida Sans" pitchFamily="34" charset="0"/>
            </a:endParaRPr>
          </a:p>
        </p:txBody>
      </p:sp>
      <p:sp>
        <p:nvSpPr>
          <p:cNvPr id="55" name="CasellaDiTesto 1"/>
          <p:cNvSpPr txBox="1">
            <a:spLocks noChangeArrowheads="1"/>
          </p:cNvSpPr>
          <p:nvPr/>
        </p:nvSpPr>
        <p:spPr bwMode="auto">
          <a:xfrm>
            <a:off x="5739745" y="3867505"/>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+ 4.4%</a:t>
            </a:r>
            <a:endParaRPr lang="it-IT" sz="800" b="1" dirty="0">
              <a:solidFill>
                <a:srgbClr val="595959"/>
              </a:solidFill>
              <a:latin typeface="Lucida Sans" pitchFamily="34" charset="0"/>
            </a:endParaRPr>
          </a:p>
        </p:txBody>
      </p:sp>
      <p:cxnSp>
        <p:nvCxnSpPr>
          <p:cNvPr id="56" name="Connettore 2 55"/>
          <p:cNvCxnSpPr/>
          <p:nvPr/>
        </p:nvCxnSpPr>
        <p:spPr>
          <a:xfrm flipV="1">
            <a:off x="5830215" y="3035333"/>
            <a:ext cx="1235978" cy="395298"/>
          </a:xfrm>
          <a:prstGeom prst="straightConnector1">
            <a:avLst/>
          </a:prstGeom>
          <a:ln w="19050">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57" name="CasellaDiTesto 1"/>
          <p:cNvSpPr txBox="1">
            <a:spLocks noChangeArrowheads="1"/>
          </p:cNvSpPr>
          <p:nvPr/>
        </p:nvSpPr>
        <p:spPr bwMode="auto">
          <a:xfrm>
            <a:off x="5039672" y="3417621"/>
            <a:ext cx="1512168" cy="273669"/>
          </a:xfrm>
          <a:prstGeom prst="rect">
            <a:avLst/>
          </a:prstGeom>
          <a:noFill/>
          <a:ln w="9525">
            <a:noFill/>
            <a:miter lim="800000"/>
            <a:headEnd/>
            <a:tailEnd/>
          </a:ln>
        </p:spPr>
        <p:txBody>
          <a:bodyPr/>
          <a:lstStyle/>
          <a:p>
            <a:pPr algn="ctr" defTabSz="914400"/>
            <a:r>
              <a:rPr lang="it-IT" sz="1050" b="1" dirty="0">
                <a:solidFill>
                  <a:srgbClr val="595959"/>
                </a:solidFill>
                <a:latin typeface="Lucida Sans" pitchFamily="34" charset="0"/>
              </a:rPr>
              <a:t>3</a:t>
            </a:r>
            <a:r>
              <a:rPr lang="it-IT" sz="1050" b="1" dirty="0" smtClean="0">
                <a:solidFill>
                  <a:srgbClr val="595959"/>
                </a:solidFill>
                <a:latin typeface="Lucida Sans" pitchFamily="34" charset="0"/>
              </a:rPr>
              <a:t>.93B$</a:t>
            </a:r>
            <a:endParaRPr lang="it-IT" sz="1050" b="1" dirty="0">
              <a:solidFill>
                <a:srgbClr val="595959"/>
              </a:solidFill>
              <a:latin typeface="Lucida Sans" pitchFamily="34" charset="0"/>
            </a:endParaRPr>
          </a:p>
        </p:txBody>
      </p:sp>
      <p:sp>
        <p:nvSpPr>
          <p:cNvPr id="58" name="CasellaDiTesto 1"/>
          <p:cNvSpPr txBox="1">
            <a:spLocks noChangeArrowheads="1"/>
          </p:cNvSpPr>
          <p:nvPr/>
        </p:nvSpPr>
        <p:spPr bwMode="auto">
          <a:xfrm>
            <a:off x="6448204" y="3088998"/>
            <a:ext cx="1512168" cy="273669"/>
          </a:xfrm>
          <a:prstGeom prst="rect">
            <a:avLst/>
          </a:prstGeom>
          <a:noFill/>
          <a:ln w="9525">
            <a:noFill/>
            <a:miter lim="800000"/>
            <a:headEnd/>
            <a:tailEnd/>
          </a:ln>
        </p:spPr>
        <p:txBody>
          <a:bodyPr/>
          <a:lstStyle/>
          <a:p>
            <a:pPr algn="ctr" defTabSz="914400"/>
            <a:r>
              <a:rPr lang="it-IT" sz="1050" b="1" dirty="0" smtClean="0">
                <a:solidFill>
                  <a:srgbClr val="595959"/>
                </a:solidFill>
                <a:latin typeface="Lucida Sans" pitchFamily="34" charset="0"/>
              </a:rPr>
              <a:t>4.56B</a:t>
            </a:r>
            <a:r>
              <a:rPr lang="it-IT" sz="1050" b="1" dirty="0">
                <a:solidFill>
                  <a:srgbClr val="595959"/>
                </a:solidFill>
                <a:latin typeface="Lucida Sans" pitchFamily="34" charset="0"/>
              </a:rPr>
              <a:t>$</a:t>
            </a:r>
          </a:p>
        </p:txBody>
      </p:sp>
      <p:sp>
        <p:nvSpPr>
          <p:cNvPr id="59" name="CasellaDiTesto 1"/>
          <p:cNvSpPr txBox="1">
            <a:spLocks noChangeArrowheads="1"/>
          </p:cNvSpPr>
          <p:nvPr/>
        </p:nvSpPr>
        <p:spPr bwMode="auto">
          <a:xfrm>
            <a:off x="5714593" y="2875294"/>
            <a:ext cx="1512168" cy="273669"/>
          </a:xfrm>
          <a:prstGeom prst="rect">
            <a:avLst/>
          </a:prstGeom>
          <a:noFill/>
          <a:ln w="9525">
            <a:noFill/>
            <a:miter lim="800000"/>
            <a:headEnd/>
            <a:tailEnd/>
          </a:ln>
        </p:spPr>
        <p:txBody>
          <a:bodyPr/>
          <a:lstStyle/>
          <a:p>
            <a:pPr algn="ctr" defTabSz="914400"/>
            <a:r>
              <a:rPr lang="it-IT" sz="1050" b="1" dirty="0">
                <a:solidFill>
                  <a:srgbClr val="595959"/>
                </a:solidFill>
                <a:latin typeface="Lucida Sans" pitchFamily="34" charset="0"/>
              </a:rPr>
              <a:t>CAGR </a:t>
            </a:r>
            <a:r>
              <a:rPr lang="it-IT" sz="1050" b="1" dirty="0" smtClean="0">
                <a:solidFill>
                  <a:srgbClr val="595959"/>
                </a:solidFill>
                <a:latin typeface="Lucida Sans" pitchFamily="34" charset="0"/>
              </a:rPr>
              <a:t>+ 5.1%</a:t>
            </a:r>
            <a:endParaRPr lang="it-IT" sz="1050" b="1" dirty="0">
              <a:solidFill>
                <a:srgbClr val="595959"/>
              </a:solidFill>
              <a:latin typeface="Lucida Sans" pitchFamily="34" charset="0"/>
            </a:endParaRPr>
          </a:p>
        </p:txBody>
      </p:sp>
      <p:sp>
        <p:nvSpPr>
          <p:cNvPr id="61" name="Rectangle 3"/>
          <p:cNvSpPr>
            <a:spLocks noChangeArrowheads="1"/>
          </p:cNvSpPr>
          <p:nvPr/>
        </p:nvSpPr>
        <p:spPr bwMode="auto">
          <a:xfrm>
            <a:off x="4876910" y="6091418"/>
            <a:ext cx="3880230" cy="369332"/>
          </a:xfrm>
          <a:prstGeom prst="rect">
            <a:avLst/>
          </a:prstGeom>
          <a:noFill/>
          <a:ln w="9525">
            <a:noFill/>
            <a:miter lim="800000"/>
            <a:headEnd/>
            <a:tailEnd/>
          </a:ln>
        </p:spPr>
        <p:txBody>
          <a:bodyPr wrap="square" lIns="0" tIns="0" rIns="0" bIns="0">
            <a:spAutoFit/>
          </a:bodyPr>
          <a:lstStyle/>
          <a:p>
            <a:pPr defTabSz="914400"/>
            <a:r>
              <a:rPr lang="en-GB" sz="800" dirty="0">
                <a:solidFill>
                  <a:prstClr val="black">
                    <a:lumMod val="65000"/>
                    <a:lumOff val="35000"/>
                  </a:prstClr>
                </a:solidFill>
                <a:latin typeface="Lucida Sans"/>
              </a:rPr>
              <a:t>Source  VDC </a:t>
            </a:r>
            <a:r>
              <a:rPr lang="en-GB" sz="800" dirty="0" smtClean="0">
                <a:solidFill>
                  <a:prstClr val="black">
                    <a:lumMod val="65000"/>
                    <a:lumOff val="35000"/>
                  </a:prstClr>
                </a:solidFill>
                <a:latin typeface="Lucida Sans"/>
              </a:rPr>
              <a:t>2014 (base </a:t>
            </a:r>
            <a:r>
              <a:rPr lang="en-GB" sz="800" dirty="0">
                <a:solidFill>
                  <a:prstClr val="black">
                    <a:lumMod val="65000"/>
                    <a:lumOff val="35000"/>
                  </a:prstClr>
                </a:solidFill>
                <a:latin typeface="Lucida Sans"/>
              </a:rPr>
              <a:t>year </a:t>
            </a:r>
            <a:r>
              <a:rPr lang="en-GB" sz="800" dirty="0" smtClean="0">
                <a:solidFill>
                  <a:prstClr val="black">
                    <a:lumMod val="65000"/>
                    <a:lumOff val="35000"/>
                  </a:prstClr>
                </a:solidFill>
                <a:latin typeface="Lucida Sans"/>
              </a:rPr>
              <a:t>2013)  </a:t>
            </a:r>
            <a:r>
              <a:rPr lang="en-GB" sz="800" dirty="0">
                <a:solidFill>
                  <a:prstClr val="black">
                    <a:lumMod val="65000"/>
                    <a:lumOff val="35000"/>
                  </a:prstClr>
                </a:solidFill>
                <a:latin typeface="Lucida Sans"/>
              </a:rPr>
              <a:t>Preliminary Figures -  Market Researches and Management's Best Estimate </a:t>
            </a:r>
          </a:p>
          <a:p>
            <a:pPr defTabSz="914400"/>
            <a:endParaRPr lang="en-GB" sz="800" dirty="0">
              <a:solidFill>
                <a:prstClr val="black">
                  <a:lumMod val="65000"/>
                  <a:lumOff val="35000"/>
                </a:prstClr>
              </a:solidFill>
              <a:latin typeface="Lucida Sans" pitchFamily="34" charset="0"/>
            </a:endParaRPr>
          </a:p>
        </p:txBody>
      </p:sp>
      <p:sp>
        <p:nvSpPr>
          <p:cNvPr id="62" name="Rectangle 3"/>
          <p:cNvSpPr>
            <a:spLocks noChangeArrowheads="1"/>
          </p:cNvSpPr>
          <p:nvPr/>
        </p:nvSpPr>
        <p:spPr bwMode="auto">
          <a:xfrm>
            <a:off x="1016331" y="6173363"/>
            <a:ext cx="3108325" cy="122237"/>
          </a:xfrm>
          <a:prstGeom prst="rect">
            <a:avLst/>
          </a:prstGeom>
          <a:noFill/>
          <a:ln w="9525">
            <a:noFill/>
            <a:miter lim="800000"/>
            <a:headEnd/>
            <a:tailEnd/>
          </a:ln>
        </p:spPr>
        <p:txBody>
          <a:bodyPr lIns="0" tIns="0" rIns="0" bIns="0">
            <a:spAutoFit/>
          </a:bodyPr>
          <a:lstStyle/>
          <a:p>
            <a:pPr marL="284163" defTabSz="914400"/>
            <a:r>
              <a:rPr lang="en-US" sz="800" dirty="0">
                <a:solidFill>
                  <a:prstClr val="black">
                    <a:lumMod val="65000"/>
                    <a:lumOff val="35000"/>
                  </a:prstClr>
                </a:solidFill>
                <a:latin typeface="Lucida Sans" pitchFamily="34" charset="0"/>
              </a:rPr>
              <a:t>Source VDC </a:t>
            </a:r>
            <a:r>
              <a:rPr lang="en-US" sz="800" dirty="0" smtClean="0">
                <a:solidFill>
                  <a:prstClr val="black">
                    <a:lumMod val="65000"/>
                    <a:lumOff val="35000"/>
                  </a:prstClr>
                </a:solidFill>
                <a:latin typeface="Lucida Sans" pitchFamily="34" charset="0"/>
              </a:rPr>
              <a:t>2014 (base </a:t>
            </a:r>
            <a:r>
              <a:rPr lang="en-US" sz="800" dirty="0">
                <a:solidFill>
                  <a:prstClr val="black">
                    <a:lumMod val="65000"/>
                    <a:lumOff val="35000"/>
                  </a:prstClr>
                </a:solidFill>
                <a:latin typeface="Lucida Sans" pitchFamily="34" charset="0"/>
              </a:rPr>
              <a:t>year </a:t>
            </a:r>
            <a:r>
              <a:rPr lang="en-US" sz="800" dirty="0" smtClean="0">
                <a:solidFill>
                  <a:prstClr val="black">
                    <a:lumMod val="65000"/>
                    <a:lumOff val="35000"/>
                  </a:prstClr>
                </a:solidFill>
                <a:latin typeface="Lucida Sans" pitchFamily="34" charset="0"/>
              </a:rPr>
              <a:t>2013)</a:t>
            </a:r>
            <a:endParaRPr lang="en-US" sz="800" dirty="0">
              <a:solidFill>
                <a:prstClr val="black">
                  <a:lumMod val="65000"/>
                  <a:lumOff val="35000"/>
                </a:prstClr>
              </a:solidFill>
              <a:latin typeface="Lucida Sans" pitchFamily="34" charset="0"/>
            </a:endParaRPr>
          </a:p>
        </p:txBody>
      </p:sp>
      <p:sp>
        <p:nvSpPr>
          <p:cNvPr id="64" name="CasellaDiTesto 1"/>
          <p:cNvSpPr txBox="1">
            <a:spLocks noChangeArrowheads="1"/>
          </p:cNvSpPr>
          <p:nvPr/>
        </p:nvSpPr>
        <p:spPr bwMode="auto">
          <a:xfrm>
            <a:off x="1695261" y="5452175"/>
            <a:ext cx="1512168" cy="273669"/>
          </a:xfrm>
          <a:prstGeom prst="rect">
            <a:avLst/>
          </a:prstGeom>
          <a:noFill/>
          <a:ln w="9525">
            <a:noFill/>
            <a:miter lim="800000"/>
            <a:headEnd/>
            <a:tailEnd/>
          </a:ln>
        </p:spPr>
        <p:txBody>
          <a:bodyPr/>
          <a:lstStyle/>
          <a:p>
            <a:pPr algn="ctr" defTabSz="914400"/>
            <a:r>
              <a:rPr lang="it-IT" sz="800" b="1" dirty="0">
                <a:solidFill>
                  <a:srgbClr val="595959"/>
                </a:solidFill>
                <a:latin typeface="Lucida Sans" pitchFamily="34" charset="0"/>
              </a:rPr>
              <a:t>CAGR </a:t>
            </a:r>
            <a:r>
              <a:rPr lang="it-IT" sz="800" b="1" dirty="0" smtClean="0">
                <a:solidFill>
                  <a:srgbClr val="595959"/>
                </a:solidFill>
                <a:latin typeface="Lucida Sans" pitchFamily="34" charset="0"/>
              </a:rPr>
              <a:t>+ 12.7%</a:t>
            </a:r>
            <a:endParaRPr lang="it-IT" sz="800" b="1" dirty="0">
              <a:solidFill>
                <a:srgbClr val="595959"/>
              </a:solidFill>
              <a:latin typeface="Lucida Sans" pitchFamily="34" charset="0"/>
            </a:endParaRPr>
          </a:p>
        </p:txBody>
      </p:sp>
      <p:sp>
        <p:nvSpPr>
          <p:cNvPr id="2" name="Segnaposto numero diapositiva 1"/>
          <p:cNvSpPr>
            <a:spLocks noGrp="1"/>
          </p:cNvSpPr>
          <p:nvPr>
            <p:ph type="sldNum" sz="quarter" idx="12"/>
          </p:nvPr>
        </p:nvSpPr>
        <p:spPr/>
        <p:txBody>
          <a:bodyPr/>
          <a:lstStyle/>
          <a:p>
            <a:fld id="{72C2BF82-A7EA-419E-A6D8-59190EA55268}" type="slidenum">
              <a:rPr lang="en-US" smtClean="0"/>
              <a:t>14</a:t>
            </a:fld>
            <a:endParaRPr lang="en-US"/>
          </a:p>
        </p:txBody>
      </p:sp>
    </p:spTree>
    <p:extLst>
      <p:ext uri="{BB962C8B-B14F-4D97-AF65-F5344CB8AC3E}">
        <p14:creationId xmlns:p14="http://schemas.microsoft.com/office/powerpoint/2010/main" val="1826549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a:xfrm>
            <a:off x="973374" y="345739"/>
            <a:ext cx="8298726" cy="894289"/>
          </a:xfrm>
        </p:spPr>
        <p:txBody>
          <a:bodyPr>
            <a:noAutofit/>
          </a:bodyPr>
          <a:lstStyle/>
          <a:p>
            <a:pPr defTabSz="457200"/>
            <a:r>
              <a:rPr lang="en-GB" dirty="0" smtClean="0">
                <a:cs typeface="+mj-cs"/>
              </a:rPr>
              <a:t>Datalogic</a:t>
            </a:r>
            <a:r>
              <a:rPr lang="en-GB" dirty="0">
                <a:cs typeface="+mj-cs"/>
              </a:rPr>
              <a:t> </a:t>
            </a:r>
            <a:r>
              <a:rPr lang="en-GB" dirty="0" smtClean="0">
                <a:cs typeface="+mj-cs"/>
              </a:rPr>
              <a:t>positioning in the ADC market</a:t>
            </a:r>
            <a:endParaRPr lang="en-GB" sz="2400" dirty="0">
              <a:solidFill>
                <a:srgbClr val="FF0000"/>
              </a:solidFill>
              <a:cs typeface="+mj-cs"/>
            </a:endParaRPr>
          </a:p>
        </p:txBody>
      </p:sp>
      <p:pic>
        <p:nvPicPr>
          <p:cNvPr id="4" name="Picture 2" descr="4122-VDC_Research-logo-200"/>
          <p:cNvPicPr>
            <a:picLocks noChangeAspect="1" noChangeArrowheads="1"/>
          </p:cNvPicPr>
          <p:nvPr/>
        </p:nvPicPr>
        <p:blipFill>
          <a:blip r:embed="rId3" cstate="print"/>
          <a:srcRect l="8315" t="-7315" r="20032" b="30479"/>
          <a:stretch>
            <a:fillRect/>
          </a:stretch>
        </p:blipFill>
        <p:spPr bwMode="auto">
          <a:xfrm>
            <a:off x="983800" y="5994044"/>
            <a:ext cx="521255" cy="352800"/>
          </a:xfrm>
          <a:prstGeom prst="rect">
            <a:avLst/>
          </a:prstGeom>
          <a:noFill/>
          <a:ln w="9525">
            <a:noFill/>
            <a:miter lim="800000"/>
            <a:headEnd/>
            <a:tailEnd/>
          </a:ln>
        </p:spPr>
      </p:pic>
      <p:sp>
        <p:nvSpPr>
          <p:cNvPr id="5" name="Rectangle 3"/>
          <p:cNvSpPr>
            <a:spLocks noChangeArrowheads="1"/>
          </p:cNvSpPr>
          <p:nvPr/>
        </p:nvSpPr>
        <p:spPr bwMode="auto">
          <a:xfrm>
            <a:off x="1630346" y="6200362"/>
            <a:ext cx="2040933" cy="122237"/>
          </a:xfrm>
          <a:prstGeom prst="rect">
            <a:avLst/>
          </a:prstGeom>
          <a:noFill/>
          <a:ln w="9525">
            <a:noFill/>
            <a:miter lim="800000"/>
            <a:headEnd/>
            <a:tailEnd/>
          </a:ln>
        </p:spPr>
        <p:txBody>
          <a:bodyPr wrap="square" lIns="0" tIns="0" rIns="0" bIns="0">
            <a:spAutoFit/>
          </a:bodyPr>
          <a:lstStyle/>
          <a:p>
            <a:pPr defTabSz="914400"/>
            <a:r>
              <a:rPr lang="en-US" sz="800" i="1" dirty="0">
                <a:solidFill>
                  <a:prstClr val="black">
                    <a:lumMod val="65000"/>
                    <a:lumOff val="35000"/>
                  </a:prstClr>
                </a:solidFill>
                <a:latin typeface="Lucida Sans"/>
              </a:rPr>
              <a:t>Source VDC 2014 (base year </a:t>
            </a:r>
            <a:r>
              <a:rPr lang="en-US" sz="800" i="1" dirty="0" smtClean="0">
                <a:solidFill>
                  <a:prstClr val="black">
                    <a:lumMod val="65000"/>
                    <a:lumOff val="35000"/>
                  </a:prstClr>
                </a:solidFill>
                <a:latin typeface="Lucida Sans"/>
              </a:rPr>
              <a:t>2013)</a:t>
            </a:r>
            <a:endParaRPr lang="en-US" sz="800" i="1" dirty="0">
              <a:solidFill>
                <a:prstClr val="black">
                  <a:lumMod val="65000"/>
                  <a:lumOff val="35000"/>
                </a:prstClr>
              </a:solidFill>
              <a:latin typeface="Lucida Sans"/>
            </a:endParaRPr>
          </a:p>
        </p:txBody>
      </p:sp>
      <p:sp>
        <p:nvSpPr>
          <p:cNvPr id="20" name="CasellaDiTesto 15"/>
          <p:cNvSpPr txBox="1">
            <a:spLocks noChangeArrowheads="1"/>
          </p:cNvSpPr>
          <p:nvPr/>
        </p:nvSpPr>
        <p:spPr bwMode="auto">
          <a:xfrm>
            <a:off x="4384668" y="6046708"/>
            <a:ext cx="4686157" cy="338554"/>
          </a:xfrm>
          <a:prstGeom prst="rect">
            <a:avLst/>
          </a:prstGeom>
          <a:noFill/>
          <a:ln w="9525">
            <a:noFill/>
            <a:miter lim="800000"/>
            <a:headEnd/>
            <a:tailEnd/>
          </a:ln>
        </p:spPr>
        <p:txBody>
          <a:bodyPr wrap="square">
            <a:spAutoFit/>
          </a:bodyPr>
          <a:lstStyle/>
          <a:p>
            <a:pPr defTabSz="914400"/>
            <a:r>
              <a:rPr lang="en-US" sz="800" b="1" dirty="0">
                <a:solidFill>
                  <a:prstClr val="black">
                    <a:lumMod val="65000"/>
                    <a:lumOff val="35000"/>
                  </a:prstClr>
                </a:solidFill>
                <a:latin typeface="Lucida Sans"/>
              </a:rPr>
              <a:t>2013 ADC Available Market </a:t>
            </a:r>
            <a:r>
              <a:rPr lang="en-US" sz="800" dirty="0">
                <a:solidFill>
                  <a:prstClr val="black">
                    <a:lumMod val="65000"/>
                    <a:lumOff val="35000"/>
                  </a:prstClr>
                </a:solidFill>
                <a:latin typeface="Lucida Sans"/>
              </a:rPr>
              <a:t>including POS Retail Scanners, Handheld Scanners and Mobile Computers (Hand Held , PDA and Fork-Lift Vehicles Mounted Computer) segments </a:t>
            </a:r>
          </a:p>
        </p:txBody>
      </p:sp>
      <p:sp>
        <p:nvSpPr>
          <p:cNvPr id="23" name="Rettangolo 22"/>
          <p:cNvSpPr/>
          <p:nvPr/>
        </p:nvSpPr>
        <p:spPr>
          <a:xfrm>
            <a:off x="7108762" y="1401627"/>
            <a:ext cx="1997808" cy="2862322"/>
          </a:xfrm>
          <a:prstGeom prst="rect">
            <a:avLst/>
          </a:prstGeom>
        </p:spPr>
        <p:txBody>
          <a:bodyPr wrap="square">
            <a:spAutoFit/>
          </a:bodyPr>
          <a:lstStyle/>
          <a:p>
            <a:pPr defTabSz="914400">
              <a:buFont typeface="Wingdings" pitchFamily="2" charset="2"/>
              <a:buNone/>
              <a:defRPr/>
            </a:pPr>
            <a:r>
              <a:rPr lang="en-US" altLang="en-US" sz="1200" b="1" dirty="0">
                <a:solidFill>
                  <a:prstClr val="black">
                    <a:lumMod val="50000"/>
                    <a:lumOff val="50000"/>
                  </a:prstClr>
                </a:solidFill>
                <a:latin typeface="Lucida Sans"/>
                <a:ea typeface="Arial Unicode MS" pitchFamily="34" charset="-128"/>
                <a:cs typeface="Arial Unicode MS" pitchFamily="34" charset="-128"/>
              </a:rPr>
              <a:t>ADC Market Share </a:t>
            </a:r>
            <a:r>
              <a:rPr lang="en-US" altLang="en-US" sz="1200" b="1" dirty="0" smtClean="0">
                <a:solidFill>
                  <a:prstClr val="black">
                    <a:lumMod val="50000"/>
                    <a:lumOff val="50000"/>
                  </a:prstClr>
                </a:solidFill>
                <a:latin typeface="Lucida Sans"/>
                <a:ea typeface="Arial Unicode MS" pitchFamily="34" charset="-128"/>
                <a:cs typeface="Arial Unicode MS" pitchFamily="34" charset="-128"/>
              </a:rPr>
              <a:t>around </a:t>
            </a:r>
            <a:r>
              <a:rPr lang="en-US" altLang="en-US" sz="1200" b="1" dirty="0">
                <a:solidFill>
                  <a:prstClr val="black">
                    <a:lumMod val="50000"/>
                    <a:lumOff val="50000"/>
                  </a:prstClr>
                </a:solidFill>
                <a:latin typeface="Lucida Sans"/>
                <a:ea typeface="Arial Unicode MS" pitchFamily="34" charset="-128"/>
                <a:cs typeface="Arial Unicode MS" pitchFamily="34" charset="-128"/>
              </a:rPr>
              <a:t>10%</a:t>
            </a:r>
          </a:p>
          <a:p>
            <a:pPr defTabSz="914400">
              <a:buFont typeface="Wingdings" pitchFamily="2" charset="2"/>
              <a:buNone/>
              <a:defRPr/>
            </a:pPr>
            <a:endParaRPr lang="en-US" sz="1200" b="1" dirty="0">
              <a:solidFill>
                <a:prstClr val="black">
                  <a:lumMod val="50000"/>
                  <a:lumOff val="50000"/>
                </a:prstClr>
              </a:solidFill>
              <a:latin typeface="Lucida Sans"/>
              <a:ea typeface="Arial Unicode MS" pitchFamily="34" charset="-128"/>
              <a:cs typeface="Arial Unicode MS" pitchFamily="34" charset="-128"/>
            </a:endParaRPr>
          </a:p>
          <a:p>
            <a:pPr defTabSz="914400">
              <a:buFont typeface="Wingdings" pitchFamily="2" charset="2"/>
              <a:buNone/>
              <a:defRPr/>
            </a:pPr>
            <a:r>
              <a:rPr lang="it-IT" sz="1200" b="1" dirty="0">
                <a:solidFill>
                  <a:prstClr val="black">
                    <a:lumMod val="50000"/>
                    <a:lumOff val="50000"/>
                  </a:prstClr>
                </a:solidFill>
                <a:latin typeface="Lucida Sans"/>
              </a:rPr>
              <a:t>POS Retail </a:t>
            </a:r>
            <a:r>
              <a:rPr lang="it-IT" sz="1200" b="1" dirty="0" err="1">
                <a:solidFill>
                  <a:prstClr val="black">
                    <a:lumMod val="50000"/>
                    <a:lumOff val="50000"/>
                  </a:prstClr>
                </a:solidFill>
                <a:latin typeface="Lucida Sans"/>
              </a:rPr>
              <a:t>Scanners</a:t>
            </a:r>
            <a:endParaRPr lang="it-IT" sz="1200" b="1" dirty="0">
              <a:solidFill>
                <a:prstClr val="black">
                  <a:lumMod val="50000"/>
                  <a:lumOff val="50000"/>
                </a:prstClr>
              </a:solidFill>
              <a:latin typeface="Lucida Sans"/>
            </a:endParaRPr>
          </a:p>
          <a:p>
            <a:pPr defTabSz="914400">
              <a:buFont typeface="Wingdings" pitchFamily="2" charset="2"/>
              <a:buNone/>
              <a:defRPr/>
            </a:pPr>
            <a:r>
              <a:rPr lang="en-US" sz="1200" dirty="0">
                <a:solidFill>
                  <a:prstClr val="black">
                    <a:lumMod val="50000"/>
                    <a:lumOff val="50000"/>
                  </a:prstClr>
                </a:solidFill>
                <a:latin typeface="Lucida Sans"/>
              </a:rPr>
              <a:t>#1 WW – 32.8% </a:t>
            </a:r>
            <a:r>
              <a:rPr lang="en-US" sz="1200" dirty="0" err="1">
                <a:solidFill>
                  <a:prstClr val="black">
                    <a:lumMod val="50000"/>
                    <a:lumOff val="50000"/>
                  </a:prstClr>
                </a:solidFill>
                <a:latin typeface="Lucida Sans"/>
              </a:rPr>
              <a:t>mkt</a:t>
            </a:r>
            <a:r>
              <a:rPr lang="en-US" sz="1200" dirty="0">
                <a:solidFill>
                  <a:prstClr val="black">
                    <a:lumMod val="50000"/>
                    <a:lumOff val="50000"/>
                  </a:prstClr>
                </a:solidFill>
                <a:latin typeface="Lucida Sans"/>
              </a:rPr>
              <a:t> share</a:t>
            </a:r>
          </a:p>
          <a:p>
            <a:pPr defTabSz="914400">
              <a:buFont typeface="Wingdings" pitchFamily="2" charset="2"/>
              <a:buNone/>
              <a:defRPr/>
            </a:pPr>
            <a:endParaRPr lang="en-US" sz="1200" dirty="0">
              <a:solidFill>
                <a:prstClr val="black">
                  <a:lumMod val="50000"/>
                  <a:lumOff val="50000"/>
                </a:prstClr>
              </a:solidFill>
              <a:latin typeface="Lucida Sans"/>
            </a:endParaRPr>
          </a:p>
          <a:p>
            <a:pPr defTabSz="914400">
              <a:buFont typeface="Wingdings" pitchFamily="2" charset="2"/>
              <a:buNone/>
              <a:defRPr/>
            </a:pPr>
            <a:r>
              <a:rPr lang="it-IT" sz="1200" b="1" dirty="0">
                <a:solidFill>
                  <a:prstClr val="black">
                    <a:lumMod val="50000"/>
                    <a:lumOff val="50000"/>
                  </a:prstClr>
                </a:solidFill>
                <a:latin typeface="Lucida Sans"/>
              </a:rPr>
              <a:t>Handheld </a:t>
            </a:r>
            <a:r>
              <a:rPr lang="it-IT" sz="1200" b="1" dirty="0" err="1">
                <a:solidFill>
                  <a:prstClr val="black">
                    <a:lumMod val="50000"/>
                    <a:lumOff val="50000"/>
                  </a:prstClr>
                </a:solidFill>
                <a:latin typeface="Lucida Sans"/>
              </a:rPr>
              <a:t>Scanners</a:t>
            </a:r>
            <a:endParaRPr lang="it-IT" sz="1200" b="1" dirty="0">
              <a:solidFill>
                <a:prstClr val="black">
                  <a:lumMod val="50000"/>
                  <a:lumOff val="50000"/>
                </a:prstClr>
              </a:solidFill>
              <a:latin typeface="Lucida Sans"/>
            </a:endParaRPr>
          </a:p>
          <a:p>
            <a:pPr defTabSz="914400">
              <a:buFont typeface="Wingdings" pitchFamily="2" charset="2"/>
              <a:buNone/>
              <a:defRPr/>
            </a:pPr>
            <a:r>
              <a:rPr lang="en-US" sz="1200" dirty="0">
                <a:solidFill>
                  <a:prstClr val="black">
                    <a:lumMod val="50000"/>
                    <a:lumOff val="50000"/>
                  </a:prstClr>
                </a:solidFill>
                <a:latin typeface="Lucida Sans"/>
              </a:rPr>
              <a:t>#1 in EMEA – 32.8% </a:t>
            </a:r>
            <a:r>
              <a:rPr lang="en-US" sz="1200" dirty="0" err="1">
                <a:solidFill>
                  <a:prstClr val="black">
                    <a:lumMod val="50000"/>
                    <a:lumOff val="50000"/>
                  </a:prstClr>
                </a:solidFill>
                <a:latin typeface="Lucida Sans"/>
              </a:rPr>
              <a:t>mkt</a:t>
            </a:r>
            <a:r>
              <a:rPr lang="en-US" sz="1200" dirty="0">
                <a:solidFill>
                  <a:prstClr val="black">
                    <a:lumMod val="50000"/>
                    <a:lumOff val="50000"/>
                  </a:prstClr>
                </a:solidFill>
                <a:latin typeface="Lucida Sans"/>
              </a:rPr>
              <a:t> share  </a:t>
            </a:r>
          </a:p>
          <a:p>
            <a:pPr defTabSz="914400">
              <a:buFont typeface="Wingdings" pitchFamily="2" charset="2"/>
              <a:buNone/>
              <a:defRPr/>
            </a:pPr>
            <a:r>
              <a:rPr lang="en-US" sz="1200" dirty="0">
                <a:solidFill>
                  <a:prstClr val="black">
                    <a:lumMod val="50000"/>
                    <a:lumOff val="50000"/>
                  </a:prstClr>
                </a:solidFill>
                <a:latin typeface="Lucida Sans"/>
              </a:rPr>
              <a:t>#3 WW – 16.9% </a:t>
            </a:r>
            <a:r>
              <a:rPr lang="en-US" sz="1200" dirty="0" err="1">
                <a:solidFill>
                  <a:prstClr val="black">
                    <a:lumMod val="50000"/>
                    <a:lumOff val="50000"/>
                  </a:prstClr>
                </a:solidFill>
                <a:latin typeface="Lucida Sans"/>
              </a:rPr>
              <a:t>mkt</a:t>
            </a:r>
            <a:r>
              <a:rPr lang="en-US" sz="1200" dirty="0">
                <a:solidFill>
                  <a:prstClr val="black">
                    <a:lumMod val="50000"/>
                    <a:lumOff val="50000"/>
                  </a:prstClr>
                </a:solidFill>
                <a:latin typeface="Lucida Sans"/>
              </a:rPr>
              <a:t> share</a:t>
            </a:r>
          </a:p>
          <a:p>
            <a:pPr defTabSz="914400">
              <a:buFont typeface="Wingdings" pitchFamily="2" charset="2"/>
              <a:buNone/>
              <a:defRPr/>
            </a:pPr>
            <a:endParaRPr lang="en-US" sz="1200" dirty="0">
              <a:solidFill>
                <a:prstClr val="black">
                  <a:lumMod val="50000"/>
                  <a:lumOff val="50000"/>
                </a:prstClr>
              </a:solidFill>
              <a:latin typeface="Lucida Sans"/>
            </a:endParaRPr>
          </a:p>
          <a:p>
            <a:pPr defTabSz="914400">
              <a:defRPr/>
            </a:pPr>
            <a:r>
              <a:rPr lang="en-US" sz="1200" b="1" dirty="0">
                <a:solidFill>
                  <a:prstClr val="black">
                    <a:lumMod val="50000"/>
                    <a:lumOff val="50000"/>
                  </a:prstClr>
                </a:solidFill>
                <a:latin typeface="Lucida Sans"/>
              </a:rPr>
              <a:t>Mobile Computers</a:t>
            </a:r>
            <a:r>
              <a:rPr lang="en-US" sz="1200" dirty="0">
                <a:solidFill>
                  <a:prstClr val="black">
                    <a:lumMod val="50000"/>
                    <a:lumOff val="50000"/>
                  </a:prstClr>
                </a:solidFill>
                <a:latin typeface="Lucida Sans"/>
              </a:rPr>
              <a:t/>
            </a:r>
            <a:br>
              <a:rPr lang="en-US" sz="1200" dirty="0">
                <a:solidFill>
                  <a:prstClr val="black">
                    <a:lumMod val="50000"/>
                    <a:lumOff val="50000"/>
                  </a:prstClr>
                </a:solidFill>
                <a:latin typeface="Lucida Sans"/>
              </a:rPr>
            </a:br>
            <a:r>
              <a:rPr lang="en-US" sz="1200" dirty="0" smtClean="0">
                <a:solidFill>
                  <a:prstClr val="black">
                    <a:lumMod val="50000"/>
                    <a:lumOff val="50000"/>
                  </a:prstClr>
                </a:solidFill>
                <a:latin typeface="Lucida Sans"/>
              </a:rPr>
              <a:t>#3 </a:t>
            </a:r>
            <a:r>
              <a:rPr lang="en-US" sz="1200" dirty="0">
                <a:solidFill>
                  <a:prstClr val="black">
                    <a:lumMod val="50000"/>
                    <a:lumOff val="50000"/>
                  </a:prstClr>
                </a:solidFill>
                <a:latin typeface="Lucida Sans"/>
              </a:rPr>
              <a:t>in EMEA – </a:t>
            </a:r>
            <a:r>
              <a:rPr lang="en-US" sz="1200" dirty="0" smtClean="0">
                <a:solidFill>
                  <a:prstClr val="black">
                    <a:lumMod val="50000"/>
                    <a:lumOff val="50000"/>
                  </a:prstClr>
                </a:solidFill>
                <a:latin typeface="Lucida Sans"/>
              </a:rPr>
              <a:t>9.4% </a:t>
            </a:r>
            <a:r>
              <a:rPr lang="en-US" sz="1200" dirty="0">
                <a:solidFill>
                  <a:prstClr val="black">
                    <a:lumMod val="50000"/>
                    <a:lumOff val="50000"/>
                  </a:prstClr>
                </a:solidFill>
                <a:latin typeface="Lucida Sans"/>
              </a:rPr>
              <a:t>mkt share </a:t>
            </a:r>
            <a:br>
              <a:rPr lang="en-US" sz="1200" dirty="0">
                <a:solidFill>
                  <a:prstClr val="black">
                    <a:lumMod val="50000"/>
                    <a:lumOff val="50000"/>
                  </a:prstClr>
                </a:solidFill>
                <a:latin typeface="Lucida Sans"/>
              </a:rPr>
            </a:br>
            <a:r>
              <a:rPr lang="en-US" sz="1200" dirty="0" smtClean="0">
                <a:solidFill>
                  <a:prstClr val="black">
                    <a:lumMod val="50000"/>
                    <a:lumOff val="50000"/>
                  </a:prstClr>
                </a:solidFill>
                <a:latin typeface="Lucida Sans"/>
              </a:rPr>
              <a:t>#3 </a:t>
            </a:r>
            <a:r>
              <a:rPr lang="en-US" sz="1200" dirty="0">
                <a:solidFill>
                  <a:prstClr val="black">
                    <a:lumMod val="50000"/>
                    <a:lumOff val="50000"/>
                  </a:prstClr>
                </a:solidFill>
                <a:latin typeface="Lucida Sans"/>
              </a:rPr>
              <a:t>WW – 4</a:t>
            </a:r>
            <a:r>
              <a:rPr lang="en-US" sz="1200" dirty="0" smtClean="0">
                <a:solidFill>
                  <a:prstClr val="black">
                    <a:lumMod val="50000"/>
                    <a:lumOff val="50000"/>
                  </a:prstClr>
                </a:solidFill>
                <a:latin typeface="Lucida Sans"/>
              </a:rPr>
              <a:t>.7% </a:t>
            </a:r>
            <a:r>
              <a:rPr lang="en-US" sz="1200" dirty="0">
                <a:solidFill>
                  <a:prstClr val="black">
                    <a:lumMod val="50000"/>
                    <a:lumOff val="50000"/>
                  </a:prstClr>
                </a:solidFill>
                <a:latin typeface="Lucida Sans"/>
              </a:rPr>
              <a:t>mkt share</a:t>
            </a:r>
            <a:endParaRPr lang="it-IT" sz="1200" dirty="0">
              <a:solidFill>
                <a:prstClr val="black">
                  <a:lumMod val="50000"/>
                  <a:lumOff val="50000"/>
                </a:prstClr>
              </a:solidFill>
              <a:latin typeface="Lucida Sans"/>
            </a:endParaRPr>
          </a:p>
        </p:txBody>
      </p:sp>
      <p:pic>
        <p:nvPicPr>
          <p:cNvPr id="7" name="Picture 3"/>
          <p:cNvPicPr>
            <a:picLocks noChangeAspect="1" noChangeArrowheads="1"/>
          </p:cNvPicPr>
          <p:nvPr/>
        </p:nvPicPr>
        <p:blipFill rotWithShape="1">
          <a:blip r:embed="rId4"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1052" t="68558" r="43245" b="937"/>
          <a:stretch/>
        </p:blipFill>
        <p:spPr bwMode="auto">
          <a:xfrm>
            <a:off x="972977" y="1361135"/>
            <a:ext cx="4715848" cy="3836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8"/>
          <p:cNvPicPr>
            <a:picLocks noChangeAspect="1" noChangeArrowheads="1"/>
          </p:cNvPicPr>
          <p:nvPr/>
        </p:nvPicPr>
        <p:blipFill>
          <a:blip r:embed="rId5" cstate="print">
            <a:clrChange>
              <a:clrFrom>
                <a:srgbClr val="000000">
                  <a:alpha val="0"/>
                </a:srgbClr>
              </a:clrFrom>
              <a:clrTo>
                <a:srgbClr val="000000">
                  <a:alpha val="0"/>
                </a:srgbClr>
              </a:clrTo>
            </a:clrChange>
          </a:blip>
          <a:srcRect/>
          <a:stretch>
            <a:fillRect/>
          </a:stretch>
        </p:blipFill>
        <p:spPr bwMode="auto">
          <a:xfrm>
            <a:off x="4031381" y="2701203"/>
            <a:ext cx="1086699" cy="271991"/>
          </a:xfrm>
          <a:prstGeom prst="rect">
            <a:avLst/>
          </a:prstGeom>
          <a:noFill/>
          <a:ln w="9525" algn="ctr">
            <a:noFill/>
            <a:miter lim="800000"/>
            <a:headEnd/>
            <a:tailEnd/>
          </a:ln>
        </p:spPr>
      </p:pic>
      <p:pic>
        <p:nvPicPr>
          <p:cNvPr id="10" name="Picture 42"/>
          <p:cNvPicPr>
            <a:picLocks noChangeAspect="1" noChangeArrowheads="1"/>
          </p:cNvPicPr>
          <p:nvPr/>
        </p:nvPicPr>
        <p:blipFill>
          <a:blip r:embed="rId6" cstate="print">
            <a:clrChange>
              <a:clrFrom>
                <a:srgbClr val="000000">
                  <a:alpha val="0"/>
                </a:srgbClr>
              </a:clrFrom>
              <a:clrTo>
                <a:srgbClr val="000000">
                  <a:alpha val="0"/>
                </a:srgbClr>
              </a:clrTo>
            </a:clrChange>
          </a:blip>
          <a:srcRect/>
          <a:stretch>
            <a:fillRect/>
          </a:stretch>
        </p:blipFill>
        <p:spPr bwMode="auto">
          <a:xfrm>
            <a:off x="1824720" y="4233900"/>
            <a:ext cx="490773" cy="150427"/>
          </a:xfrm>
          <a:prstGeom prst="rect">
            <a:avLst/>
          </a:prstGeom>
          <a:noFill/>
          <a:ln w="9525" algn="ctr">
            <a:noFill/>
            <a:miter lim="800000"/>
            <a:headEnd/>
            <a:tailEnd/>
          </a:ln>
        </p:spPr>
      </p:pic>
      <p:pic>
        <p:nvPicPr>
          <p:cNvPr id="11" name="Immagine 10"/>
          <p:cNvPicPr>
            <a:picLocks noChangeAspect="1"/>
          </p:cNvPicPr>
          <p:nvPr/>
        </p:nvPicPr>
        <p:blipFill>
          <a:blip r:embed="rId7"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2287111" y="3452409"/>
            <a:ext cx="1693888" cy="395691"/>
          </a:xfrm>
          <a:prstGeom prst="rect">
            <a:avLst/>
          </a:prstGeom>
        </p:spPr>
      </p:pic>
      <p:pic>
        <p:nvPicPr>
          <p:cNvPr id="12" name="Picture 6" descr="pidion-Empowering Mobility">
            <a:hlinkClick r:id="rId8"/>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4740" t="57075" b="12401"/>
          <a:stretch/>
        </p:blipFill>
        <p:spPr bwMode="auto">
          <a:xfrm>
            <a:off x="1314065" y="4404552"/>
            <a:ext cx="608107" cy="2213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http://media.corporate-ir.net/media_files/IROL/83/83840/ncr_logo.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4550" t="13550" r="10609" b="12528"/>
          <a:stretch/>
        </p:blipFill>
        <p:spPr bwMode="auto">
          <a:xfrm>
            <a:off x="1776992" y="4823693"/>
            <a:ext cx="369306" cy="176334"/>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Connettore 1 13"/>
          <p:cNvCxnSpPr/>
          <p:nvPr/>
        </p:nvCxnSpPr>
        <p:spPr>
          <a:xfrm flipV="1">
            <a:off x="5149677" y="4781406"/>
            <a:ext cx="88790" cy="186676"/>
          </a:xfrm>
          <a:prstGeom prst="line">
            <a:avLst/>
          </a:prstGeom>
          <a:ln>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flipV="1">
            <a:off x="5187316" y="4795734"/>
            <a:ext cx="88790" cy="186676"/>
          </a:xfrm>
          <a:prstGeom prst="line">
            <a:avLst/>
          </a:prstGeom>
          <a:ln>
            <a:solidFill>
              <a:srgbClr val="595959"/>
            </a:solidFill>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75962" t="68558" r="2635" b="937"/>
          <a:stretch/>
        </p:blipFill>
        <p:spPr bwMode="auto">
          <a:xfrm>
            <a:off x="5400936" y="1361135"/>
            <a:ext cx="1931161" cy="3836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descr="Motorola Solutions"/>
          <p:cNvPicPr>
            <a:picLocks noChangeAspect="1" noChangeArrowheads="1"/>
          </p:cNvPicPr>
          <p:nvPr/>
        </p:nvPicPr>
        <p:blipFill rotWithShape="1">
          <a:blip r:embed="rId1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r="39193"/>
          <a:stretch/>
        </p:blipFill>
        <p:spPr bwMode="auto">
          <a:xfrm>
            <a:off x="4428943" y="1893947"/>
            <a:ext cx="1165442" cy="285341"/>
          </a:xfrm>
          <a:prstGeom prst="rect">
            <a:avLst/>
          </a:prstGeom>
          <a:noFill/>
          <a:extLst>
            <a:ext uri="{909E8E84-426E-40DD-AFC4-6F175D3DCCD1}">
              <a14:hiddenFill xmlns:a14="http://schemas.microsoft.com/office/drawing/2010/main">
                <a:solidFill>
                  <a:srgbClr val="FFFFFF"/>
                </a:solidFill>
              </a14:hiddenFill>
            </a:ext>
          </a:extLst>
        </p:spPr>
      </p:pic>
      <p:sp>
        <p:nvSpPr>
          <p:cNvPr id="21" name="Rettangolo 20"/>
          <p:cNvSpPr/>
          <p:nvPr/>
        </p:nvSpPr>
        <p:spPr>
          <a:xfrm>
            <a:off x="3024588" y="5329037"/>
            <a:ext cx="2081481" cy="347188"/>
          </a:xfrm>
          <a:prstGeom prst="rect">
            <a:avLst/>
          </a:prstGeom>
        </p:spPr>
        <p:txBody>
          <a:bodyPr wrap="none">
            <a:spAutoFit/>
          </a:bodyPr>
          <a:lstStyle/>
          <a:p>
            <a:pPr defTabSz="914400">
              <a:defRPr/>
            </a:pPr>
            <a:r>
              <a:rPr lang="it-IT" sz="1200" b="1" dirty="0">
                <a:solidFill>
                  <a:prstClr val="black">
                    <a:lumMod val="65000"/>
                    <a:lumOff val="35000"/>
                  </a:prstClr>
                </a:solidFill>
                <a:latin typeface="Lucida Sans"/>
              </a:rPr>
              <a:t>2013 </a:t>
            </a:r>
            <a:r>
              <a:rPr lang="it-IT" sz="1200" b="1" dirty="0" err="1">
                <a:solidFill>
                  <a:prstClr val="black">
                    <a:lumMod val="65000"/>
                    <a:lumOff val="35000"/>
                  </a:prstClr>
                </a:solidFill>
                <a:latin typeface="Lucida Sans"/>
              </a:rPr>
              <a:t>Revenues</a:t>
            </a:r>
            <a:r>
              <a:rPr lang="it-IT" sz="1200" b="1" dirty="0">
                <a:solidFill>
                  <a:prstClr val="black">
                    <a:lumMod val="65000"/>
                    <a:lumOff val="35000"/>
                  </a:prstClr>
                </a:solidFill>
                <a:latin typeface="Lucida Sans"/>
              </a:rPr>
              <a:t> in </a:t>
            </a:r>
            <a:r>
              <a:rPr lang="it-IT" sz="1200" b="1" dirty="0" err="1">
                <a:solidFill>
                  <a:prstClr val="black">
                    <a:lumMod val="65000"/>
                    <a:lumOff val="35000"/>
                  </a:prstClr>
                </a:solidFill>
                <a:latin typeface="Lucida Sans"/>
              </a:rPr>
              <a:t>$M</a:t>
            </a:r>
            <a:endParaRPr lang="it-IT" sz="1200" b="1" dirty="0">
              <a:solidFill>
                <a:prstClr val="black">
                  <a:lumMod val="65000"/>
                  <a:lumOff val="35000"/>
                </a:prstClr>
              </a:solidFill>
              <a:latin typeface="Lucida Sans"/>
            </a:endParaRPr>
          </a:p>
        </p:txBody>
      </p:sp>
      <p:sp>
        <p:nvSpPr>
          <p:cNvPr id="22" name="CasellaDiTesto 21"/>
          <p:cNvSpPr txBox="1"/>
          <p:nvPr/>
        </p:nvSpPr>
        <p:spPr>
          <a:xfrm>
            <a:off x="626531" y="1726621"/>
            <a:ext cx="407039" cy="2540480"/>
          </a:xfrm>
          <a:prstGeom prst="rect">
            <a:avLst/>
          </a:prstGeom>
          <a:noFill/>
        </p:spPr>
        <p:txBody>
          <a:bodyPr vert="vert270" anchor="ctr">
            <a:spAutoFit/>
          </a:bodyPr>
          <a:lstStyle/>
          <a:p>
            <a:pPr algn="ctr" defTabSz="914400">
              <a:defRPr/>
            </a:pPr>
            <a:r>
              <a:rPr lang="it-IT" sz="1200" b="1" dirty="0">
                <a:solidFill>
                  <a:srgbClr val="595959"/>
                </a:solidFill>
                <a:latin typeface="Lucida Sans"/>
              </a:rPr>
              <a:t>2013 Market Share</a:t>
            </a:r>
            <a:endParaRPr lang="en-US" sz="1200" b="1" dirty="0" err="1">
              <a:solidFill>
                <a:srgbClr val="595959"/>
              </a:solidFill>
              <a:latin typeface="Lucida Sans"/>
            </a:endParaRPr>
          </a:p>
        </p:txBody>
      </p:sp>
      <p:pic>
        <p:nvPicPr>
          <p:cNvPr id="92162" name="Picture 2" descr="http://www.zebra.com/etc/designs/zebra/default/images/xlogo-zebra.png.pagespeed.ic.MVyatenJzS.png">
            <a:hlinkClick r:id="rId12"/>
          </p:cNvPr>
          <p:cNvPicPr>
            <a:picLocks noChangeAspect="1" noChangeArrowheads="1"/>
          </p:cNvPicPr>
          <p:nvPr/>
        </p:nvPicPr>
        <p:blipFill>
          <a:blip r:embed="rId13" cstate="print"/>
          <a:srcRect/>
          <a:stretch>
            <a:fillRect/>
          </a:stretch>
        </p:blipFill>
        <p:spPr bwMode="auto">
          <a:xfrm>
            <a:off x="4627120" y="1488431"/>
            <a:ext cx="953724" cy="387375"/>
          </a:xfrm>
          <a:prstGeom prst="rect">
            <a:avLst/>
          </a:prstGeom>
          <a:noFill/>
        </p:spPr>
      </p:pic>
      <p:pic>
        <p:nvPicPr>
          <p:cNvPr id="92164" name="Picture 4" descr="CASIO">
            <a:hlinkClick r:id="rId14"/>
          </p:cNvPr>
          <p:cNvPicPr>
            <a:picLocks noChangeAspect="1" noChangeArrowheads="1"/>
          </p:cNvPicPr>
          <p:nvPr/>
        </p:nvPicPr>
        <p:blipFill>
          <a:blip r:embed="rId15" cstate="print"/>
          <a:srcRect/>
          <a:stretch>
            <a:fillRect/>
          </a:stretch>
        </p:blipFill>
        <p:spPr bwMode="auto">
          <a:xfrm>
            <a:off x="1965542" y="4679702"/>
            <a:ext cx="563363" cy="173162"/>
          </a:xfrm>
          <a:prstGeom prst="rect">
            <a:avLst/>
          </a:prstGeom>
          <a:noFill/>
        </p:spPr>
      </p:pic>
      <p:sp>
        <p:nvSpPr>
          <p:cNvPr id="2" name="Segnaposto numero diapositiva 1"/>
          <p:cNvSpPr>
            <a:spLocks noGrp="1"/>
          </p:cNvSpPr>
          <p:nvPr>
            <p:ph type="sldNum" sz="quarter" idx="12"/>
          </p:nvPr>
        </p:nvSpPr>
        <p:spPr/>
        <p:txBody>
          <a:bodyPr/>
          <a:lstStyle/>
          <a:p>
            <a:fld id="{72C2BF82-A7EA-419E-A6D8-59190EA55268}" type="slidenum">
              <a:rPr lang="en-US" smtClean="0"/>
              <a:t>15</a:t>
            </a:fld>
            <a:endParaRPr lang="en-US"/>
          </a:p>
        </p:txBody>
      </p:sp>
    </p:spTree>
    <p:extLst>
      <p:ext uri="{BB962C8B-B14F-4D97-AF65-F5344CB8AC3E}">
        <p14:creationId xmlns:p14="http://schemas.microsoft.com/office/powerpoint/2010/main" val="26694555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Grafico 37"/>
          <p:cNvGraphicFramePr>
            <a:graphicFrameLocks/>
          </p:cNvGraphicFramePr>
          <p:nvPr>
            <p:extLst/>
          </p:nvPr>
        </p:nvGraphicFramePr>
        <p:xfrm>
          <a:off x="920459" y="1804924"/>
          <a:ext cx="6061075" cy="37496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6" name="Grafico 35"/>
          <p:cNvGraphicFramePr>
            <a:graphicFrameLocks/>
          </p:cNvGraphicFramePr>
          <p:nvPr>
            <p:extLst/>
          </p:nvPr>
        </p:nvGraphicFramePr>
        <p:xfrm>
          <a:off x="1015296" y="1804924"/>
          <a:ext cx="6061075" cy="3749675"/>
        </p:xfrm>
        <a:graphic>
          <a:graphicData uri="http://schemas.openxmlformats.org/drawingml/2006/chart">
            <c:chart xmlns:c="http://schemas.openxmlformats.org/drawingml/2006/chart" xmlns:r="http://schemas.openxmlformats.org/officeDocument/2006/relationships" r:id="rId4"/>
          </a:graphicData>
        </a:graphic>
      </p:graphicFrame>
      <p:sp>
        <p:nvSpPr>
          <p:cNvPr id="34" name="Titolo 1"/>
          <p:cNvSpPr>
            <a:spLocks noGrp="1"/>
          </p:cNvSpPr>
          <p:nvPr>
            <p:ph type="title"/>
          </p:nvPr>
        </p:nvSpPr>
        <p:spPr>
          <a:xfrm>
            <a:off x="969446" y="348941"/>
            <a:ext cx="8166238" cy="894289"/>
          </a:xfrm>
        </p:spPr>
        <p:txBody>
          <a:bodyPr>
            <a:noAutofit/>
          </a:bodyPr>
          <a:lstStyle/>
          <a:p>
            <a:pPr defTabSz="457200"/>
            <a:r>
              <a:rPr lang="en-GB" dirty="0" err="1" smtClean="0">
                <a:cs typeface="+mj-cs"/>
              </a:rPr>
              <a:t>Datalogic</a:t>
            </a:r>
            <a:r>
              <a:rPr lang="en-GB" dirty="0">
                <a:cs typeface="+mj-cs"/>
              </a:rPr>
              <a:t> </a:t>
            </a:r>
            <a:r>
              <a:rPr lang="en-GB" dirty="0" smtClean="0">
                <a:cs typeface="+mj-cs"/>
              </a:rPr>
              <a:t>positioning in the IA market</a:t>
            </a:r>
            <a:endParaRPr lang="en-GB" sz="2400" dirty="0">
              <a:solidFill>
                <a:srgbClr val="FF0000"/>
              </a:solidFill>
              <a:cs typeface="+mj-cs"/>
            </a:endParaRPr>
          </a:p>
        </p:txBody>
      </p:sp>
      <p:sp>
        <p:nvSpPr>
          <p:cNvPr id="3" name="CasellaDiTesto 15"/>
          <p:cNvSpPr txBox="1">
            <a:spLocks noChangeArrowheads="1"/>
          </p:cNvSpPr>
          <p:nvPr/>
        </p:nvSpPr>
        <p:spPr bwMode="auto">
          <a:xfrm>
            <a:off x="5472440" y="5704279"/>
            <a:ext cx="3552897" cy="584775"/>
          </a:xfrm>
          <a:prstGeom prst="rect">
            <a:avLst/>
          </a:prstGeom>
          <a:noFill/>
          <a:ln w="9525">
            <a:noFill/>
            <a:miter lim="800000"/>
            <a:headEnd/>
            <a:tailEnd/>
          </a:ln>
        </p:spPr>
        <p:txBody>
          <a:bodyPr wrap="square">
            <a:spAutoFit/>
          </a:bodyPr>
          <a:lstStyle/>
          <a:p>
            <a:pPr algn="just" defTabSz="914400"/>
            <a:r>
              <a:rPr lang="en-GB" sz="800" b="1" dirty="0" smtClean="0">
                <a:solidFill>
                  <a:prstClr val="black">
                    <a:lumMod val="65000"/>
                    <a:lumOff val="35000"/>
                  </a:prstClr>
                </a:solidFill>
                <a:latin typeface="Lucida Sans"/>
              </a:rPr>
              <a:t>2013 </a:t>
            </a:r>
            <a:r>
              <a:rPr lang="en-GB" sz="800" b="1" dirty="0">
                <a:solidFill>
                  <a:prstClr val="black">
                    <a:lumMod val="65000"/>
                    <a:lumOff val="35000"/>
                  </a:prstClr>
                </a:solidFill>
                <a:latin typeface="Lucida Sans"/>
              </a:rPr>
              <a:t>IA Available Market </a:t>
            </a:r>
            <a:r>
              <a:rPr lang="en-GB" sz="800" dirty="0">
                <a:solidFill>
                  <a:prstClr val="black">
                    <a:lumMod val="65000"/>
                    <a:lumOff val="35000"/>
                  </a:prstClr>
                </a:solidFill>
                <a:latin typeface="Lucida Sans"/>
              </a:rPr>
              <a:t>including Industrial Barcode Scanners, Imagers, Photoelectric Sensors, Safety Light Curtains, Smart Cameras/Vision Sensors, Laser Marking segments (Postal Material Handling, </a:t>
            </a:r>
            <a:r>
              <a:rPr lang="en-GB" sz="800" dirty="0" err="1">
                <a:solidFill>
                  <a:prstClr val="black">
                    <a:lumMod val="65000"/>
                    <a:lumOff val="35000"/>
                  </a:prstClr>
                </a:solidFill>
                <a:latin typeface="Lucida Sans"/>
              </a:rPr>
              <a:t>Dimensioner</a:t>
            </a:r>
            <a:r>
              <a:rPr lang="en-GB" sz="800" dirty="0">
                <a:solidFill>
                  <a:prstClr val="black">
                    <a:lumMod val="65000"/>
                    <a:lumOff val="35000"/>
                  </a:prstClr>
                </a:solidFill>
                <a:latin typeface="Lucida Sans"/>
              </a:rPr>
              <a:t> and  Integrated Solutions not included)</a:t>
            </a:r>
          </a:p>
        </p:txBody>
      </p:sp>
      <p:sp>
        <p:nvSpPr>
          <p:cNvPr id="4" name="CasellaDiTesto 26"/>
          <p:cNvSpPr txBox="1">
            <a:spLocks noChangeArrowheads="1"/>
          </p:cNvSpPr>
          <p:nvPr/>
        </p:nvSpPr>
        <p:spPr bwMode="auto">
          <a:xfrm>
            <a:off x="1573706" y="5938454"/>
            <a:ext cx="3402299" cy="338554"/>
          </a:xfrm>
          <a:prstGeom prst="rect">
            <a:avLst/>
          </a:prstGeom>
          <a:noFill/>
          <a:ln w="9525">
            <a:noFill/>
            <a:miter lim="800000"/>
            <a:headEnd/>
            <a:tailEnd/>
          </a:ln>
        </p:spPr>
        <p:txBody>
          <a:bodyPr wrap="square">
            <a:spAutoFit/>
          </a:bodyPr>
          <a:lstStyle/>
          <a:p>
            <a:pPr defTabSz="914400"/>
            <a:r>
              <a:rPr lang="en-GB" sz="800" dirty="0">
                <a:solidFill>
                  <a:prstClr val="black">
                    <a:lumMod val="65000"/>
                    <a:lumOff val="35000"/>
                  </a:prstClr>
                </a:solidFill>
                <a:latin typeface="Lucida Sans"/>
              </a:rPr>
              <a:t>Source </a:t>
            </a:r>
            <a:r>
              <a:rPr lang="en-GB" sz="800" baseline="30000" dirty="0" smtClean="0">
                <a:solidFill>
                  <a:prstClr val="black">
                    <a:lumMod val="65000"/>
                    <a:lumOff val="35000"/>
                  </a:prstClr>
                </a:solidFill>
                <a:latin typeface="Lucida Sans"/>
              </a:rPr>
              <a:t>:</a:t>
            </a:r>
            <a:r>
              <a:rPr lang="en-GB" sz="800" dirty="0" smtClean="0">
                <a:solidFill>
                  <a:prstClr val="black">
                    <a:lumMod val="65000"/>
                    <a:lumOff val="35000"/>
                  </a:prstClr>
                </a:solidFill>
                <a:latin typeface="Lucida Sans"/>
              </a:rPr>
              <a:t> </a:t>
            </a:r>
            <a:r>
              <a:rPr lang="en-GB" sz="800" dirty="0">
                <a:solidFill>
                  <a:prstClr val="black">
                    <a:lumMod val="65000"/>
                    <a:lumOff val="35000"/>
                  </a:prstClr>
                </a:solidFill>
                <a:latin typeface="Lucida Sans"/>
              </a:rPr>
              <a:t>VDC </a:t>
            </a:r>
            <a:r>
              <a:rPr lang="en-GB" sz="800" dirty="0" smtClean="0">
                <a:solidFill>
                  <a:prstClr val="black">
                    <a:lumMod val="65000"/>
                    <a:lumOff val="35000"/>
                  </a:prstClr>
                </a:solidFill>
                <a:latin typeface="Lucida Sans"/>
              </a:rPr>
              <a:t>2014 </a:t>
            </a:r>
            <a:r>
              <a:rPr lang="en-GB" sz="800" dirty="0">
                <a:solidFill>
                  <a:prstClr val="black">
                    <a:lumMod val="65000"/>
                    <a:lumOff val="35000"/>
                  </a:prstClr>
                </a:solidFill>
                <a:latin typeface="Lucida Sans"/>
              </a:rPr>
              <a:t>(base year </a:t>
            </a:r>
            <a:r>
              <a:rPr lang="en-GB" sz="800" dirty="0" smtClean="0">
                <a:solidFill>
                  <a:prstClr val="black">
                    <a:lumMod val="65000"/>
                    <a:lumOff val="35000"/>
                  </a:prstClr>
                </a:solidFill>
                <a:latin typeface="Lucida Sans"/>
              </a:rPr>
              <a:t>2013)  Preliminary Figures -  </a:t>
            </a:r>
            <a:r>
              <a:rPr lang="en-GB" sz="800" dirty="0">
                <a:solidFill>
                  <a:prstClr val="black">
                    <a:lumMod val="65000"/>
                    <a:lumOff val="35000"/>
                  </a:prstClr>
                </a:solidFill>
                <a:latin typeface="Lucida Sans"/>
              </a:rPr>
              <a:t>Market Researches and Management's Best Estimate </a:t>
            </a:r>
          </a:p>
        </p:txBody>
      </p:sp>
      <p:pic>
        <p:nvPicPr>
          <p:cNvPr id="5" name="Picture 2" descr="4122-VDC_Research-logo-200"/>
          <p:cNvPicPr>
            <a:picLocks noChangeAspect="1" noChangeArrowheads="1"/>
          </p:cNvPicPr>
          <p:nvPr/>
        </p:nvPicPr>
        <p:blipFill>
          <a:blip r:embed="rId5" cstate="print"/>
          <a:srcRect l="8315" t="-7315" r="20032" b="30479"/>
          <a:stretch>
            <a:fillRect/>
          </a:stretch>
        </p:blipFill>
        <p:spPr bwMode="auto">
          <a:xfrm>
            <a:off x="925907" y="5938454"/>
            <a:ext cx="520700" cy="352425"/>
          </a:xfrm>
          <a:prstGeom prst="rect">
            <a:avLst/>
          </a:prstGeom>
          <a:noFill/>
          <a:ln w="9525">
            <a:noFill/>
            <a:miter lim="800000"/>
            <a:headEnd/>
            <a:tailEnd/>
          </a:ln>
        </p:spPr>
      </p:pic>
      <p:grpSp>
        <p:nvGrpSpPr>
          <p:cNvPr id="7" name="Gruppo 6"/>
          <p:cNvGrpSpPr/>
          <p:nvPr/>
        </p:nvGrpSpPr>
        <p:grpSpPr>
          <a:xfrm>
            <a:off x="621326" y="2068385"/>
            <a:ext cx="8578395" cy="3374309"/>
            <a:chOff x="645964" y="2472515"/>
            <a:chExt cx="8578395" cy="3374309"/>
          </a:xfrm>
        </p:grpSpPr>
        <p:pic>
          <p:nvPicPr>
            <p:cNvPr id="13" name="Picture 4"/>
            <p:cNvPicPr>
              <a:picLocks noChangeAspect="1" noChangeArrowheads="1"/>
            </p:cNvPicPr>
            <p:nvPr/>
          </p:nvPicPr>
          <p:blipFill>
            <a:blip r:embed="rId6" cstate="print"/>
            <a:srcRect/>
            <a:stretch>
              <a:fillRect/>
            </a:stretch>
          </p:blipFill>
          <p:spPr bwMode="auto">
            <a:xfrm>
              <a:off x="3403271" y="4382062"/>
              <a:ext cx="843829" cy="222250"/>
            </a:xfrm>
            <a:prstGeom prst="rect">
              <a:avLst/>
            </a:prstGeom>
            <a:noFill/>
            <a:ln w="9525">
              <a:noFill/>
              <a:miter lim="800000"/>
              <a:headEnd/>
              <a:tailEnd/>
            </a:ln>
          </p:spPr>
        </p:pic>
        <p:pic>
          <p:nvPicPr>
            <p:cNvPr id="14" name="Picture 29"/>
            <p:cNvPicPr>
              <a:picLocks noChangeAspect="1" noChangeArrowheads="1"/>
            </p:cNvPicPr>
            <p:nvPr/>
          </p:nvPicPr>
          <p:blipFill>
            <a:blip r:embed="rId7" cstate="print"/>
            <a:srcRect/>
            <a:stretch>
              <a:fillRect/>
            </a:stretch>
          </p:blipFill>
          <p:spPr bwMode="auto">
            <a:xfrm>
              <a:off x="2386206" y="4793074"/>
              <a:ext cx="819150" cy="182562"/>
            </a:xfrm>
            <a:prstGeom prst="rect">
              <a:avLst/>
            </a:prstGeom>
            <a:noFill/>
            <a:ln w="9525" algn="ctr">
              <a:noFill/>
              <a:miter lim="800000"/>
              <a:headEnd/>
              <a:tailEnd/>
            </a:ln>
          </p:spPr>
        </p:pic>
        <p:pic>
          <p:nvPicPr>
            <p:cNvPr id="16" name="Picture 3"/>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862138" y="5019795"/>
              <a:ext cx="740159" cy="170578"/>
            </a:xfrm>
            <a:prstGeom prst="rect">
              <a:avLst/>
            </a:prstGeom>
            <a:noFill/>
            <a:ln w="9525">
              <a:noFill/>
              <a:miter lim="800000"/>
              <a:headEnd/>
              <a:tailEnd/>
            </a:ln>
          </p:spPr>
        </p:pic>
        <p:pic>
          <p:nvPicPr>
            <p:cNvPr id="17" name="Picture 7" descr="Panasonic Electric Works Corp. of America">
              <a:hlinkClick r:id="rId9"/>
            </p:cNvPr>
            <p:cNvPicPr>
              <a:picLocks noChangeAspect="1" noChangeArrowheads="1"/>
            </p:cNvPicPr>
            <p:nvPr/>
          </p:nvPicPr>
          <p:blipFill rotWithShape="1">
            <a:blip r:embed="rId10" cstate="print"/>
            <a:srcRect t="13655" r="56827"/>
            <a:stretch/>
          </p:blipFill>
          <p:spPr bwMode="auto">
            <a:xfrm>
              <a:off x="1271502" y="4476111"/>
              <a:ext cx="581025" cy="242620"/>
            </a:xfrm>
            <a:prstGeom prst="rect">
              <a:avLst/>
            </a:prstGeom>
            <a:noFill/>
            <a:ln w="9525">
              <a:noFill/>
              <a:miter lim="800000"/>
              <a:headEnd/>
              <a:tailEnd/>
            </a:ln>
          </p:spPr>
        </p:pic>
        <p:pic>
          <p:nvPicPr>
            <p:cNvPr id="18" name="Picture 5"/>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1228314" y="5144453"/>
              <a:ext cx="773113" cy="173037"/>
            </a:xfrm>
            <a:prstGeom prst="rect">
              <a:avLst/>
            </a:prstGeom>
            <a:noFill/>
            <a:ln w="9525">
              <a:noFill/>
              <a:miter lim="800000"/>
              <a:headEnd/>
              <a:tailEnd/>
            </a:ln>
          </p:spPr>
        </p:pic>
        <p:pic>
          <p:nvPicPr>
            <p:cNvPr id="27" name="Picture 1"/>
            <p:cNvPicPr>
              <a:picLocks noChangeAspect="1" noChangeArrowheads="1"/>
            </p:cNvPicPr>
            <p:nvPr/>
          </p:nvPicPr>
          <p:blipFill>
            <a:blip r:embed="rId12" cstate="print"/>
            <a:srcRect/>
            <a:stretch>
              <a:fillRect/>
            </a:stretch>
          </p:blipFill>
          <p:spPr bwMode="auto">
            <a:xfrm>
              <a:off x="4263024" y="3706942"/>
              <a:ext cx="967421" cy="183400"/>
            </a:xfrm>
            <a:prstGeom prst="rect">
              <a:avLst/>
            </a:prstGeom>
            <a:noFill/>
            <a:ln w="9525">
              <a:noFill/>
              <a:miter lim="800000"/>
              <a:headEnd/>
              <a:tailEnd/>
            </a:ln>
          </p:spPr>
        </p:pic>
        <p:pic>
          <p:nvPicPr>
            <p:cNvPr id="28" name="Picture 40" descr="DL logo_blue_RGB"/>
            <p:cNvPicPr>
              <a:picLocks noChangeAspect="1" noChangeArrowheads="1"/>
            </p:cNvPicPr>
            <p:nvPr/>
          </p:nvPicPr>
          <p:blipFill>
            <a:blip r:embed="rId13" cstate="print"/>
            <a:srcRect/>
            <a:stretch>
              <a:fillRect/>
            </a:stretch>
          </p:blipFill>
          <p:spPr bwMode="auto">
            <a:xfrm>
              <a:off x="2232218" y="4125772"/>
              <a:ext cx="1127125" cy="128588"/>
            </a:xfrm>
            <a:prstGeom prst="rect">
              <a:avLst/>
            </a:prstGeom>
            <a:noFill/>
            <a:ln w="9525">
              <a:noFill/>
              <a:miter lim="800000"/>
              <a:headEnd/>
              <a:tailEnd/>
            </a:ln>
          </p:spPr>
        </p:pic>
        <p:pic>
          <p:nvPicPr>
            <p:cNvPr id="32" name="Picture 30"/>
            <p:cNvPicPr>
              <a:picLocks noChangeAspect="1" noChangeArrowheads="1"/>
            </p:cNvPicPr>
            <p:nvPr/>
          </p:nvPicPr>
          <p:blipFill>
            <a:blip r:embed="rId14" cstate="print"/>
            <a:srcRect/>
            <a:stretch>
              <a:fillRect/>
            </a:stretch>
          </p:blipFill>
          <p:spPr bwMode="auto">
            <a:xfrm>
              <a:off x="6183610" y="2472515"/>
              <a:ext cx="764484" cy="247793"/>
            </a:xfrm>
            <a:prstGeom prst="rect">
              <a:avLst/>
            </a:prstGeom>
            <a:noFill/>
            <a:ln w="9525" algn="ctr">
              <a:noFill/>
              <a:miter lim="800000"/>
              <a:headEnd/>
              <a:tailEnd/>
            </a:ln>
          </p:spPr>
        </p:pic>
        <p:pic>
          <p:nvPicPr>
            <p:cNvPr id="33" name="Picture 31"/>
            <p:cNvPicPr>
              <a:picLocks noChangeAspect="1" noChangeArrowheads="1"/>
            </p:cNvPicPr>
            <p:nvPr/>
          </p:nvPicPr>
          <p:blipFill>
            <a:blip r:embed="rId15" cstate="print"/>
            <a:srcRect/>
            <a:stretch>
              <a:fillRect/>
            </a:stretch>
          </p:blipFill>
          <p:spPr bwMode="auto">
            <a:xfrm>
              <a:off x="4444826" y="3018153"/>
              <a:ext cx="934106" cy="159517"/>
            </a:xfrm>
            <a:prstGeom prst="rect">
              <a:avLst/>
            </a:prstGeom>
            <a:noFill/>
            <a:ln w="9525" algn="ctr">
              <a:noFill/>
              <a:miter lim="800000"/>
              <a:headEnd/>
              <a:tailEnd/>
            </a:ln>
          </p:spPr>
        </p:pic>
        <p:sp>
          <p:nvSpPr>
            <p:cNvPr id="10" name="CasellaDiTesto 25"/>
            <p:cNvSpPr txBox="1">
              <a:spLocks noChangeArrowheads="1"/>
            </p:cNvSpPr>
            <p:nvPr/>
          </p:nvSpPr>
          <p:spPr bwMode="auto">
            <a:xfrm>
              <a:off x="2915816" y="5272963"/>
              <a:ext cx="863600" cy="244475"/>
            </a:xfrm>
            <a:prstGeom prst="rect">
              <a:avLst/>
            </a:prstGeom>
            <a:noFill/>
            <a:ln w="9525">
              <a:noFill/>
              <a:miter lim="800000"/>
              <a:headEnd/>
              <a:tailEnd/>
            </a:ln>
          </p:spPr>
          <p:txBody>
            <a:bodyPr>
              <a:spAutoFit/>
            </a:bodyPr>
            <a:lstStyle/>
            <a:p>
              <a:pPr defTabSz="914400"/>
              <a:r>
                <a:rPr lang="it-IT" sz="1000" b="1" dirty="0">
                  <a:solidFill>
                    <a:srgbClr val="595959"/>
                  </a:solidFill>
                  <a:latin typeface="Lucida Sans"/>
                </a:rPr>
                <a:t>$200 M</a:t>
              </a:r>
              <a:endParaRPr lang="en-US" sz="1000" b="1" dirty="0">
                <a:solidFill>
                  <a:srgbClr val="595959"/>
                </a:solidFill>
                <a:latin typeface="Lucida Sans"/>
              </a:endParaRPr>
            </a:p>
          </p:txBody>
        </p:sp>
        <p:sp>
          <p:nvSpPr>
            <p:cNvPr id="11" name="CasellaDiTesto 28"/>
            <p:cNvSpPr txBox="1">
              <a:spLocks noChangeArrowheads="1"/>
            </p:cNvSpPr>
            <p:nvPr/>
          </p:nvSpPr>
          <p:spPr bwMode="auto">
            <a:xfrm>
              <a:off x="4212456" y="5272963"/>
              <a:ext cx="863600" cy="244475"/>
            </a:xfrm>
            <a:prstGeom prst="rect">
              <a:avLst/>
            </a:prstGeom>
            <a:noFill/>
            <a:ln w="9525">
              <a:noFill/>
              <a:miter lim="800000"/>
              <a:headEnd/>
              <a:tailEnd/>
            </a:ln>
          </p:spPr>
          <p:txBody>
            <a:bodyPr>
              <a:spAutoFit/>
            </a:bodyPr>
            <a:lstStyle/>
            <a:p>
              <a:pPr defTabSz="914400"/>
              <a:r>
                <a:rPr lang="it-IT" sz="1000" b="1" dirty="0">
                  <a:solidFill>
                    <a:srgbClr val="595959"/>
                  </a:solidFill>
                  <a:latin typeface="Lucida Sans"/>
                </a:rPr>
                <a:t>$300 M</a:t>
              </a:r>
              <a:endParaRPr lang="en-US" sz="1000" b="1" dirty="0">
                <a:solidFill>
                  <a:srgbClr val="595959"/>
                </a:solidFill>
                <a:latin typeface="Lucida Sans"/>
              </a:endParaRPr>
            </a:p>
          </p:txBody>
        </p:sp>
        <p:sp>
          <p:nvSpPr>
            <p:cNvPr id="19" name="CasellaDiTesto 24"/>
            <p:cNvSpPr txBox="1">
              <a:spLocks noChangeArrowheads="1"/>
            </p:cNvSpPr>
            <p:nvPr/>
          </p:nvSpPr>
          <p:spPr bwMode="auto">
            <a:xfrm>
              <a:off x="838506" y="3185058"/>
              <a:ext cx="539750" cy="246221"/>
            </a:xfrm>
            <a:prstGeom prst="rect">
              <a:avLst/>
            </a:prstGeom>
            <a:noFill/>
            <a:ln w="9525">
              <a:noFill/>
              <a:miter lim="800000"/>
              <a:headEnd/>
              <a:tailEnd/>
            </a:ln>
          </p:spPr>
          <p:txBody>
            <a:bodyPr anchor="ctr">
              <a:spAutoFit/>
            </a:bodyPr>
            <a:lstStyle/>
            <a:p>
              <a:pPr algn="r" defTabSz="914400"/>
              <a:r>
                <a:rPr lang="it-IT" sz="1000" b="1" dirty="0">
                  <a:solidFill>
                    <a:srgbClr val="595959"/>
                  </a:solidFill>
                  <a:latin typeface="Lucida Sans"/>
                </a:rPr>
                <a:t>12%</a:t>
              </a:r>
              <a:endParaRPr lang="en-US" sz="1000" b="1" dirty="0">
                <a:solidFill>
                  <a:srgbClr val="595959"/>
                </a:solidFill>
                <a:latin typeface="Lucida Sans"/>
              </a:endParaRPr>
            </a:p>
          </p:txBody>
        </p:sp>
        <p:sp>
          <p:nvSpPr>
            <p:cNvPr id="21" name="CasellaDiTesto 24"/>
            <p:cNvSpPr txBox="1">
              <a:spLocks noChangeArrowheads="1"/>
            </p:cNvSpPr>
            <p:nvPr/>
          </p:nvSpPr>
          <p:spPr bwMode="auto">
            <a:xfrm>
              <a:off x="807304" y="4162973"/>
              <a:ext cx="539750" cy="246221"/>
            </a:xfrm>
            <a:prstGeom prst="rect">
              <a:avLst/>
            </a:prstGeom>
            <a:noFill/>
            <a:ln w="9525">
              <a:noFill/>
              <a:miter lim="800000"/>
              <a:headEnd/>
              <a:tailEnd/>
            </a:ln>
          </p:spPr>
          <p:txBody>
            <a:bodyPr anchor="ctr">
              <a:spAutoFit/>
            </a:bodyPr>
            <a:lstStyle/>
            <a:p>
              <a:pPr algn="r" defTabSz="914400"/>
              <a:r>
                <a:rPr lang="it-IT" sz="1000" b="1" dirty="0">
                  <a:solidFill>
                    <a:srgbClr val="595959"/>
                  </a:solidFill>
                  <a:latin typeface="Lucida Sans"/>
                </a:rPr>
                <a:t>6%</a:t>
              </a:r>
              <a:endParaRPr lang="en-US" sz="1000" b="1" dirty="0">
                <a:solidFill>
                  <a:srgbClr val="595959"/>
                </a:solidFill>
                <a:latin typeface="Lucida Sans"/>
              </a:endParaRPr>
            </a:p>
          </p:txBody>
        </p:sp>
        <p:sp>
          <p:nvSpPr>
            <p:cNvPr id="22" name="CasellaDiTesto 24"/>
            <p:cNvSpPr txBox="1">
              <a:spLocks noChangeArrowheads="1"/>
            </p:cNvSpPr>
            <p:nvPr/>
          </p:nvSpPr>
          <p:spPr bwMode="auto">
            <a:xfrm>
              <a:off x="835879" y="4898233"/>
              <a:ext cx="539750" cy="246221"/>
            </a:xfrm>
            <a:prstGeom prst="rect">
              <a:avLst/>
            </a:prstGeom>
            <a:noFill/>
            <a:ln w="9525">
              <a:noFill/>
              <a:miter lim="800000"/>
              <a:headEnd/>
              <a:tailEnd/>
            </a:ln>
          </p:spPr>
          <p:txBody>
            <a:bodyPr anchor="ctr">
              <a:spAutoFit/>
            </a:bodyPr>
            <a:lstStyle/>
            <a:p>
              <a:pPr algn="r" defTabSz="914400"/>
              <a:r>
                <a:rPr lang="it-IT" sz="1000" dirty="0">
                  <a:solidFill>
                    <a:srgbClr val="595959"/>
                  </a:solidFill>
                  <a:latin typeface="Lucida Sans"/>
                </a:rPr>
                <a:t>2%</a:t>
              </a:r>
              <a:endParaRPr lang="en-US" sz="1000" dirty="0">
                <a:solidFill>
                  <a:srgbClr val="595959"/>
                </a:solidFill>
                <a:latin typeface="Lucida Sans"/>
              </a:endParaRPr>
            </a:p>
          </p:txBody>
        </p:sp>
        <p:sp>
          <p:nvSpPr>
            <p:cNvPr id="23" name="CasellaDiTesto 24"/>
            <p:cNvSpPr txBox="1">
              <a:spLocks noChangeArrowheads="1"/>
            </p:cNvSpPr>
            <p:nvPr/>
          </p:nvSpPr>
          <p:spPr bwMode="auto">
            <a:xfrm>
              <a:off x="824766" y="4481202"/>
              <a:ext cx="539750" cy="246221"/>
            </a:xfrm>
            <a:prstGeom prst="rect">
              <a:avLst/>
            </a:prstGeom>
            <a:noFill/>
            <a:ln w="9525">
              <a:noFill/>
              <a:miter lim="800000"/>
              <a:headEnd/>
              <a:tailEnd/>
            </a:ln>
          </p:spPr>
          <p:txBody>
            <a:bodyPr anchor="ctr">
              <a:spAutoFit/>
            </a:bodyPr>
            <a:lstStyle/>
            <a:p>
              <a:pPr algn="r" defTabSz="914400"/>
              <a:r>
                <a:rPr lang="it-IT" sz="1000" b="1" dirty="0">
                  <a:solidFill>
                    <a:srgbClr val="595959"/>
                  </a:solidFill>
                  <a:latin typeface="Lucida Sans"/>
                </a:rPr>
                <a:t>4%</a:t>
              </a:r>
              <a:endParaRPr lang="en-US" sz="1000" b="1" dirty="0">
                <a:solidFill>
                  <a:srgbClr val="595959"/>
                </a:solidFill>
                <a:latin typeface="Lucida Sans"/>
              </a:endParaRPr>
            </a:p>
          </p:txBody>
        </p:sp>
        <p:sp>
          <p:nvSpPr>
            <p:cNvPr id="24" name="CasellaDiTesto 24"/>
            <p:cNvSpPr txBox="1">
              <a:spLocks noChangeArrowheads="1"/>
            </p:cNvSpPr>
            <p:nvPr/>
          </p:nvSpPr>
          <p:spPr bwMode="auto">
            <a:xfrm>
              <a:off x="816829" y="3833130"/>
              <a:ext cx="539750" cy="246221"/>
            </a:xfrm>
            <a:prstGeom prst="rect">
              <a:avLst/>
            </a:prstGeom>
            <a:noFill/>
            <a:ln w="9525">
              <a:noFill/>
              <a:miter lim="800000"/>
              <a:headEnd/>
              <a:tailEnd/>
            </a:ln>
          </p:spPr>
          <p:txBody>
            <a:bodyPr anchor="ctr">
              <a:spAutoFit/>
            </a:bodyPr>
            <a:lstStyle/>
            <a:p>
              <a:pPr algn="r" defTabSz="914400"/>
              <a:r>
                <a:rPr lang="it-IT" sz="1000" b="1" dirty="0">
                  <a:solidFill>
                    <a:srgbClr val="595959"/>
                  </a:solidFill>
                  <a:latin typeface="Lucida Sans"/>
                </a:rPr>
                <a:t>8%</a:t>
              </a:r>
              <a:endParaRPr lang="en-US" sz="1000" b="1" dirty="0">
                <a:solidFill>
                  <a:srgbClr val="595959"/>
                </a:solidFill>
                <a:latin typeface="Lucida Sans"/>
              </a:endParaRPr>
            </a:p>
          </p:txBody>
        </p:sp>
        <p:sp>
          <p:nvSpPr>
            <p:cNvPr id="25" name="CasellaDiTesto 30"/>
            <p:cNvSpPr txBox="1">
              <a:spLocks noChangeArrowheads="1"/>
            </p:cNvSpPr>
            <p:nvPr/>
          </p:nvSpPr>
          <p:spPr bwMode="auto">
            <a:xfrm>
              <a:off x="1490372" y="5569825"/>
              <a:ext cx="5491162" cy="276999"/>
            </a:xfrm>
            <a:prstGeom prst="rect">
              <a:avLst/>
            </a:prstGeom>
            <a:noFill/>
            <a:ln w="9525">
              <a:noFill/>
              <a:miter lim="800000"/>
              <a:headEnd/>
              <a:tailEnd/>
            </a:ln>
          </p:spPr>
          <p:txBody>
            <a:bodyPr>
              <a:spAutoFit/>
            </a:bodyPr>
            <a:lstStyle/>
            <a:p>
              <a:pPr algn="ctr" defTabSz="914400">
                <a:defRPr/>
              </a:pPr>
              <a:r>
                <a:rPr lang="it-IT" sz="1200" b="1" dirty="0" smtClean="0">
                  <a:solidFill>
                    <a:prstClr val="black">
                      <a:lumMod val="65000"/>
                      <a:lumOff val="35000"/>
                    </a:prstClr>
                  </a:solidFill>
                  <a:latin typeface="Lucida Sans"/>
                </a:rPr>
                <a:t>2013 </a:t>
              </a:r>
              <a:r>
                <a:rPr lang="it-IT" sz="1200" b="1" dirty="0" err="1">
                  <a:solidFill>
                    <a:prstClr val="black">
                      <a:lumMod val="65000"/>
                      <a:lumOff val="35000"/>
                    </a:prstClr>
                  </a:solidFill>
                  <a:latin typeface="Lucida Sans"/>
                </a:rPr>
                <a:t>Revenues</a:t>
              </a:r>
              <a:r>
                <a:rPr lang="it-IT" sz="1200" b="1" dirty="0">
                  <a:solidFill>
                    <a:prstClr val="black">
                      <a:lumMod val="65000"/>
                      <a:lumOff val="35000"/>
                    </a:prstClr>
                  </a:solidFill>
                  <a:latin typeface="Lucida Sans"/>
                </a:rPr>
                <a:t> in $M</a:t>
              </a:r>
            </a:p>
          </p:txBody>
        </p:sp>
        <p:sp>
          <p:nvSpPr>
            <p:cNvPr id="26" name="Rettangolo 32"/>
            <p:cNvSpPr>
              <a:spLocks noChangeArrowheads="1"/>
            </p:cNvSpPr>
            <p:nvPr/>
          </p:nvSpPr>
          <p:spPr bwMode="auto">
            <a:xfrm>
              <a:off x="6668584" y="3219908"/>
              <a:ext cx="2555775" cy="861774"/>
            </a:xfrm>
            <a:prstGeom prst="rect">
              <a:avLst/>
            </a:prstGeom>
            <a:noFill/>
            <a:ln w="9525">
              <a:noFill/>
              <a:miter lim="800000"/>
              <a:headEnd/>
              <a:tailEnd/>
            </a:ln>
          </p:spPr>
          <p:txBody>
            <a:bodyPr wrap="square">
              <a:spAutoFit/>
            </a:bodyPr>
            <a:lstStyle/>
            <a:p>
              <a:pPr defTabSz="914400">
                <a:lnSpc>
                  <a:spcPts val="2000"/>
                </a:lnSpc>
              </a:pPr>
              <a:r>
                <a:rPr lang="en-GB" altLang="en-US" sz="1200" b="1" dirty="0">
                  <a:solidFill>
                    <a:prstClr val="black">
                      <a:lumMod val="50000"/>
                      <a:lumOff val="50000"/>
                    </a:prstClr>
                  </a:solidFill>
                  <a:latin typeface="Lucida Sans"/>
                  <a:ea typeface="Arial Unicode MS" pitchFamily="34" charset="-128"/>
                  <a:cs typeface="Arial Unicode MS" pitchFamily="34" charset="-128"/>
                </a:rPr>
                <a:t>Industrial Stationary </a:t>
              </a:r>
              <a:r>
                <a:rPr lang="en-GB" altLang="en-US" sz="1200" b="1" dirty="0" smtClean="0">
                  <a:solidFill>
                    <a:prstClr val="black">
                      <a:lumMod val="50000"/>
                      <a:lumOff val="50000"/>
                    </a:prstClr>
                  </a:solidFill>
                  <a:latin typeface="Lucida Sans"/>
                  <a:ea typeface="Arial Unicode MS" pitchFamily="34" charset="-128"/>
                  <a:cs typeface="Arial Unicode MS" pitchFamily="34" charset="-128"/>
                </a:rPr>
                <a:t>Scanners</a:t>
              </a:r>
              <a:endParaRPr lang="en-GB" altLang="en-US" sz="1200" b="1" dirty="0">
                <a:solidFill>
                  <a:prstClr val="black">
                    <a:lumMod val="50000"/>
                    <a:lumOff val="50000"/>
                  </a:prstClr>
                </a:solidFill>
                <a:latin typeface="Lucida Sans"/>
                <a:ea typeface="Arial Unicode MS" pitchFamily="34" charset="-128"/>
                <a:cs typeface="Arial Unicode MS" pitchFamily="34" charset="-128"/>
              </a:endParaRPr>
            </a:p>
            <a:p>
              <a:pPr defTabSz="914400">
                <a:lnSpc>
                  <a:spcPts val="2000"/>
                </a:lnSpc>
              </a:pPr>
              <a:r>
                <a:rPr lang="en-GB" sz="1200" dirty="0">
                  <a:solidFill>
                    <a:prstClr val="black">
                      <a:lumMod val="50000"/>
                      <a:lumOff val="50000"/>
                    </a:prstClr>
                  </a:solidFill>
                  <a:latin typeface="Lucida Sans"/>
                </a:rPr>
                <a:t>#1 </a:t>
              </a:r>
              <a:r>
                <a:rPr lang="en-GB" sz="1200" dirty="0" smtClean="0">
                  <a:solidFill>
                    <a:prstClr val="black">
                      <a:lumMod val="50000"/>
                      <a:lumOff val="50000"/>
                    </a:prstClr>
                  </a:solidFill>
                  <a:latin typeface="Lucida Sans"/>
                </a:rPr>
                <a:t>WW - 26.2% </a:t>
              </a:r>
              <a:r>
                <a:rPr lang="en-GB" sz="1200" dirty="0" err="1">
                  <a:solidFill>
                    <a:prstClr val="black">
                      <a:lumMod val="50000"/>
                      <a:lumOff val="50000"/>
                    </a:prstClr>
                  </a:solidFill>
                  <a:latin typeface="Lucida Sans"/>
                </a:rPr>
                <a:t>mkt</a:t>
              </a:r>
              <a:r>
                <a:rPr lang="en-GB" sz="1200" dirty="0">
                  <a:solidFill>
                    <a:prstClr val="black">
                      <a:lumMod val="50000"/>
                      <a:lumOff val="50000"/>
                    </a:prstClr>
                  </a:solidFill>
                  <a:latin typeface="Lucida Sans"/>
                </a:rPr>
                <a:t> share</a:t>
              </a:r>
            </a:p>
            <a:p>
              <a:pPr defTabSz="914400">
                <a:lnSpc>
                  <a:spcPts val="2000"/>
                </a:lnSpc>
              </a:pPr>
              <a:endParaRPr lang="en-GB" sz="1050" dirty="0">
                <a:solidFill>
                  <a:prstClr val="black">
                    <a:lumMod val="65000"/>
                    <a:lumOff val="35000"/>
                  </a:prstClr>
                </a:solidFill>
                <a:latin typeface="Lucida Sans"/>
              </a:endParaRPr>
            </a:p>
          </p:txBody>
        </p:sp>
        <p:sp>
          <p:nvSpPr>
            <p:cNvPr id="29" name="CasellaDiTesto 28"/>
            <p:cNvSpPr txBox="1"/>
            <p:nvPr/>
          </p:nvSpPr>
          <p:spPr>
            <a:xfrm>
              <a:off x="645964" y="2768693"/>
              <a:ext cx="369332" cy="2251102"/>
            </a:xfrm>
            <a:prstGeom prst="rect">
              <a:avLst/>
            </a:prstGeom>
            <a:noFill/>
          </p:spPr>
          <p:txBody>
            <a:bodyPr vert="vert270" anchor="ctr">
              <a:spAutoFit/>
            </a:bodyPr>
            <a:lstStyle/>
            <a:p>
              <a:pPr algn="ctr" defTabSz="914400">
                <a:defRPr/>
              </a:pPr>
              <a:r>
                <a:rPr lang="it-IT" sz="1200" b="1" dirty="0" smtClean="0">
                  <a:solidFill>
                    <a:prstClr val="black">
                      <a:lumMod val="65000"/>
                      <a:lumOff val="35000"/>
                    </a:prstClr>
                  </a:solidFill>
                  <a:latin typeface="Lucida Sans"/>
                </a:rPr>
                <a:t>2013 </a:t>
              </a:r>
              <a:r>
                <a:rPr lang="it-IT" sz="1200" b="1" dirty="0">
                  <a:solidFill>
                    <a:prstClr val="black">
                      <a:lumMod val="65000"/>
                      <a:lumOff val="35000"/>
                    </a:prstClr>
                  </a:solidFill>
                  <a:latin typeface="Lucida Sans"/>
                </a:rPr>
                <a:t>Market Share</a:t>
              </a:r>
              <a:endParaRPr lang="en-US" sz="1200" b="1" dirty="0">
                <a:solidFill>
                  <a:prstClr val="black">
                    <a:lumMod val="65000"/>
                    <a:lumOff val="35000"/>
                  </a:prstClr>
                </a:solidFill>
                <a:latin typeface="Lucida Sans"/>
              </a:endParaRPr>
            </a:p>
          </p:txBody>
        </p:sp>
        <p:sp>
          <p:nvSpPr>
            <p:cNvPr id="30" name="CasellaDiTesto 25"/>
            <p:cNvSpPr txBox="1">
              <a:spLocks noChangeArrowheads="1"/>
            </p:cNvSpPr>
            <p:nvPr/>
          </p:nvSpPr>
          <p:spPr bwMode="auto">
            <a:xfrm>
              <a:off x="1619672" y="5273712"/>
              <a:ext cx="863600" cy="244475"/>
            </a:xfrm>
            <a:prstGeom prst="rect">
              <a:avLst/>
            </a:prstGeom>
            <a:noFill/>
            <a:ln w="9525">
              <a:noFill/>
              <a:miter lim="800000"/>
              <a:headEnd/>
              <a:tailEnd/>
            </a:ln>
          </p:spPr>
          <p:txBody>
            <a:bodyPr>
              <a:spAutoFit/>
            </a:bodyPr>
            <a:lstStyle/>
            <a:p>
              <a:pPr defTabSz="914400"/>
              <a:r>
                <a:rPr lang="it-IT" sz="1000" b="1" dirty="0">
                  <a:solidFill>
                    <a:srgbClr val="595959"/>
                  </a:solidFill>
                  <a:latin typeface="Lucida Sans"/>
                </a:rPr>
                <a:t>$100 M</a:t>
              </a:r>
              <a:endParaRPr lang="en-US" sz="1000" b="1" dirty="0">
                <a:solidFill>
                  <a:srgbClr val="595959"/>
                </a:solidFill>
                <a:latin typeface="Lucida Sans"/>
              </a:endParaRPr>
            </a:p>
          </p:txBody>
        </p:sp>
      </p:grpSp>
      <p:pic>
        <p:nvPicPr>
          <p:cNvPr id="1028"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827889" y="3889175"/>
            <a:ext cx="297801" cy="313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72C2BF82-A7EA-419E-A6D8-59190EA55268}" type="slidenum">
              <a:rPr lang="en-US" smtClean="0"/>
              <a:t>16</a:t>
            </a:fld>
            <a:endParaRPr lang="en-US"/>
          </a:p>
        </p:txBody>
      </p:sp>
    </p:spTree>
    <p:extLst>
      <p:ext uri="{BB962C8B-B14F-4D97-AF65-F5344CB8AC3E}">
        <p14:creationId xmlns:p14="http://schemas.microsoft.com/office/powerpoint/2010/main" val="15970935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00350" y="2306002"/>
            <a:ext cx="3877365" cy="1362075"/>
          </a:xfrm>
        </p:spPr>
        <p:txBody>
          <a:bodyPr/>
          <a:lstStyle/>
          <a:p>
            <a:r>
              <a:rPr lang="en-US" dirty="0" smtClean="0"/>
              <a:t>Datalogic and Vietnam</a:t>
            </a:r>
            <a:endParaRPr lang="en-US" dirty="0"/>
          </a:p>
        </p:txBody>
      </p:sp>
      <p:pic>
        <p:nvPicPr>
          <p:cNvPr id="2050" name="il_fi" descr="saigon-vietnam-traffic"/>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49115" y="815340"/>
            <a:ext cx="4476750" cy="2981325"/>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p:cNvSpPr>
            <a:spLocks noGrp="1"/>
          </p:cNvSpPr>
          <p:nvPr>
            <p:ph type="sldNum" sz="quarter" idx="10"/>
          </p:nvPr>
        </p:nvSpPr>
        <p:spPr/>
        <p:txBody>
          <a:bodyPr/>
          <a:lstStyle/>
          <a:p>
            <a:pPr>
              <a:defRPr/>
            </a:pPr>
            <a:fld id="{EC8E7E88-660E-4B08-8162-439395CF40D5}" type="slidenum">
              <a:rPr lang="en-US" smtClean="0"/>
              <a:pPr>
                <a:defRPr/>
              </a:pPr>
              <a:t>17</a:t>
            </a:fld>
            <a:endParaRPr lang="en-US"/>
          </a:p>
        </p:txBody>
      </p:sp>
    </p:spTree>
    <p:extLst>
      <p:ext uri="{BB962C8B-B14F-4D97-AF65-F5344CB8AC3E}">
        <p14:creationId xmlns:p14="http://schemas.microsoft.com/office/powerpoint/2010/main" val="2179529627"/>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749299" y="555613"/>
            <a:ext cx="8166101" cy="536090"/>
          </a:xfrm>
        </p:spPr>
        <p:txBody>
          <a:bodyPr/>
          <a:lstStyle/>
          <a:p>
            <a:pPr algn="ctr" eaLnBrk="1" hangingPunct="1"/>
            <a:r>
              <a:rPr lang="en-US" sz="2800" dirty="0" smtClean="0"/>
              <a:t>Vietnam Datalogic ADC Overview: we are here</a:t>
            </a:r>
          </a:p>
        </p:txBody>
      </p:sp>
      <p:sp>
        <p:nvSpPr>
          <p:cNvPr id="2" name="Text Placeholder 1"/>
          <p:cNvSpPr>
            <a:spLocks noGrp="1"/>
          </p:cNvSpPr>
          <p:nvPr>
            <p:ph type="body" sz="half" idx="2"/>
          </p:nvPr>
        </p:nvSpPr>
        <p:spPr>
          <a:xfrm>
            <a:off x="685800" y="1386840"/>
            <a:ext cx="4611782" cy="5145973"/>
          </a:xfrm>
        </p:spPr>
        <p:txBody>
          <a:bodyPr>
            <a:normAutofit/>
          </a:bodyPr>
          <a:lstStyle/>
          <a:p>
            <a:pPr marL="342900" indent="-342900">
              <a:lnSpc>
                <a:spcPct val="130000"/>
              </a:lnSpc>
              <a:buClr>
                <a:schemeClr val="tx1"/>
              </a:buClr>
              <a:buFont typeface="Arial" pitchFamily="34" charset="0"/>
              <a:buChar char="•"/>
            </a:pPr>
            <a:r>
              <a:rPr lang="en-US" sz="2000" dirty="0" smtClean="0"/>
              <a:t>We are in the Saigon Hi-Tech Park</a:t>
            </a:r>
          </a:p>
          <a:p>
            <a:pPr marL="342900" indent="-342900">
              <a:lnSpc>
                <a:spcPct val="130000"/>
              </a:lnSpc>
              <a:buClr>
                <a:schemeClr val="tx1"/>
              </a:buClr>
              <a:buFont typeface="Arial" pitchFamily="34" charset="0"/>
              <a:buChar char="•"/>
            </a:pPr>
            <a:r>
              <a:rPr lang="en-US" sz="2000" dirty="0" smtClean="0"/>
              <a:t>Established</a:t>
            </a:r>
            <a:r>
              <a:rPr lang="en-US" sz="2000" dirty="0"/>
              <a:t>: </a:t>
            </a:r>
            <a:r>
              <a:rPr lang="en-US" sz="2000" b="1" dirty="0"/>
              <a:t>8-Jan-2009</a:t>
            </a:r>
          </a:p>
          <a:p>
            <a:pPr marL="342900" indent="-342900">
              <a:lnSpc>
                <a:spcPct val="130000"/>
              </a:lnSpc>
              <a:buClr>
                <a:schemeClr val="tx1"/>
              </a:buClr>
              <a:buFont typeface="Arial" pitchFamily="34" charset="0"/>
              <a:buChar char="•"/>
            </a:pPr>
            <a:r>
              <a:rPr lang="en-US" sz="2000" dirty="0"/>
              <a:t>Factory land area:  2 Lots ~</a:t>
            </a:r>
            <a:r>
              <a:rPr lang="en-US" sz="2000" i="1" dirty="0"/>
              <a:t>20,000m</a:t>
            </a:r>
            <a:r>
              <a:rPr lang="en-US" sz="2000" i="1" baseline="30000" dirty="0"/>
              <a:t>2</a:t>
            </a:r>
            <a:r>
              <a:rPr lang="en-US" sz="2000" i="1" dirty="0"/>
              <a:t> each. </a:t>
            </a:r>
            <a:r>
              <a:rPr lang="en-US" sz="2000" dirty="0"/>
              <a:t/>
            </a:r>
            <a:br>
              <a:rPr lang="en-US" sz="2000" dirty="0"/>
            </a:br>
            <a:r>
              <a:rPr lang="en-US" sz="2000" dirty="0"/>
              <a:t>Building area: </a:t>
            </a:r>
            <a:r>
              <a:rPr lang="en-US" sz="2000" i="1" dirty="0"/>
              <a:t>10,000m</a:t>
            </a:r>
            <a:r>
              <a:rPr lang="en-US" sz="2000" i="1" baseline="30000" dirty="0"/>
              <a:t>2</a:t>
            </a:r>
            <a:r>
              <a:rPr lang="en-US" sz="2000" dirty="0"/>
              <a:t/>
            </a:r>
            <a:br>
              <a:rPr lang="en-US" sz="2000" dirty="0"/>
            </a:br>
            <a:r>
              <a:rPr lang="en-US" sz="2000" dirty="0"/>
              <a:t>Production area occupied: </a:t>
            </a:r>
            <a:r>
              <a:rPr lang="en-US" sz="2000" i="1" dirty="0"/>
              <a:t>4,500m</a:t>
            </a:r>
            <a:r>
              <a:rPr lang="en-US" sz="2000" i="1" baseline="30000" dirty="0"/>
              <a:t>2</a:t>
            </a:r>
            <a:r>
              <a:rPr lang="en-US" sz="2000" dirty="0"/>
              <a:t> </a:t>
            </a:r>
            <a:br>
              <a:rPr lang="en-US" sz="2000" dirty="0"/>
            </a:br>
            <a:r>
              <a:rPr lang="en-US" sz="2000" i="1" dirty="0"/>
              <a:t>1,750 m</a:t>
            </a:r>
            <a:r>
              <a:rPr lang="en-US" sz="2000" i="1" baseline="30000" dirty="0"/>
              <a:t>2</a:t>
            </a:r>
            <a:r>
              <a:rPr lang="en-US" sz="2000" dirty="0"/>
              <a:t> office in 1</a:t>
            </a:r>
            <a:r>
              <a:rPr lang="en-US" sz="2000" baseline="30000" dirty="0"/>
              <a:t>st</a:t>
            </a:r>
            <a:r>
              <a:rPr lang="en-US" sz="2000" dirty="0"/>
              <a:t> floor for R&amp;D</a:t>
            </a:r>
          </a:p>
          <a:p>
            <a:pPr marL="342900" indent="-342900">
              <a:lnSpc>
                <a:spcPct val="130000"/>
              </a:lnSpc>
              <a:buClr>
                <a:schemeClr val="tx1"/>
              </a:buClr>
              <a:buFont typeface="Arial" pitchFamily="34" charset="0"/>
              <a:buChar char="•"/>
            </a:pPr>
            <a:r>
              <a:rPr lang="en-US" sz="2000" dirty="0" smtClean="0"/>
              <a:t>About 600 employees</a:t>
            </a:r>
            <a:endParaRPr lang="en-US" sz="2000" dirty="0"/>
          </a:p>
          <a:p>
            <a:pPr marL="342900" indent="-342900">
              <a:lnSpc>
                <a:spcPct val="130000"/>
              </a:lnSpc>
              <a:buClr>
                <a:schemeClr val="tx1"/>
              </a:buClr>
              <a:buFont typeface="Arial" pitchFamily="34" charset="0"/>
              <a:buChar char="•"/>
            </a:pPr>
            <a:r>
              <a:rPr lang="en-US" sz="2000" dirty="0"/>
              <a:t>Focus:  Product Design and Test, Manufacturing, Fulfillment, and Service Repair </a:t>
            </a:r>
            <a:endParaRPr lang="en-US" sz="2000" b="1" dirty="0"/>
          </a:p>
          <a:p>
            <a:pPr>
              <a:lnSpc>
                <a:spcPct val="130000"/>
              </a:lnSpc>
              <a:buClr>
                <a:schemeClr val="tx1"/>
              </a:buClr>
            </a:pPr>
            <a:endParaRPr lang="en-US" sz="1600" dirty="0"/>
          </a:p>
          <a:p>
            <a:endParaRPr lang="it-IT" sz="1600" dirty="0"/>
          </a:p>
        </p:txBody>
      </p:sp>
      <p:sp>
        <p:nvSpPr>
          <p:cNvPr id="15365" name="Slide Number Placeholder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7BF9477-BD24-433F-B4D0-EDBDEC277A23}" type="slidenum">
              <a:rPr lang="en-US" sz="1800" b="0" smtClean="0">
                <a:solidFill>
                  <a:schemeClr val="bg1"/>
                </a:solidFill>
                <a:latin typeface="Arial Narrow" pitchFamily="34" charset="0"/>
              </a:rPr>
              <a:pPr fontAlgn="base">
                <a:spcBef>
                  <a:spcPct val="0"/>
                </a:spcBef>
                <a:spcAft>
                  <a:spcPct val="0"/>
                </a:spcAft>
                <a:defRPr/>
              </a:pPr>
              <a:t>18</a:t>
            </a:fld>
            <a:endParaRPr lang="en-US" sz="1800" b="0" dirty="0" smtClean="0">
              <a:solidFill>
                <a:schemeClr val="bg1"/>
              </a:solidFill>
              <a:latin typeface="Arial Narrow" pitchFamily="34" charset="0"/>
            </a:endParaRPr>
          </a:p>
        </p:txBody>
      </p:sp>
      <p:pic>
        <p:nvPicPr>
          <p:cNvPr id="17414"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9723" y="1596403"/>
            <a:ext cx="3546475" cy="2362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87950" y="4093508"/>
            <a:ext cx="3544888" cy="22431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ttp://www.heeap.org/sites/default/files/Logo%20SHTP%20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72960" y="1041399"/>
            <a:ext cx="1144436" cy="412951"/>
          </a:xfrm>
          <a:prstGeom prst="rect">
            <a:avLst/>
          </a:prstGeom>
          <a:ln>
            <a:solidFill>
              <a:schemeClr val="bg1">
                <a:lumMod val="75000"/>
              </a:schemeClr>
            </a:solidFill>
          </a:ln>
          <a:effectLst>
            <a:outerShdw blurRad="292100" dist="139700" dir="2700000" algn="tl" rotWithShape="0">
              <a:srgbClr val="333333">
                <a:alpha val="65000"/>
              </a:srgbClr>
            </a:outerShdw>
            <a:softEdge rad="12700"/>
          </a:effectLst>
          <a:extLst>
            <a:ext uri="{909E8E84-426E-40DD-AFC4-6F175D3DCCD1}">
              <a14:hiddenFill xmlns:a14="http://schemas.microsoft.com/office/drawing/2010/main">
                <a:solidFill>
                  <a:srgbClr val="FFFFFF"/>
                </a:solidFill>
              </a14:hiddenFill>
            </a:ext>
          </a:extLst>
        </p:spPr>
      </p:pic>
      <p:sp>
        <p:nvSpPr>
          <p:cNvPr id="3" name="Segnaposto piè di pagina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818500743"/>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92175" y="374650"/>
            <a:ext cx="6130925" cy="533400"/>
          </a:xfrm>
        </p:spPr>
        <p:txBody>
          <a:bodyPr vert="horz" lIns="91440" tIns="45720" rIns="91440" bIns="45720" rtlCol="0" anchor="ctr" anchorCtr="0">
            <a:noAutofit/>
          </a:bodyPr>
          <a:lstStyle/>
          <a:p>
            <a:pPr algn="ctr"/>
            <a:r>
              <a:rPr lang="en-US" altLang="en-US" sz="2800" b="1" dirty="0"/>
              <a:t>The biggest PLANT in Datalogic!</a:t>
            </a:r>
          </a:p>
        </p:txBody>
      </p:sp>
      <p:sp>
        <p:nvSpPr>
          <p:cNvPr id="14339" name="Slide Number Placeholder 4"/>
          <p:cNvSpPr>
            <a:spLocks noGrp="1"/>
          </p:cNvSpPr>
          <p:nvPr>
            <p:ph type="sldNum" sz="quarter" idx="4294967295"/>
          </p:nvPr>
        </p:nvSpPr>
        <p:spPr bwMode="auto">
          <a:xfrm>
            <a:off x="241300" y="6477000"/>
            <a:ext cx="390525" cy="328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eaLnBrk="1" hangingPunct="1"/>
            <a:r>
              <a:rPr lang="en-US" altLang="en-US" sz="1000" smtClean="0">
                <a:solidFill>
                  <a:schemeClr val="bg1"/>
                </a:solidFill>
                <a:latin typeface="Arial Narrow" pitchFamily="34" charset="0"/>
                <a:ea typeface="LucidaSans Roman"/>
                <a:cs typeface="LucidaSans Roman"/>
              </a:rPr>
              <a:t>7</a:t>
            </a:r>
          </a:p>
        </p:txBody>
      </p:sp>
      <p:sp>
        <p:nvSpPr>
          <p:cNvPr id="14340" name="TextBox 6"/>
          <p:cNvSpPr txBox="1">
            <a:spLocks noChangeArrowheads="1"/>
          </p:cNvSpPr>
          <p:nvPr/>
        </p:nvSpPr>
        <p:spPr bwMode="auto">
          <a:xfrm>
            <a:off x="5727700" y="3930650"/>
            <a:ext cx="3255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algn="r" eaLnBrk="1" hangingPunct="1"/>
            <a:r>
              <a:rPr lang="en-US" altLang="en-US" dirty="0">
                <a:latin typeface="Arial" pitchFamily="34" charset="0"/>
              </a:rPr>
              <a:t>Total land area: 20,000 m2, </a:t>
            </a:r>
          </a:p>
          <a:p>
            <a:pPr algn="r" eaLnBrk="1" hangingPunct="1"/>
            <a:r>
              <a:rPr lang="en-US" altLang="en-US" dirty="0">
                <a:latin typeface="Arial" pitchFamily="34" charset="0"/>
              </a:rPr>
              <a:t>Building area: 10,000 m2</a:t>
            </a:r>
          </a:p>
          <a:p>
            <a:pPr algn="r" eaLnBrk="1" hangingPunct="1"/>
            <a:r>
              <a:rPr lang="en-US" altLang="en-US" dirty="0">
                <a:solidFill>
                  <a:srgbClr val="0070C0"/>
                </a:solidFill>
                <a:latin typeface="Arial" pitchFamily="34" charset="0"/>
              </a:rPr>
              <a:t>Production area: 4,500 m2 </a:t>
            </a:r>
          </a:p>
          <a:p>
            <a:pPr algn="r" eaLnBrk="1" hangingPunct="1"/>
            <a:r>
              <a:rPr lang="en-US" altLang="en-US" dirty="0">
                <a:solidFill>
                  <a:srgbClr val="0070C0"/>
                </a:solidFill>
                <a:latin typeface="Arial" pitchFamily="34" charset="0"/>
              </a:rPr>
              <a:t>Mezzanine floor: 3,000 m2</a:t>
            </a:r>
          </a:p>
        </p:txBody>
      </p:sp>
      <p:sp>
        <p:nvSpPr>
          <p:cNvPr id="14341" name="TextBox 8"/>
          <p:cNvSpPr txBox="1">
            <a:spLocks noChangeArrowheads="1"/>
          </p:cNvSpPr>
          <p:nvPr/>
        </p:nvSpPr>
        <p:spPr bwMode="auto">
          <a:xfrm>
            <a:off x="5916613" y="1617663"/>
            <a:ext cx="30670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algn="r" eaLnBrk="1" hangingPunct="1"/>
            <a:r>
              <a:rPr lang="en-US" altLang="en-US">
                <a:latin typeface="Arial" pitchFamily="34" charset="0"/>
              </a:rPr>
              <a:t>Total land area: 20,000 m2 </a:t>
            </a:r>
          </a:p>
          <a:p>
            <a:pPr algn="r" eaLnBrk="1" hangingPunct="1"/>
            <a:r>
              <a:rPr lang="en-US" altLang="en-US">
                <a:latin typeface="Arial" pitchFamily="34" charset="0"/>
              </a:rPr>
              <a:t>Building area: 10,000 m2</a:t>
            </a:r>
          </a:p>
          <a:p>
            <a:pPr algn="r" eaLnBrk="1" hangingPunct="1"/>
            <a:r>
              <a:rPr lang="en-US" altLang="en-US">
                <a:solidFill>
                  <a:srgbClr val="0070C0"/>
                </a:solidFill>
                <a:latin typeface="Arial" pitchFamily="34" charset="0"/>
              </a:rPr>
              <a:t>Production area: 1,500 m2</a:t>
            </a:r>
          </a:p>
        </p:txBody>
      </p:sp>
      <p:pic>
        <p:nvPicPr>
          <p:cNvPr id="14342" name="Picture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2813" y="1035050"/>
            <a:ext cx="4773612"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2813" y="3757613"/>
            <a:ext cx="4800600"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itle 1"/>
          <p:cNvSpPr txBox="1">
            <a:spLocks/>
          </p:cNvSpPr>
          <p:nvPr/>
        </p:nvSpPr>
        <p:spPr bwMode="auto">
          <a:xfrm>
            <a:off x="6110288" y="1143000"/>
            <a:ext cx="287337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algn="ctr"/>
            <a:r>
              <a:rPr lang="en-US" altLang="en-US" sz="2000" b="1">
                <a:solidFill>
                  <a:srgbClr val="0070C0"/>
                </a:solidFill>
                <a:latin typeface="Arial" pitchFamily="34" charset="0"/>
              </a:rPr>
              <a:t>2010</a:t>
            </a:r>
          </a:p>
        </p:txBody>
      </p:sp>
      <p:sp>
        <p:nvSpPr>
          <p:cNvPr id="14345" name="Title 1"/>
          <p:cNvSpPr txBox="1">
            <a:spLocks/>
          </p:cNvSpPr>
          <p:nvPr/>
        </p:nvSpPr>
        <p:spPr bwMode="auto">
          <a:xfrm>
            <a:off x="6110288" y="3490913"/>
            <a:ext cx="287337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algn="ctr"/>
            <a:r>
              <a:rPr lang="en-US" altLang="en-US" sz="2000" b="1">
                <a:solidFill>
                  <a:srgbClr val="0070C0"/>
                </a:solidFill>
                <a:latin typeface="Arial" pitchFamily="34" charset="0"/>
              </a:rPr>
              <a:t>2013</a:t>
            </a:r>
          </a:p>
        </p:txBody>
      </p:sp>
    </p:spTree>
    <p:extLst>
      <p:ext uri="{BB962C8B-B14F-4D97-AF65-F5344CB8AC3E}">
        <p14:creationId xmlns:p14="http://schemas.microsoft.com/office/powerpoint/2010/main" val="1078442973"/>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67569" y="352224"/>
            <a:ext cx="7426024" cy="894289"/>
          </a:xfrm>
        </p:spPr>
        <p:txBody>
          <a:bodyPr/>
          <a:lstStyle/>
          <a:p>
            <a:r>
              <a:rPr lang="en-GB" dirty="0"/>
              <a:t>Datalogic at a G</a:t>
            </a:r>
            <a:r>
              <a:rPr lang="en-GB" dirty="0" smtClean="0"/>
              <a:t>lance</a:t>
            </a:r>
            <a:endParaRPr lang="en-GB" dirty="0"/>
          </a:p>
        </p:txBody>
      </p:sp>
      <p:pic>
        <p:nvPicPr>
          <p:cNvPr id="15362" name="Picture 2" descr="C:\AMarcello\WEB\DAY1\Banner DAY1\Burelli Sorgenti\image bank ad alta\117148367 gettyimages.jpg"/>
          <p:cNvPicPr>
            <a:picLocks noChangeArrowheads="1"/>
          </p:cNvPicPr>
          <p:nvPr/>
        </p:nvPicPr>
        <p:blipFill rotWithShape="1">
          <a:blip r:embed="rId2">
            <a:extLst>
              <a:ext uri="{28A0092B-C50C-407E-A947-70E740481C1C}">
                <a14:useLocalDpi xmlns:a14="http://schemas.microsoft.com/office/drawing/2010/main" val="0"/>
              </a:ext>
            </a:extLst>
          </a:blip>
          <a:srcRect r="2286"/>
          <a:stretch/>
        </p:blipFill>
        <p:spPr bwMode="auto">
          <a:xfrm>
            <a:off x="1202667" y="1612552"/>
            <a:ext cx="3136900" cy="454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Segnaposto contenuto 5"/>
          <p:cNvSpPr txBox="1">
            <a:spLocks/>
          </p:cNvSpPr>
          <p:nvPr/>
        </p:nvSpPr>
        <p:spPr>
          <a:xfrm>
            <a:off x="4184951" y="1565520"/>
            <a:ext cx="4937783" cy="5534026"/>
          </a:xfrm>
          <a:prstGeom prst="rect">
            <a:avLst/>
          </a:prstGeom>
        </p:spPr>
        <p:txBody>
          <a:bodyPr>
            <a:normAutofit/>
          </a:bodyPr>
          <a:lstStyle>
            <a:lvl1pPr marL="342900" indent="-342900" algn="l" defTabSz="914400" rtl="0" eaLnBrk="1" latinLnBrk="0" hangingPunct="1">
              <a:spcBef>
                <a:spcPct val="20000"/>
              </a:spcBef>
              <a:buFont typeface="Wingdings" pitchFamily="2" charset="2"/>
              <a:buChar char="§"/>
              <a:defRPr sz="1600" kern="1200">
                <a:solidFill>
                  <a:srgbClr val="595959"/>
                </a:solidFill>
                <a:latin typeface="Lucida Sans"/>
                <a:ea typeface="+mn-ea"/>
                <a:cs typeface="Lucida Sans"/>
              </a:defRPr>
            </a:lvl1pPr>
            <a:lvl2pPr marL="742950" indent="-285750" algn="l" defTabSz="914400" rtl="0" eaLnBrk="1" latinLnBrk="0" hangingPunct="1">
              <a:spcBef>
                <a:spcPct val="20000"/>
              </a:spcBef>
              <a:buFont typeface="Wingdings" pitchFamily="2" charset="2"/>
              <a:buChar char="§"/>
              <a:defRPr sz="1400" kern="1200">
                <a:solidFill>
                  <a:srgbClr val="595959"/>
                </a:solidFill>
                <a:latin typeface="Lucida Sans"/>
                <a:ea typeface="+mn-ea"/>
                <a:cs typeface="Lucida Sans"/>
              </a:defRPr>
            </a:lvl2pPr>
            <a:lvl3pPr marL="1143000" indent="-228600" algn="l" defTabSz="914400" rtl="0" eaLnBrk="1" latinLnBrk="0" hangingPunct="1">
              <a:spcBef>
                <a:spcPct val="20000"/>
              </a:spcBef>
              <a:buFont typeface="Wingdings" pitchFamily="2" charset="2"/>
              <a:buChar char="§"/>
              <a:defRPr sz="1200" kern="1200">
                <a:solidFill>
                  <a:srgbClr val="595959"/>
                </a:solidFill>
                <a:latin typeface="Lucida Sans"/>
                <a:ea typeface="+mn-ea"/>
                <a:cs typeface="Lucida Sans"/>
              </a:defRPr>
            </a:lvl3pPr>
            <a:lvl4pPr marL="1600200" indent="-228600" algn="l" defTabSz="914400" rtl="0" eaLnBrk="1" latinLnBrk="0" hangingPunct="1">
              <a:spcBef>
                <a:spcPct val="20000"/>
              </a:spcBef>
              <a:buFont typeface="Wingdings" pitchFamily="2" charset="2"/>
              <a:buChar char="§"/>
              <a:defRPr sz="1200" kern="1200">
                <a:solidFill>
                  <a:srgbClr val="595959"/>
                </a:solidFill>
                <a:latin typeface="Lucida Sans"/>
                <a:ea typeface="+mn-ea"/>
                <a:cs typeface="Lucida Sans"/>
              </a:defRPr>
            </a:lvl4pPr>
            <a:lvl5pPr marL="2057400" indent="-228600" algn="l" defTabSz="914400" rtl="0" eaLnBrk="1" latinLnBrk="0" hangingPunct="1">
              <a:spcBef>
                <a:spcPct val="20000"/>
              </a:spcBef>
              <a:buFont typeface="Wingdings" pitchFamily="2" charset="2"/>
              <a:buChar char="§"/>
              <a:defRPr sz="1200" kern="1200">
                <a:solidFill>
                  <a:srgbClr val="595959"/>
                </a:solidFill>
                <a:latin typeface="Lucida Sans"/>
                <a:ea typeface="+mn-ea"/>
                <a:cs typeface="Lucida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161925">
              <a:lnSpc>
                <a:spcPts val="1600"/>
              </a:lnSpc>
            </a:pPr>
            <a:r>
              <a:rPr lang="en-US" altLang="en-US" sz="1200" dirty="0" smtClean="0">
                <a:solidFill>
                  <a:schemeClr val="tx1">
                    <a:lumMod val="65000"/>
                    <a:lumOff val="35000"/>
                  </a:schemeClr>
                </a:solidFill>
              </a:rPr>
              <a:t>Global leader in </a:t>
            </a:r>
            <a:r>
              <a:rPr lang="en-US" altLang="en-US" sz="1200" b="1" dirty="0" smtClean="0">
                <a:solidFill>
                  <a:schemeClr val="tx1">
                    <a:lumMod val="65000"/>
                    <a:lumOff val="35000"/>
                  </a:schemeClr>
                </a:solidFill>
              </a:rPr>
              <a:t>Automatic Data Capture </a:t>
            </a:r>
            <a:r>
              <a:rPr lang="en-US" altLang="en-US" sz="1200" dirty="0" smtClean="0">
                <a:solidFill>
                  <a:schemeClr val="tx1">
                    <a:lumMod val="65000"/>
                    <a:lumOff val="35000"/>
                  </a:schemeClr>
                </a:solidFill>
              </a:rPr>
              <a:t>and </a:t>
            </a:r>
            <a:r>
              <a:rPr lang="en-US" altLang="en-US" sz="1200" b="1" dirty="0" smtClean="0">
                <a:solidFill>
                  <a:schemeClr val="tx1">
                    <a:lumMod val="65000"/>
                    <a:lumOff val="35000"/>
                  </a:schemeClr>
                </a:solidFill>
              </a:rPr>
              <a:t>Industrial Automation markets</a:t>
            </a:r>
          </a:p>
          <a:p>
            <a:pPr indent="-161925" algn="just">
              <a:lnSpc>
                <a:spcPts val="1200"/>
              </a:lnSpc>
            </a:pPr>
            <a:endParaRPr lang="en-US" altLang="en-US" sz="1200" dirty="0" smtClean="0">
              <a:solidFill>
                <a:schemeClr val="tx1">
                  <a:lumMod val="65000"/>
                  <a:lumOff val="35000"/>
                </a:schemeClr>
              </a:solidFill>
            </a:endParaRPr>
          </a:p>
          <a:p>
            <a:pPr indent="-161925">
              <a:lnSpc>
                <a:spcPts val="1600"/>
              </a:lnSpc>
            </a:pPr>
            <a:r>
              <a:rPr lang="en-US" altLang="en-US" sz="1200" dirty="0" smtClean="0"/>
              <a:t>World-class producer of barcode readers, mobile computers, sensors, vision systems and laser marking systems with innovative solutions in </a:t>
            </a:r>
            <a:r>
              <a:rPr lang="en-US" altLang="en-US" sz="1200" b="1" dirty="0" smtClean="0"/>
              <a:t>retail, manufacturing, transportation &amp; logistics and healthcare industries</a:t>
            </a:r>
          </a:p>
          <a:p>
            <a:pPr marL="180975" indent="0">
              <a:lnSpc>
                <a:spcPts val="1600"/>
              </a:lnSpc>
              <a:buNone/>
            </a:pPr>
            <a:endParaRPr lang="en-US" altLang="en-US" sz="1200" dirty="0" smtClean="0">
              <a:solidFill>
                <a:schemeClr val="tx1">
                  <a:lumMod val="65000"/>
                  <a:lumOff val="35000"/>
                </a:schemeClr>
              </a:solidFill>
            </a:endParaRPr>
          </a:p>
          <a:p>
            <a:pPr indent="-161925">
              <a:lnSpc>
                <a:spcPts val="1600"/>
              </a:lnSpc>
            </a:pPr>
            <a:r>
              <a:rPr lang="en-US" altLang="en-US" sz="1200" dirty="0" smtClean="0">
                <a:solidFill>
                  <a:schemeClr val="tx1">
                    <a:lumMod val="65000"/>
                    <a:lumOff val="35000"/>
                  </a:schemeClr>
                </a:solidFill>
              </a:rPr>
              <a:t>2014 </a:t>
            </a:r>
            <a:r>
              <a:rPr lang="en-US" altLang="en-US" sz="1200" b="1" dirty="0" smtClean="0">
                <a:solidFill>
                  <a:schemeClr val="tx1">
                    <a:lumMod val="65000"/>
                    <a:lumOff val="35000"/>
                  </a:schemeClr>
                </a:solidFill>
              </a:rPr>
              <a:t>Revenues at 464.5 M Euro </a:t>
            </a:r>
            <a:r>
              <a:rPr lang="en-US" altLang="en-US" sz="1200" dirty="0" smtClean="0">
                <a:solidFill>
                  <a:schemeClr val="tx1">
                    <a:lumMod val="65000"/>
                    <a:lumOff val="35000"/>
                  </a:schemeClr>
                </a:solidFill>
              </a:rPr>
              <a:t>of which 66.3% in the ADC Market and 28.0% in the Industrial Automation Market</a:t>
            </a:r>
          </a:p>
          <a:p>
            <a:pPr marL="180975" indent="0">
              <a:lnSpc>
                <a:spcPts val="1600"/>
              </a:lnSpc>
              <a:buNone/>
            </a:pPr>
            <a:endParaRPr lang="en-US" altLang="en-US" sz="1200" dirty="0" smtClean="0"/>
          </a:p>
          <a:p>
            <a:pPr indent="-161925">
              <a:lnSpc>
                <a:spcPts val="1600"/>
              </a:lnSpc>
            </a:pPr>
            <a:r>
              <a:rPr lang="en-US" altLang="en-US" sz="1200" dirty="0" smtClean="0">
                <a:solidFill>
                  <a:schemeClr val="tx1">
                    <a:lumMod val="65000"/>
                    <a:lumOff val="35000"/>
                  </a:schemeClr>
                </a:solidFill>
              </a:rPr>
              <a:t>A large portfolio of </a:t>
            </a:r>
            <a:r>
              <a:rPr lang="en-US" altLang="en-US" sz="1200" b="1" dirty="0" smtClean="0">
                <a:solidFill>
                  <a:schemeClr val="tx1">
                    <a:lumMod val="65000"/>
                    <a:lumOff val="35000"/>
                  </a:schemeClr>
                </a:solidFill>
              </a:rPr>
              <a:t>over 1,100 patents worldwide</a:t>
            </a:r>
          </a:p>
          <a:p>
            <a:pPr marL="180975" indent="0">
              <a:lnSpc>
                <a:spcPts val="1600"/>
              </a:lnSpc>
              <a:buNone/>
            </a:pPr>
            <a:endParaRPr lang="en-US" altLang="en-US" sz="1200" dirty="0" smtClean="0">
              <a:solidFill>
                <a:schemeClr val="tx1">
                  <a:lumMod val="65000"/>
                  <a:lumOff val="35000"/>
                </a:schemeClr>
              </a:solidFill>
            </a:endParaRPr>
          </a:p>
          <a:p>
            <a:pPr indent="-161925">
              <a:lnSpc>
                <a:spcPts val="1600"/>
              </a:lnSpc>
            </a:pPr>
            <a:r>
              <a:rPr lang="en-US" altLang="en-US" sz="1200" b="1" dirty="0" smtClean="0">
                <a:solidFill>
                  <a:schemeClr val="tx1">
                    <a:lumMod val="65000"/>
                    <a:lumOff val="35000"/>
                  </a:schemeClr>
                </a:solidFill>
              </a:rPr>
              <a:t>Founded in 1972 by Romano Volta </a:t>
            </a:r>
            <a:r>
              <a:rPr lang="en-US" altLang="en-US" sz="1200" dirty="0" smtClean="0">
                <a:solidFill>
                  <a:schemeClr val="tx1">
                    <a:lumMod val="65000"/>
                    <a:lumOff val="35000"/>
                  </a:schemeClr>
                </a:solidFill>
              </a:rPr>
              <a:t>in Bologna, Italy and listed on the STAR Segment of the Italian Stock Exchange since 2001</a:t>
            </a:r>
          </a:p>
          <a:p>
            <a:pPr marL="180975" indent="0">
              <a:lnSpc>
                <a:spcPts val="1600"/>
              </a:lnSpc>
              <a:buNone/>
            </a:pPr>
            <a:endParaRPr lang="en-US" altLang="en-US" sz="1200" dirty="0" smtClean="0">
              <a:solidFill>
                <a:schemeClr val="tx1">
                  <a:lumMod val="65000"/>
                  <a:lumOff val="35000"/>
                </a:schemeClr>
              </a:solidFill>
            </a:endParaRPr>
          </a:p>
          <a:p>
            <a:pPr indent="-161925">
              <a:lnSpc>
                <a:spcPts val="1600"/>
              </a:lnSpc>
            </a:pPr>
            <a:r>
              <a:rPr lang="en-US" altLang="en-US" sz="1200" b="1" dirty="0" smtClean="0">
                <a:solidFill>
                  <a:schemeClr val="tx1">
                    <a:lumMod val="65000"/>
                    <a:lumOff val="35000"/>
                  </a:schemeClr>
                </a:solidFill>
              </a:rPr>
              <a:t>About 2,470 employees</a:t>
            </a:r>
            <a:r>
              <a:rPr lang="en-US" altLang="en-US" sz="1200" dirty="0" smtClean="0">
                <a:solidFill>
                  <a:schemeClr val="tx1">
                    <a:lumMod val="65000"/>
                    <a:lumOff val="35000"/>
                  </a:schemeClr>
                </a:solidFill>
              </a:rPr>
              <a:t>, of which 408 in R&amp;D</a:t>
            </a:r>
          </a:p>
          <a:p>
            <a:pPr marL="180975" indent="0">
              <a:lnSpc>
                <a:spcPts val="1600"/>
              </a:lnSpc>
              <a:buNone/>
            </a:pPr>
            <a:endParaRPr lang="en-US" altLang="en-US" sz="1200" dirty="0" smtClean="0">
              <a:solidFill>
                <a:schemeClr val="tx1">
                  <a:lumMod val="65000"/>
                  <a:lumOff val="35000"/>
                </a:schemeClr>
              </a:solidFill>
            </a:endParaRPr>
          </a:p>
          <a:p>
            <a:pPr indent="-161925">
              <a:lnSpc>
                <a:spcPts val="1600"/>
              </a:lnSpc>
            </a:pPr>
            <a:r>
              <a:rPr lang="en-US" altLang="en-US" sz="1200" dirty="0" smtClean="0">
                <a:solidFill>
                  <a:schemeClr val="tx1">
                    <a:lumMod val="65000"/>
                    <a:lumOff val="35000"/>
                  </a:schemeClr>
                </a:solidFill>
              </a:rPr>
              <a:t>Direct presence in 30 countries worldwide selling to 120 countries</a:t>
            </a:r>
          </a:p>
        </p:txBody>
      </p:sp>
      <p:sp>
        <p:nvSpPr>
          <p:cNvPr id="3" name="Segnaposto numero diapositiva 2"/>
          <p:cNvSpPr>
            <a:spLocks noGrp="1"/>
          </p:cNvSpPr>
          <p:nvPr>
            <p:ph type="sldNum" sz="quarter" idx="12"/>
          </p:nvPr>
        </p:nvSpPr>
        <p:spPr/>
        <p:txBody>
          <a:bodyPr/>
          <a:lstStyle/>
          <a:p>
            <a:fld id="{72C2BF82-A7EA-419E-A6D8-59190EA55268}" type="slidenum">
              <a:rPr lang="en-US" smtClean="0"/>
              <a:t>2</a:t>
            </a:fld>
            <a:endParaRPr lang="en-US"/>
          </a:p>
        </p:txBody>
      </p:sp>
    </p:spTree>
    <p:extLst>
      <p:ext uri="{BB962C8B-B14F-4D97-AF65-F5344CB8AC3E}">
        <p14:creationId xmlns:p14="http://schemas.microsoft.com/office/powerpoint/2010/main" val="3272356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ChangeArrowheads="1"/>
          </p:cNvSpPr>
          <p:nvPr/>
        </p:nvSpPr>
        <p:spPr bwMode="auto">
          <a:xfrm>
            <a:off x="927100" y="453231"/>
            <a:ext cx="6464300" cy="312738"/>
          </a:xfrm>
          <a:prstGeom prst="rect">
            <a:avLst/>
          </a:prstGeom>
          <a:extLst/>
        </p:spPr>
        <p:txBody>
          <a:bodyPr vert="horz" lIns="91440" tIns="45720" rIns="91440" bIns="45720" rtlCol="0" anchor="ctr" anchorCtr="0">
            <a:noAutofit/>
          </a:bodyPr>
          <a:lstStyle/>
          <a:p>
            <a:pPr algn="ctr">
              <a:spcBef>
                <a:spcPct val="0"/>
              </a:spcBef>
            </a:pPr>
            <a:r>
              <a:rPr lang="en-US" altLang="en-US" sz="2800" b="1">
                <a:solidFill>
                  <a:srgbClr val="002596"/>
                </a:solidFill>
                <a:latin typeface="Lucida Sans"/>
                <a:ea typeface="+mj-ea"/>
                <a:cs typeface="Lucida Sans"/>
              </a:rPr>
              <a:t>DATALOGIC VIETNAM-Factory floor</a:t>
            </a:r>
          </a:p>
        </p:txBody>
      </p:sp>
      <p:pic>
        <p:nvPicPr>
          <p:cNvPr id="29699" name="Picture 4" descr="_MG_037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1825" y="1022350"/>
            <a:ext cx="371475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5" descr="IMG_042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1350" y="3700463"/>
            <a:ext cx="3670300"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6" descr="IMG_033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27550" y="1036638"/>
            <a:ext cx="3746500" cy="249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7" descr="IMG_040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0725" y="3697288"/>
            <a:ext cx="3794125"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p:cNvSpPr>
            <a:spLocks noGrp="1"/>
          </p:cNvSpPr>
          <p:nvPr>
            <p:ph type="sldNum" sz="quarter" idx="12"/>
          </p:nvPr>
        </p:nvSpPr>
        <p:spPr/>
        <p:txBody>
          <a:bodyPr/>
          <a:lstStyle/>
          <a:p>
            <a:fld id="{72C2BF82-A7EA-419E-A6D8-59190EA55268}" type="slidenum">
              <a:rPr lang="en-US" smtClean="0"/>
              <a:t>20</a:t>
            </a:fld>
            <a:endParaRPr lang="en-US"/>
          </a:p>
        </p:txBody>
      </p:sp>
    </p:spTree>
    <p:extLst>
      <p:ext uri="{BB962C8B-B14F-4D97-AF65-F5344CB8AC3E}">
        <p14:creationId xmlns:p14="http://schemas.microsoft.com/office/powerpoint/2010/main" val="267418070"/>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4294967295"/>
          </p:nvPr>
        </p:nvSpPr>
        <p:spPr bwMode="auto">
          <a:xfrm>
            <a:off x="4256088" y="6427788"/>
            <a:ext cx="390525" cy="3286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eaLnBrk="1" hangingPunct="1"/>
            <a:fld id="{7E49F522-2CFA-486C-86BF-2B4BB03ACEBC}" type="slidenum">
              <a:rPr lang="en-US" altLang="en-US" sz="1000" smtClean="0">
                <a:solidFill>
                  <a:srgbClr val="002596"/>
                </a:solidFill>
                <a:latin typeface="LucidaSans Roman"/>
                <a:cs typeface="LucidaSans Roman"/>
              </a:rPr>
              <a:pPr eaLnBrk="1" hangingPunct="1"/>
              <a:t>21</a:t>
            </a:fld>
            <a:endParaRPr lang="en-US" altLang="en-US" sz="1000" smtClean="0">
              <a:solidFill>
                <a:srgbClr val="002596"/>
              </a:solidFill>
              <a:latin typeface="LucidaSans Roman"/>
              <a:cs typeface="LucidaSans Roman"/>
            </a:endParaRPr>
          </a:p>
        </p:txBody>
      </p:sp>
      <p:graphicFrame>
        <p:nvGraphicFramePr>
          <p:cNvPr id="2" name="Chart 4"/>
          <p:cNvGraphicFramePr>
            <a:graphicFrameLocks/>
          </p:cNvGraphicFramePr>
          <p:nvPr>
            <p:extLst>
              <p:ext uri="{D42A27DB-BD31-4B8C-83A1-F6EECF244321}">
                <p14:modId xmlns:p14="http://schemas.microsoft.com/office/powerpoint/2010/main" val="2663791243"/>
              </p:ext>
            </p:extLst>
          </p:nvPr>
        </p:nvGraphicFramePr>
        <p:xfrm>
          <a:off x="790574" y="495301"/>
          <a:ext cx="8124825" cy="5848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7258428"/>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092200" y="538163"/>
            <a:ext cx="7426325" cy="585787"/>
          </a:xfrm>
        </p:spPr>
        <p:txBody>
          <a:bodyPr/>
          <a:lstStyle/>
          <a:p>
            <a:r>
              <a:rPr lang="en-US" altLang="it-IT" sz="2800" dirty="0" smtClean="0">
                <a:latin typeface="Arial Black" pitchFamily="34" charset="0"/>
                <a:cs typeface="Lucida Sans" pitchFamily="34" charset="0"/>
              </a:rPr>
              <a:t>Production Output</a:t>
            </a:r>
          </a:p>
        </p:txBody>
      </p:sp>
      <p:sp>
        <p:nvSpPr>
          <p:cNvPr id="22531" name="Slide Number Placeholder 3"/>
          <p:cNvSpPr>
            <a:spLocks noGrp="1"/>
          </p:cNvSpPr>
          <p:nvPr>
            <p:ph type="sldNum" sz="quarter" idx="4294967295"/>
          </p:nvPr>
        </p:nvSpPr>
        <p:spPr bwMode="auto">
          <a:xfrm>
            <a:off x="4256088" y="6427788"/>
            <a:ext cx="390525" cy="3286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eaLnBrk="1" hangingPunct="1"/>
            <a:fld id="{ED69354C-9920-47CB-BF1F-96C504E1F9B2}" type="slidenum">
              <a:rPr lang="en-US" altLang="it-IT" sz="1000" smtClean="0">
                <a:solidFill>
                  <a:srgbClr val="002596"/>
                </a:solidFill>
                <a:latin typeface="LucidaSans Roman"/>
                <a:cs typeface="LucidaSans Roman"/>
              </a:rPr>
              <a:pPr eaLnBrk="1" hangingPunct="1"/>
              <a:t>22</a:t>
            </a:fld>
            <a:endParaRPr lang="en-US" altLang="it-IT" sz="1000" smtClean="0">
              <a:solidFill>
                <a:srgbClr val="002596"/>
              </a:solidFill>
              <a:latin typeface="LucidaSans Roman"/>
              <a:cs typeface="LucidaSans Roman"/>
            </a:endParaRPr>
          </a:p>
        </p:txBody>
      </p:sp>
      <p:graphicFrame>
        <p:nvGraphicFramePr>
          <p:cNvPr id="6" name="Chart 5"/>
          <p:cNvGraphicFramePr>
            <a:graphicFrameLocks/>
          </p:cNvGraphicFramePr>
          <p:nvPr/>
        </p:nvGraphicFramePr>
        <p:xfrm>
          <a:off x="771525" y="1143000"/>
          <a:ext cx="7753350" cy="40290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nvGraphicFramePr>
        <p:xfrm>
          <a:off x="1944688" y="5300663"/>
          <a:ext cx="5588002" cy="952500"/>
        </p:xfrm>
        <a:graphic>
          <a:graphicData uri="http://schemas.openxmlformats.org/drawingml/2006/table">
            <a:tbl>
              <a:tblPr/>
              <a:tblGrid>
                <a:gridCol w="1091579"/>
                <a:gridCol w="748875"/>
                <a:gridCol w="748875"/>
                <a:gridCol w="748875"/>
                <a:gridCol w="748875"/>
                <a:gridCol w="748875"/>
                <a:gridCol w="752048"/>
              </a:tblGrid>
              <a:tr h="190500">
                <a:tc>
                  <a:txBody>
                    <a:bodyPr/>
                    <a:lstStyle/>
                    <a:p>
                      <a:pPr algn="l" fontAlgn="b"/>
                      <a:r>
                        <a:rPr lang="en-US" sz="1100" b="1" i="0" u="none" strike="noStrike" dirty="0">
                          <a:solidFill>
                            <a:srgbClr val="000000"/>
                          </a:solidFill>
                          <a:effectLst/>
                          <a:latin typeface="Calibri"/>
                        </a:rPr>
                        <a:t>Family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1100" b="1" i="0" u="none" strike="noStrike">
                          <a:solidFill>
                            <a:srgbClr val="000000"/>
                          </a:solidFill>
                          <a:effectLst/>
                          <a:latin typeface="Calibri"/>
                        </a:rPr>
                        <a:t>2011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1100" b="1" i="0" u="none" strike="noStrike">
                          <a:solidFill>
                            <a:srgbClr val="000000"/>
                          </a:solidFill>
                          <a:effectLst/>
                          <a:latin typeface="Calibri"/>
                        </a:rPr>
                        <a:t>2012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1100" b="1" i="0" u="none" strike="noStrike">
                          <a:solidFill>
                            <a:srgbClr val="000000"/>
                          </a:solidFill>
                          <a:effectLst/>
                          <a:latin typeface="Calibri"/>
                        </a:rPr>
                        <a:t>2013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US" sz="1100" b="1" i="0" u="none" strike="noStrike">
                          <a:solidFill>
                            <a:srgbClr val="000000"/>
                          </a:solidFill>
                          <a:effectLst/>
                          <a:latin typeface="Calibri"/>
                        </a:rPr>
                        <a:t>2014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1" i="0" u="none" strike="noStrike" dirty="0">
                          <a:solidFill>
                            <a:srgbClr val="000000"/>
                          </a:solidFill>
                          <a:effectLst/>
                          <a:latin typeface="Calibri"/>
                        </a:rPr>
                        <a:t>7m-2015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1" i="0" u="none" strike="noStrike">
                          <a:solidFill>
                            <a:srgbClr val="000000"/>
                          </a:solidFill>
                          <a:effectLst/>
                          <a:latin typeface="Calibri"/>
                        </a:rPr>
                        <a:t>Grand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90500">
                <a:tc>
                  <a:txBody>
                    <a:bodyPr/>
                    <a:lstStyle/>
                    <a:p>
                      <a:pPr algn="l" fontAlgn="b"/>
                      <a:r>
                        <a:rPr lang="en-US" sz="1100" b="1" i="0" u="none" strike="noStrike">
                          <a:solidFill>
                            <a:srgbClr val="000000"/>
                          </a:solidFill>
                          <a:effectLst/>
                          <a:latin typeface="Calibri"/>
                        </a:rPr>
                        <a:t>FRS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105,460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111,423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135,728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175,068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128,973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656,652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US" sz="1100" b="1" i="0" u="none" strike="noStrike">
                          <a:solidFill>
                            <a:srgbClr val="000000"/>
                          </a:solidFill>
                          <a:effectLst/>
                          <a:latin typeface="Calibri"/>
                        </a:rPr>
                        <a:t>HHS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343,570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627,450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935,183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1,066,486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675,414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3,648,103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US" sz="1100" b="1" i="0" u="none" strike="noStrike">
                          <a:solidFill>
                            <a:srgbClr val="000000"/>
                          </a:solidFill>
                          <a:effectLst/>
                          <a:latin typeface="Calibri"/>
                        </a:rPr>
                        <a:t>MOB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14,955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70,000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79,664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105,619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87,801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358,039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US" sz="1100" b="1" i="0" u="none" strike="noStrike">
                          <a:solidFill>
                            <a:srgbClr val="000000"/>
                          </a:solidFill>
                          <a:effectLst/>
                          <a:latin typeface="Calibri"/>
                        </a:rPr>
                        <a:t>Grand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463,985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808,873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1,150,575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1,347,173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        892,188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a:rPr>
                        <a:t>    4,662,794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423302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4294967295"/>
          </p:nvPr>
        </p:nvSpPr>
        <p:spPr bwMode="auto">
          <a:xfrm>
            <a:off x="4256088" y="6427788"/>
            <a:ext cx="390525" cy="3286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eaLnBrk="1" hangingPunct="1"/>
            <a:fld id="{F93A77DA-B9CF-449E-ADBC-F102A9CE7031}" type="slidenum">
              <a:rPr lang="en-US" altLang="it-IT" sz="1000" smtClean="0">
                <a:solidFill>
                  <a:srgbClr val="002596"/>
                </a:solidFill>
                <a:latin typeface="LucidaSans Roman"/>
                <a:cs typeface="LucidaSans Roman"/>
              </a:rPr>
              <a:pPr eaLnBrk="1" hangingPunct="1"/>
              <a:t>23</a:t>
            </a:fld>
            <a:endParaRPr lang="en-US" altLang="it-IT" sz="1000" smtClean="0">
              <a:solidFill>
                <a:srgbClr val="002596"/>
              </a:solidFill>
              <a:latin typeface="LucidaSans Roman"/>
              <a:cs typeface="LucidaSans Roman"/>
            </a:endParaRPr>
          </a:p>
        </p:txBody>
      </p:sp>
      <p:graphicFrame>
        <p:nvGraphicFramePr>
          <p:cNvPr id="6" name="Table 5"/>
          <p:cNvGraphicFramePr>
            <a:graphicFrameLocks noGrp="1"/>
          </p:cNvGraphicFramePr>
          <p:nvPr/>
        </p:nvGraphicFramePr>
        <p:xfrm>
          <a:off x="2447925" y="5719763"/>
          <a:ext cx="4686300" cy="581025"/>
        </p:xfrm>
        <a:graphic>
          <a:graphicData uri="http://schemas.openxmlformats.org/drawingml/2006/table">
            <a:tbl>
              <a:tblPr>
                <a:tableStyleId>{5C22544A-7EE6-4342-B048-85BDC9FD1C3A}</a:tableStyleId>
              </a:tblPr>
              <a:tblGrid>
                <a:gridCol w="941699"/>
                <a:gridCol w="748286"/>
                <a:gridCol w="748286"/>
                <a:gridCol w="748286"/>
                <a:gridCol w="748286"/>
                <a:gridCol w="751457"/>
              </a:tblGrid>
              <a:tr h="190500">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b="1" u="none" strike="noStrike" dirty="0">
                          <a:effectLst/>
                        </a:rPr>
                        <a:t>2011</a:t>
                      </a:r>
                      <a:endParaRPr lang="en-US" sz="1100" b="1" i="0" u="none" strike="noStrike" dirty="0">
                        <a:solidFill>
                          <a:srgbClr val="000000"/>
                        </a:solidFill>
                        <a:effectLst/>
                        <a:latin typeface="Calibri"/>
                      </a:endParaRPr>
                    </a:p>
                  </a:txBody>
                  <a:tcPr marL="9525" marR="9525" marT="9525" marB="0" anchor="b"/>
                </a:tc>
                <a:tc>
                  <a:txBody>
                    <a:bodyPr/>
                    <a:lstStyle/>
                    <a:p>
                      <a:pPr algn="r" fontAlgn="b"/>
                      <a:r>
                        <a:rPr lang="en-US" sz="1100" b="1" u="none" strike="noStrike" dirty="0">
                          <a:effectLst/>
                        </a:rPr>
                        <a:t>2012</a:t>
                      </a:r>
                      <a:endParaRPr lang="en-US" sz="1100" b="1" i="0" u="none" strike="noStrike" dirty="0">
                        <a:solidFill>
                          <a:srgbClr val="000000"/>
                        </a:solidFill>
                        <a:effectLst/>
                        <a:latin typeface="Calibri"/>
                      </a:endParaRPr>
                    </a:p>
                  </a:txBody>
                  <a:tcPr marL="9525" marR="9525" marT="9525" marB="0" anchor="b"/>
                </a:tc>
                <a:tc>
                  <a:txBody>
                    <a:bodyPr/>
                    <a:lstStyle/>
                    <a:p>
                      <a:pPr algn="r" fontAlgn="b"/>
                      <a:r>
                        <a:rPr lang="en-US" sz="1100" b="1" u="none" strike="noStrike" dirty="0">
                          <a:effectLst/>
                        </a:rPr>
                        <a:t>2013</a:t>
                      </a:r>
                      <a:endParaRPr lang="en-US" sz="1100" b="1" i="0" u="none" strike="noStrike" dirty="0">
                        <a:solidFill>
                          <a:srgbClr val="000000"/>
                        </a:solidFill>
                        <a:effectLst/>
                        <a:latin typeface="Calibri"/>
                      </a:endParaRPr>
                    </a:p>
                  </a:txBody>
                  <a:tcPr marL="9525" marR="9525" marT="9525" marB="0" anchor="b"/>
                </a:tc>
                <a:tc>
                  <a:txBody>
                    <a:bodyPr/>
                    <a:lstStyle/>
                    <a:p>
                      <a:pPr algn="r" fontAlgn="b"/>
                      <a:r>
                        <a:rPr lang="en-US" sz="1100" b="1" u="none" strike="noStrike" dirty="0">
                          <a:effectLst/>
                        </a:rPr>
                        <a:t>2014</a:t>
                      </a:r>
                      <a:endParaRPr lang="en-US" sz="1100" b="1" i="0" u="none" strike="noStrike" dirty="0">
                        <a:solidFill>
                          <a:srgbClr val="000000"/>
                        </a:solidFill>
                        <a:effectLst/>
                        <a:latin typeface="Calibri"/>
                      </a:endParaRPr>
                    </a:p>
                  </a:txBody>
                  <a:tcPr marL="9525" marR="9525" marT="9525" marB="0" anchor="b"/>
                </a:tc>
                <a:tc>
                  <a:txBody>
                    <a:bodyPr/>
                    <a:lstStyle/>
                    <a:p>
                      <a:pPr algn="r" fontAlgn="b"/>
                      <a:r>
                        <a:rPr lang="en-US" sz="1100" b="1" u="none" strike="noStrike" dirty="0">
                          <a:effectLst/>
                        </a:rPr>
                        <a:t>7M - 2015</a:t>
                      </a:r>
                      <a:endParaRPr lang="en-US" sz="1100" b="1" i="0" u="none" strike="noStrike" dirty="0">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Daily Output</a:t>
                      </a:r>
                      <a:endParaRPr lang="en-US" sz="1100" b="1"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1550</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2700</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3800</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4500</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5100</a:t>
                      </a:r>
                      <a:endParaRPr lang="en-US" sz="1100" b="0" i="0" u="none" strike="noStrike">
                        <a:solidFill>
                          <a:srgbClr val="000000"/>
                        </a:solidFill>
                        <a:effectLst/>
                        <a:latin typeface="Calibri"/>
                      </a:endParaRPr>
                    </a:p>
                  </a:txBody>
                  <a:tcPr marL="9525" marR="9525" marT="9525" marB="0" anchor="b"/>
                </a:tc>
              </a:tr>
              <a:tr h="200025">
                <a:tc>
                  <a:txBody>
                    <a:bodyPr/>
                    <a:lstStyle/>
                    <a:p>
                      <a:pPr algn="l" fontAlgn="b"/>
                      <a:r>
                        <a:rPr lang="en-US" sz="1100" u="none" strike="noStrike">
                          <a:effectLst/>
                        </a:rPr>
                        <a:t>Increasing rate</a:t>
                      </a:r>
                      <a:endParaRPr lang="en-US" sz="1100" b="1"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74.2%</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40.7%</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18.4%</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13.3%</a:t>
                      </a:r>
                      <a:endParaRPr lang="en-US" sz="1100" b="0" i="0" u="none" strike="noStrike" dirty="0">
                        <a:solidFill>
                          <a:srgbClr val="000000"/>
                        </a:solidFill>
                        <a:effectLst/>
                        <a:latin typeface="Calibri"/>
                      </a:endParaRPr>
                    </a:p>
                  </a:txBody>
                  <a:tcPr marL="9525" marR="9525" marT="9525" marB="0" anchor="b"/>
                </a:tc>
              </a:tr>
            </a:tbl>
          </a:graphicData>
        </a:graphic>
      </p:graphicFrame>
      <p:graphicFrame>
        <p:nvGraphicFramePr>
          <p:cNvPr id="2" name="Chart 6"/>
          <p:cNvGraphicFramePr>
            <a:graphicFrameLocks/>
          </p:cNvGraphicFramePr>
          <p:nvPr/>
        </p:nvGraphicFramePr>
        <p:xfrm>
          <a:off x="1193800" y="1319213"/>
          <a:ext cx="7673975" cy="4405312"/>
        </p:xfrm>
        <a:graphic>
          <a:graphicData uri="http://schemas.openxmlformats.org/drawingml/2006/chart">
            <c:chart xmlns:c="http://schemas.openxmlformats.org/drawingml/2006/chart" xmlns:r="http://schemas.openxmlformats.org/officeDocument/2006/relationships" r:id="rId2"/>
          </a:graphicData>
        </a:graphic>
      </p:graphicFrame>
      <p:sp>
        <p:nvSpPr>
          <p:cNvPr id="23586" name="Title 1"/>
          <p:cNvSpPr>
            <a:spLocks noGrp="1"/>
          </p:cNvSpPr>
          <p:nvPr>
            <p:ph type="title"/>
          </p:nvPr>
        </p:nvSpPr>
        <p:spPr>
          <a:xfrm>
            <a:off x="787400" y="449263"/>
            <a:ext cx="7426325" cy="500062"/>
          </a:xfrm>
        </p:spPr>
        <p:txBody>
          <a:bodyPr/>
          <a:lstStyle/>
          <a:p>
            <a:r>
              <a:rPr lang="en-US" altLang="it-IT" sz="2800" dirty="0" smtClean="0">
                <a:latin typeface="Arial Black" pitchFamily="34" charset="0"/>
                <a:cs typeface="Lucida Sans" pitchFamily="34" charset="0"/>
              </a:rPr>
              <a:t>Daily Output &amp; Increasing rate</a:t>
            </a:r>
          </a:p>
        </p:txBody>
      </p:sp>
    </p:spTree>
    <p:extLst>
      <p:ext uri="{BB962C8B-B14F-4D97-AF65-F5344CB8AC3E}">
        <p14:creationId xmlns:p14="http://schemas.microsoft.com/office/powerpoint/2010/main" val="1071910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4294967295"/>
          </p:nvPr>
        </p:nvSpPr>
        <p:spPr bwMode="auto">
          <a:xfrm>
            <a:off x="4256088" y="6427788"/>
            <a:ext cx="390525" cy="3286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Calibri" pitchFamily="34" charset="0"/>
                <a:cs typeface="Arial" pitchFamily="34" charset="0"/>
              </a:defRPr>
            </a:lvl1pPr>
            <a:lvl2pPr marL="742950" indent="-285750" eaLnBrk="0" hangingPunct="0">
              <a:defRPr sz="1600">
                <a:solidFill>
                  <a:schemeClr val="tx1"/>
                </a:solidFill>
                <a:latin typeface="Calibri" pitchFamily="34" charset="0"/>
                <a:cs typeface="Arial" pitchFamily="34" charset="0"/>
              </a:defRPr>
            </a:lvl2pPr>
            <a:lvl3pPr marL="1143000" indent="-228600" eaLnBrk="0" hangingPunct="0">
              <a:defRPr sz="1600">
                <a:solidFill>
                  <a:schemeClr val="tx1"/>
                </a:solidFill>
                <a:latin typeface="Calibri" pitchFamily="34" charset="0"/>
                <a:cs typeface="Arial" pitchFamily="34" charset="0"/>
              </a:defRPr>
            </a:lvl3pPr>
            <a:lvl4pPr marL="1600200" indent="-228600" eaLnBrk="0" hangingPunct="0">
              <a:defRPr sz="1600">
                <a:solidFill>
                  <a:schemeClr val="tx1"/>
                </a:solidFill>
                <a:latin typeface="Calibri" pitchFamily="34" charset="0"/>
                <a:cs typeface="Arial" pitchFamily="34" charset="0"/>
              </a:defRPr>
            </a:lvl4pPr>
            <a:lvl5pPr marL="2057400" indent="-228600" eaLnBrk="0" hangingPunct="0">
              <a:defRPr sz="1600">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sz="1600">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sz="1600">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sz="1600">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sz="1600">
                <a:solidFill>
                  <a:schemeClr val="tx1"/>
                </a:solidFill>
                <a:latin typeface="Calibri" pitchFamily="34" charset="0"/>
                <a:cs typeface="Arial" pitchFamily="34" charset="0"/>
              </a:defRPr>
            </a:lvl9pPr>
          </a:lstStyle>
          <a:p>
            <a:pPr eaLnBrk="1" hangingPunct="1"/>
            <a:fld id="{1762251A-B9F5-43FB-87B3-B7A6065F635A}" type="slidenum">
              <a:rPr lang="en-US" altLang="it-IT" sz="1000" smtClean="0">
                <a:solidFill>
                  <a:srgbClr val="002596"/>
                </a:solidFill>
                <a:latin typeface="LucidaSans Roman"/>
                <a:cs typeface="LucidaSans Roman"/>
              </a:rPr>
              <a:pPr eaLnBrk="1" hangingPunct="1"/>
              <a:t>24</a:t>
            </a:fld>
            <a:endParaRPr lang="en-US" altLang="it-IT" sz="1000" smtClean="0">
              <a:solidFill>
                <a:srgbClr val="002596"/>
              </a:solidFill>
              <a:latin typeface="LucidaSans Roman"/>
              <a:cs typeface="LucidaSans Roman"/>
            </a:endParaRPr>
          </a:p>
        </p:txBody>
      </p:sp>
      <p:sp>
        <p:nvSpPr>
          <p:cNvPr id="24579" name="Title 1"/>
          <p:cNvSpPr>
            <a:spLocks noGrp="1"/>
          </p:cNvSpPr>
          <p:nvPr>
            <p:ph type="title"/>
          </p:nvPr>
        </p:nvSpPr>
        <p:spPr>
          <a:xfrm>
            <a:off x="752475" y="347663"/>
            <a:ext cx="6613525" cy="566737"/>
          </a:xfrm>
        </p:spPr>
        <p:txBody>
          <a:bodyPr/>
          <a:lstStyle/>
          <a:p>
            <a:r>
              <a:rPr lang="en-US" altLang="it-IT" sz="2800" dirty="0" smtClean="0">
                <a:latin typeface="Arial Black" pitchFamily="34" charset="0"/>
                <a:cs typeface="Lucida Sans" pitchFamily="34" charset="0"/>
              </a:rPr>
              <a:t>PLANT EFFICIENCY</a:t>
            </a:r>
          </a:p>
        </p:txBody>
      </p:sp>
      <p:pic>
        <p:nvPicPr>
          <p:cNvPr id="2458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 y="914400"/>
            <a:ext cx="8286750" cy="5410200"/>
          </a:xfrm>
          <a:prstGeom prst="rect">
            <a:avLst/>
          </a:prstGeom>
          <a:noFill/>
          <a:ln>
            <a:noFill/>
          </a:ln>
          <a:effectLst>
            <a:outerShdw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59030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533401" y="1211580"/>
            <a:ext cx="8610599" cy="4815840"/>
          </a:xfrm>
        </p:spPr>
        <p:txBody>
          <a:bodyPr>
            <a:normAutofit/>
          </a:bodyPr>
          <a:lstStyle/>
          <a:p>
            <a:pPr eaLnBrk="1" hangingPunct="1"/>
            <a:r>
              <a:rPr lang="en-US" sz="2400" dirty="0" smtClean="0">
                <a:solidFill>
                  <a:schemeClr val="accent1">
                    <a:lumMod val="50000"/>
                  </a:schemeClr>
                </a:solidFill>
              </a:rPr>
              <a:t>From 2009, our original planned goals:</a:t>
            </a:r>
          </a:p>
          <a:p>
            <a:pPr eaLnBrk="1" hangingPunct="1"/>
            <a:r>
              <a:rPr lang="en-US" sz="2400" dirty="0" smtClean="0">
                <a:solidFill>
                  <a:schemeClr val="accent1">
                    <a:lumMod val="50000"/>
                  </a:schemeClr>
                </a:solidFill>
              </a:rPr>
              <a:t>“…..</a:t>
            </a:r>
          </a:p>
          <a:p>
            <a:pPr lvl="1" eaLnBrk="1" hangingPunct="1"/>
            <a:r>
              <a:rPr lang="en-US" sz="2000" i="1" dirty="0">
                <a:solidFill>
                  <a:schemeClr val="accent1">
                    <a:lumMod val="50000"/>
                  </a:schemeClr>
                </a:solidFill>
              </a:rPr>
              <a:t>T</a:t>
            </a:r>
            <a:r>
              <a:rPr lang="en-US" sz="2000" i="1" dirty="0" smtClean="0">
                <a:solidFill>
                  <a:schemeClr val="accent1">
                    <a:lumMod val="50000"/>
                  </a:schemeClr>
                </a:solidFill>
              </a:rPr>
              <a:t>o bring into our New Products: ideas, </a:t>
            </a:r>
            <a:r>
              <a:rPr lang="en-US" sz="2000" b="1" i="1" dirty="0" smtClean="0">
                <a:solidFill>
                  <a:schemeClr val="accent1">
                    <a:lumMod val="50000"/>
                  </a:schemeClr>
                </a:solidFill>
              </a:rPr>
              <a:t>design and innovation from the hand and brains of Asian Engineers</a:t>
            </a:r>
            <a:r>
              <a:rPr lang="en-US" sz="2000" i="1" dirty="0">
                <a:solidFill>
                  <a:schemeClr val="accent1">
                    <a:lumMod val="50000"/>
                  </a:schemeClr>
                </a:solidFill>
              </a:rPr>
              <a:t> </a:t>
            </a:r>
            <a:r>
              <a:rPr lang="en-US" sz="2000" i="1" dirty="0" smtClean="0">
                <a:solidFill>
                  <a:schemeClr val="accent1">
                    <a:lumMod val="50000"/>
                  </a:schemeClr>
                </a:solidFill>
              </a:rPr>
              <a:t>and a frontline on-site support for our Operations</a:t>
            </a:r>
          </a:p>
          <a:p>
            <a:pPr lvl="1"/>
            <a:r>
              <a:rPr lang="en-US" sz="2000" i="1" dirty="0" smtClean="0">
                <a:solidFill>
                  <a:schemeClr val="accent1">
                    <a:lumMod val="50000"/>
                  </a:schemeClr>
                </a:solidFill>
              </a:rPr>
              <a:t>To be </a:t>
            </a:r>
            <a:r>
              <a:rPr lang="en-US" sz="2000" i="1" dirty="0">
                <a:solidFill>
                  <a:schemeClr val="accent1">
                    <a:lumMod val="50000"/>
                  </a:schemeClr>
                </a:solidFill>
              </a:rPr>
              <a:t>closer to the </a:t>
            </a:r>
            <a:r>
              <a:rPr lang="en-US" sz="2000" b="1" i="1" dirty="0">
                <a:solidFill>
                  <a:schemeClr val="accent1">
                    <a:lumMod val="50000"/>
                  </a:schemeClr>
                </a:solidFill>
              </a:rPr>
              <a:t>Asian </a:t>
            </a:r>
            <a:r>
              <a:rPr lang="en-US" sz="2000" b="1" i="1" dirty="0" smtClean="0">
                <a:solidFill>
                  <a:schemeClr val="accent1">
                    <a:lumMod val="50000"/>
                  </a:schemeClr>
                </a:solidFill>
              </a:rPr>
              <a:t>Market and </a:t>
            </a:r>
            <a:r>
              <a:rPr lang="en-US" sz="2000" b="1" i="1" dirty="0">
                <a:solidFill>
                  <a:schemeClr val="accent1">
                    <a:lumMod val="50000"/>
                  </a:schemeClr>
                </a:solidFill>
              </a:rPr>
              <a:t>Asian Supply Chain</a:t>
            </a:r>
            <a:r>
              <a:rPr lang="en-US" sz="2000" i="1" dirty="0" smtClean="0">
                <a:solidFill>
                  <a:schemeClr val="accent1">
                    <a:lumMod val="50000"/>
                  </a:schemeClr>
                </a:solidFill>
              </a:rPr>
              <a:t> </a:t>
            </a:r>
            <a:r>
              <a:rPr lang="en-US" sz="2000" i="1" dirty="0">
                <a:solidFill>
                  <a:schemeClr val="accent1">
                    <a:lumMod val="50000"/>
                  </a:schemeClr>
                </a:solidFill>
              </a:rPr>
              <a:t>starting from </a:t>
            </a:r>
            <a:r>
              <a:rPr lang="en-US" sz="2000" i="1" dirty="0" smtClean="0">
                <a:solidFill>
                  <a:schemeClr val="accent1">
                    <a:lumMod val="50000"/>
                  </a:schemeClr>
                </a:solidFill>
              </a:rPr>
              <a:t>Design</a:t>
            </a:r>
          </a:p>
          <a:p>
            <a:pPr lvl="1" fontAlgn="base">
              <a:lnSpc>
                <a:spcPct val="90000"/>
              </a:lnSpc>
              <a:spcAft>
                <a:spcPct val="0"/>
              </a:spcAft>
            </a:pPr>
            <a:r>
              <a:rPr lang="en-US" altLang="ja-JP" sz="2000" i="1" dirty="0">
                <a:solidFill>
                  <a:schemeClr val="accent1">
                    <a:lumMod val="50000"/>
                  </a:schemeClr>
                </a:solidFill>
              </a:rPr>
              <a:t>Software quality is an opportunity for driving improvement in field quality and we have a focused software </a:t>
            </a:r>
            <a:r>
              <a:rPr lang="en-US" altLang="ja-JP" sz="2000" i="1" dirty="0" smtClean="0">
                <a:solidFill>
                  <a:schemeClr val="accent1">
                    <a:lumMod val="50000"/>
                  </a:schemeClr>
                </a:solidFill>
              </a:rPr>
              <a:t>development and </a:t>
            </a:r>
            <a:r>
              <a:rPr lang="en-US" altLang="ja-JP" sz="2000" i="1" dirty="0">
                <a:solidFill>
                  <a:schemeClr val="accent1">
                    <a:lumMod val="50000"/>
                  </a:schemeClr>
                </a:solidFill>
              </a:rPr>
              <a:t>test team in VN </a:t>
            </a:r>
            <a:r>
              <a:rPr lang="en-US" altLang="ja-JP" sz="2000" b="1" i="1" dirty="0">
                <a:solidFill>
                  <a:schemeClr val="accent1">
                    <a:lumMod val="50000"/>
                  </a:schemeClr>
                </a:solidFill>
              </a:rPr>
              <a:t>to continually improve that discipline</a:t>
            </a:r>
          </a:p>
          <a:p>
            <a:pPr lvl="1"/>
            <a:r>
              <a:rPr lang="en-US" sz="2000" i="1" dirty="0" smtClean="0">
                <a:solidFill>
                  <a:schemeClr val="accent1">
                    <a:lumMod val="50000"/>
                  </a:schemeClr>
                </a:solidFill>
              </a:rPr>
              <a:t>Increasing </a:t>
            </a:r>
            <a:r>
              <a:rPr lang="en-US" sz="2000" i="1" dirty="0">
                <a:solidFill>
                  <a:schemeClr val="accent1">
                    <a:lumMod val="50000"/>
                  </a:schemeClr>
                </a:solidFill>
              </a:rPr>
              <a:t>complexity in products requires increasing efficiency of R&amp;D investments</a:t>
            </a:r>
            <a:r>
              <a:rPr lang="en-US" sz="2000" i="1" dirty="0">
                <a:solidFill>
                  <a:schemeClr val="accent1">
                    <a:lumMod val="50000"/>
                  </a:schemeClr>
                </a:solidFill>
                <a:sym typeface="Wingdings" pitchFamily="2" charset="2"/>
              </a:rPr>
              <a:t></a:t>
            </a:r>
            <a:r>
              <a:rPr lang="en-US" sz="2000" i="1" dirty="0">
                <a:solidFill>
                  <a:schemeClr val="accent1">
                    <a:lumMod val="50000"/>
                  </a:schemeClr>
                </a:solidFill>
              </a:rPr>
              <a:t> having </a:t>
            </a:r>
            <a:r>
              <a:rPr lang="en-US" sz="2000" b="1" i="1" dirty="0" smtClean="0">
                <a:solidFill>
                  <a:schemeClr val="accent1">
                    <a:lumMod val="50000"/>
                  </a:schemeClr>
                </a:solidFill>
              </a:rPr>
              <a:t>the right resources at the right cost for the right task….”</a:t>
            </a:r>
            <a:endParaRPr lang="en-US" sz="2000" dirty="0" smtClean="0">
              <a:solidFill>
                <a:schemeClr val="accent1">
                  <a:lumMod val="50000"/>
                </a:schemeClr>
              </a:solidFill>
            </a:endParaRPr>
          </a:p>
        </p:txBody>
      </p:sp>
      <p:sp>
        <p:nvSpPr>
          <p:cNvPr id="5" name="Slide Number Placeholder 4"/>
          <p:cNvSpPr>
            <a:spLocks noGrp="1"/>
          </p:cNvSpPr>
          <p:nvPr>
            <p:ph type="sldNum" sz="quarter" idx="4294967295"/>
          </p:nvPr>
        </p:nvSpPr>
        <p:spPr bwMode="auto">
          <a:xfrm>
            <a:off x="4255296" y="6428462"/>
            <a:ext cx="390889" cy="32864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7BF9477-BD24-433F-B4D0-EDBDEC277A23}" type="slidenum">
              <a:rPr lang="en-US" sz="1800" smtClean="0">
                <a:solidFill>
                  <a:prstClr val="white"/>
                </a:solidFill>
                <a:latin typeface="Arial Narrow" pitchFamily="34" charset="0"/>
              </a:rPr>
              <a:pPr fontAlgn="base">
                <a:spcBef>
                  <a:spcPct val="0"/>
                </a:spcBef>
                <a:spcAft>
                  <a:spcPct val="0"/>
                </a:spcAft>
                <a:defRPr/>
              </a:pPr>
              <a:t>25</a:t>
            </a:fld>
            <a:endParaRPr lang="en-US" sz="1800" dirty="0" smtClean="0">
              <a:solidFill>
                <a:prstClr val="white"/>
              </a:solidFill>
              <a:latin typeface="Arial Narrow" pitchFamily="34" charset="0"/>
            </a:endParaRPr>
          </a:p>
        </p:txBody>
      </p:sp>
      <p:sp>
        <p:nvSpPr>
          <p:cNvPr id="6" name="Title 1"/>
          <p:cNvSpPr txBox="1">
            <a:spLocks/>
          </p:cNvSpPr>
          <p:nvPr/>
        </p:nvSpPr>
        <p:spPr>
          <a:xfrm>
            <a:off x="584200" y="578748"/>
            <a:ext cx="477520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b="1" kern="1200">
                <a:solidFill>
                  <a:schemeClr val="tx1"/>
                </a:solidFill>
                <a:latin typeface="Arial Narrow" pitchFamily="34" charset="0"/>
                <a:ea typeface="+mj-ea"/>
                <a:cs typeface="+mj-cs"/>
              </a:defRPr>
            </a:lvl1pPr>
          </a:lstStyle>
          <a:p>
            <a:r>
              <a:rPr lang="en-US" sz="2800" dirty="0">
                <a:solidFill>
                  <a:srgbClr val="002596"/>
                </a:solidFill>
                <a:latin typeface="Lucida Sans"/>
                <a:cs typeface="Lucida Sans"/>
              </a:rPr>
              <a:t>Datalogic Vietnam </a:t>
            </a:r>
            <a:r>
              <a:rPr lang="en-US" sz="2800" dirty="0" smtClean="0">
                <a:solidFill>
                  <a:srgbClr val="002596"/>
                </a:solidFill>
                <a:latin typeface="Lucida Sans"/>
                <a:cs typeface="Lucida Sans"/>
              </a:rPr>
              <a:t>R&amp;D</a:t>
            </a:r>
            <a:endParaRPr lang="en-US" sz="2800" dirty="0">
              <a:solidFill>
                <a:srgbClr val="002596"/>
              </a:solidFill>
              <a:latin typeface="Lucida Sans"/>
              <a:cs typeface="Lucida Sans"/>
            </a:endParaRPr>
          </a:p>
        </p:txBody>
      </p:sp>
    </p:spTree>
    <p:extLst>
      <p:ext uri="{BB962C8B-B14F-4D97-AF65-F5344CB8AC3E}">
        <p14:creationId xmlns:p14="http://schemas.microsoft.com/office/powerpoint/2010/main" val="37165945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fade">
                                      <p:cBhvr>
                                        <p:cTn id="12" dur="500"/>
                                        <p:tgtEl>
                                          <p:spTgt spid="14339">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Effect transition="in" filter="fade">
                                      <p:cBhvr>
                                        <p:cTn id="15" dur="500"/>
                                        <p:tgtEl>
                                          <p:spTgt spid="1433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339">
                                            <p:txEl>
                                              <p:pRg st="3" end="3"/>
                                            </p:txEl>
                                          </p:spTgt>
                                        </p:tgtEl>
                                        <p:attrNameLst>
                                          <p:attrName>style.visibility</p:attrName>
                                        </p:attrNameLst>
                                      </p:cBhvr>
                                      <p:to>
                                        <p:strVal val="visible"/>
                                      </p:to>
                                    </p:set>
                                    <p:animEffect transition="in" filter="fade">
                                      <p:cBhvr>
                                        <p:cTn id="18" dur="500"/>
                                        <p:tgtEl>
                                          <p:spTgt spid="14339">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339">
                                            <p:txEl>
                                              <p:pRg st="4" end="4"/>
                                            </p:txEl>
                                          </p:spTgt>
                                        </p:tgtEl>
                                        <p:attrNameLst>
                                          <p:attrName>style.visibility</p:attrName>
                                        </p:attrNameLst>
                                      </p:cBhvr>
                                      <p:to>
                                        <p:strVal val="visible"/>
                                      </p:to>
                                    </p:set>
                                    <p:animEffect transition="in" filter="fade">
                                      <p:cBhvr>
                                        <p:cTn id="21" dur="500"/>
                                        <p:tgtEl>
                                          <p:spTgt spid="14339">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339">
                                            <p:txEl>
                                              <p:pRg st="5" end="5"/>
                                            </p:txEl>
                                          </p:spTgt>
                                        </p:tgtEl>
                                        <p:attrNameLst>
                                          <p:attrName>style.visibility</p:attrName>
                                        </p:attrNameLst>
                                      </p:cBhvr>
                                      <p:to>
                                        <p:strVal val="visible"/>
                                      </p:to>
                                    </p:set>
                                    <p:animEffect transition="in" filter="fade">
                                      <p:cBhvr>
                                        <p:cTn id="24"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845340" y="359305"/>
            <a:ext cx="7426024" cy="894289"/>
          </a:xfrm>
        </p:spPr>
        <p:txBody>
          <a:bodyPr vert="horz" lIns="91440" tIns="45720" rIns="91440" bIns="45720" rtlCol="0" anchor="ctr">
            <a:noAutofit/>
          </a:bodyPr>
          <a:lstStyle/>
          <a:p>
            <a:pPr algn="ctr"/>
            <a:r>
              <a:rPr lang="en-US" sz="2800" b="1" dirty="0"/>
              <a:t>Datalogic Vietnam New Product Engineering: Today</a:t>
            </a:r>
          </a:p>
        </p:txBody>
      </p:sp>
      <p:sp>
        <p:nvSpPr>
          <p:cNvPr id="11" name="Slide Number Placeholder 4"/>
          <p:cNvSpPr>
            <a:spLocks noGrp="1"/>
          </p:cNvSpPr>
          <p:nvPr>
            <p:ph type="sldNum" sz="quarter" idx="4294967295"/>
          </p:nvPr>
        </p:nvSpPr>
        <p:spPr bwMode="auto">
          <a:xfrm>
            <a:off x="4255296" y="6428462"/>
            <a:ext cx="390889" cy="32864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A4F5FCA-EB4B-4784-8472-21CB19D33608}" type="slidenum">
              <a:rPr lang="en-US" sz="1800" smtClean="0">
                <a:solidFill>
                  <a:prstClr val="white"/>
                </a:solidFill>
                <a:latin typeface="Arial Narrow" pitchFamily="34" charset="0"/>
              </a:rPr>
              <a:pPr fontAlgn="base">
                <a:spcBef>
                  <a:spcPct val="0"/>
                </a:spcBef>
                <a:spcAft>
                  <a:spcPct val="0"/>
                </a:spcAft>
                <a:defRPr/>
              </a:pPr>
              <a:t>26</a:t>
            </a:fld>
            <a:endParaRPr lang="en-US" sz="1800" dirty="0" smtClean="0">
              <a:solidFill>
                <a:prstClr val="white"/>
              </a:solidFill>
              <a:latin typeface="Arial Narrow" pitchFamily="34" charset="0"/>
            </a:endParaRPr>
          </a:p>
        </p:txBody>
      </p:sp>
      <p:pic>
        <p:nvPicPr>
          <p:cNvPr id="6150" name="Picture 6" descr="IMG_20110923_16444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4576" y="2971777"/>
            <a:ext cx="3973776" cy="2857500"/>
          </a:xfrm>
          <a:prstGeom prst="rect">
            <a:avLst/>
          </a:prstGeom>
          <a:ln>
            <a:noFill/>
          </a:ln>
          <a:effectLst>
            <a:outerShdw blurRad="292100" dist="139700" dir="2700000" algn="tl" rotWithShape="0">
              <a:srgbClr val="333333">
                <a:alpha val="65000"/>
              </a:srgbClr>
            </a:outerShdw>
          </a:effectLst>
          <a:extLst/>
        </p:spPr>
      </p:pic>
      <p:pic>
        <p:nvPicPr>
          <p:cNvPr id="6151" name="Picture 7" descr="IMG_20110923_16395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61928" y="2971777"/>
            <a:ext cx="3810000" cy="2857500"/>
          </a:xfrm>
          <a:prstGeom prst="rect">
            <a:avLst/>
          </a:prstGeom>
          <a:ln>
            <a:noFill/>
          </a:ln>
          <a:effectLst>
            <a:outerShdw blurRad="292100" dist="139700" dir="2700000" algn="tl" rotWithShape="0">
              <a:srgbClr val="333333">
                <a:alpha val="65000"/>
              </a:srgbClr>
            </a:outerShdw>
          </a:effectLst>
          <a:extLst/>
        </p:spPr>
      </p:pic>
      <p:sp>
        <p:nvSpPr>
          <p:cNvPr id="10" name="TextBox 9"/>
          <p:cNvSpPr txBox="1"/>
          <p:nvPr/>
        </p:nvSpPr>
        <p:spPr>
          <a:xfrm>
            <a:off x="716280" y="1591045"/>
            <a:ext cx="7855648" cy="1163395"/>
          </a:xfrm>
          <a:prstGeom prst="rect">
            <a:avLst/>
          </a:prstGeom>
          <a:noFill/>
        </p:spPr>
        <p:txBody>
          <a:bodyPr wrap="square" rtlCol="0">
            <a:spAutoFit/>
          </a:bodyPr>
          <a:lstStyle/>
          <a:p>
            <a:pPr>
              <a:spcBef>
                <a:spcPct val="20000"/>
              </a:spcBef>
            </a:pPr>
            <a:r>
              <a:rPr lang="en-US" sz="2400" dirty="0" smtClean="0">
                <a:solidFill>
                  <a:srgbClr val="2B486A"/>
                </a:solidFill>
                <a:latin typeface="Arial Narrow" pitchFamily="34" charset="0"/>
              </a:rPr>
              <a:t>Today, 4,5 years later…</a:t>
            </a:r>
            <a:r>
              <a:rPr lang="en-US" sz="2400" dirty="0" smtClean="0">
                <a:solidFill>
                  <a:srgbClr val="2B486A"/>
                </a:solidFill>
                <a:latin typeface="Arial Narrow" pitchFamily="34" charset="0"/>
                <a:sym typeface="Wingdings" pitchFamily="2" charset="2"/>
              </a:rPr>
              <a:t> the first offshore center for DL is a reality, </a:t>
            </a:r>
            <a:r>
              <a:rPr lang="en-US" sz="2400" b="1" dirty="0" smtClean="0">
                <a:solidFill>
                  <a:srgbClr val="2B486A"/>
                </a:solidFill>
                <a:latin typeface="Arial Narrow" pitchFamily="34" charset="0"/>
              </a:rPr>
              <a:t>one of the </a:t>
            </a:r>
            <a:r>
              <a:rPr lang="en-US" sz="2400" b="1" dirty="0">
                <a:solidFill>
                  <a:srgbClr val="2B486A"/>
                </a:solidFill>
                <a:latin typeface="Arial Narrow" pitchFamily="34" charset="0"/>
              </a:rPr>
              <a:t>biggest Design Center </a:t>
            </a:r>
            <a:r>
              <a:rPr lang="en-US" sz="2400" dirty="0">
                <a:solidFill>
                  <a:srgbClr val="2B486A"/>
                </a:solidFill>
                <a:latin typeface="Arial Narrow" pitchFamily="34" charset="0"/>
              </a:rPr>
              <a:t>in </a:t>
            </a:r>
            <a:r>
              <a:rPr lang="en-US" sz="2400" dirty="0" smtClean="0">
                <a:solidFill>
                  <a:srgbClr val="2B486A"/>
                </a:solidFill>
                <a:latin typeface="Arial Narrow" pitchFamily="34" charset="0"/>
              </a:rPr>
              <a:t>Datalogic!</a:t>
            </a:r>
          </a:p>
          <a:p>
            <a:pPr>
              <a:spcBef>
                <a:spcPct val="20000"/>
              </a:spcBef>
            </a:pPr>
            <a:endParaRPr lang="it-IT" dirty="0">
              <a:solidFill>
                <a:prstClr val="black"/>
              </a:solidFill>
            </a:endParaRPr>
          </a:p>
        </p:txBody>
      </p:sp>
    </p:spTree>
    <p:extLst>
      <p:ext uri="{BB962C8B-B14F-4D97-AF65-F5344CB8AC3E}">
        <p14:creationId xmlns:p14="http://schemas.microsoft.com/office/powerpoint/2010/main" val="34862598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6150"/>
                                        </p:tgtEl>
                                        <p:attrNameLst>
                                          <p:attrName>style.visibility</p:attrName>
                                        </p:attrNameLst>
                                      </p:cBhvr>
                                      <p:to>
                                        <p:strVal val="visible"/>
                                      </p:to>
                                    </p:set>
                                    <p:animEffect transition="in" filter="fade">
                                      <p:cBhvr>
                                        <p:cTn id="10" dur="500"/>
                                        <p:tgtEl>
                                          <p:spTgt spid="6150"/>
                                        </p:tgtEl>
                                      </p:cBhvr>
                                    </p:animEffect>
                                  </p:childTnLst>
                                </p:cTn>
                              </p:par>
                              <p:par>
                                <p:cTn id="11" presetID="10" presetClass="entr" presetSubtype="0" fill="hold" nodeType="withEffect">
                                  <p:stCondLst>
                                    <p:cond delay="0"/>
                                  </p:stCondLst>
                                  <p:childTnLst>
                                    <p:set>
                                      <p:cBhvr>
                                        <p:cTn id="12" dur="1" fill="hold">
                                          <p:stCondLst>
                                            <p:cond delay="0"/>
                                          </p:stCondLst>
                                        </p:cTn>
                                        <p:tgtEl>
                                          <p:spTgt spid="6151"/>
                                        </p:tgtEl>
                                        <p:attrNameLst>
                                          <p:attrName>style.visibility</p:attrName>
                                        </p:attrNameLst>
                                      </p:cBhvr>
                                      <p:to>
                                        <p:strVal val="visible"/>
                                      </p:to>
                                    </p:set>
                                    <p:animEffect transition="in" filter="fade">
                                      <p:cBhvr>
                                        <p:cTn id="13"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4255296" y="6428462"/>
            <a:ext cx="390889" cy="328649"/>
          </a:xfrm>
          <a:prstGeom prst="rect">
            <a:avLst/>
          </a:prstGeom>
        </p:spPr>
        <p:txBody>
          <a:bodyPr/>
          <a:lstStyle/>
          <a:p>
            <a:fld id="{72C2BF82-A7EA-419E-A6D8-59190EA55268}" type="slidenum">
              <a:rPr lang="en-US" smtClean="0"/>
              <a:t>27</a:t>
            </a:fld>
            <a:endParaRPr lang="en-US"/>
          </a:p>
        </p:txBody>
      </p:sp>
      <p:pic>
        <p:nvPicPr>
          <p:cNvPr id="3074" name="Picture 2" descr="http://www.rmit.edu.vn/sites/all/themes/rmit/logo.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20600" y="5456636"/>
            <a:ext cx="1381987" cy="4892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atalogic"/>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20408" y="5701274"/>
            <a:ext cx="4149272" cy="48897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VNU-HCM logo"/>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4636" y="1988279"/>
            <a:ext cx="3492323" cy="15017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164190" y="2408840"/>
            <a:ext cx="3810000" cy="3810000"/>
          </a:xfrm>
          <a:prstGeom prst="ellipse">
            <a:avLst/>
          </a:prstGeom>
          <a:ln>
            <a:noFill/>
          </a:ln>
          <a:effectLst>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1092062" y="537579"/>
            <a:ext cx="8051938" cy="1171028"/>
          </a:xfrm>
        </p:spPr>
        <p:txBody>
          <a:bodyPr/>
          <a:lstStyle/>
          <a:p>
            <a:r>
              <a:rPr lang="en-US" dirty="0" smtClean="0"/>
              <a:t>Datalogic in VN: Cooperation with universities</a:t>
            </a:r>
            <a:endParaRPr lang="en-US" dirty="0"/>
          </a:p>
        </p:txBody>
      </p:sp>
      <p:pic>
        <p:nvPicPr>
          <p:cNvPr id="9" name="Picture 6" descr="http://www.hcmute.edu.vn/Resources/Images/Baner/Khoa/No%20name.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4261731" y="1617163"/>
            <a:ext cx="1021134" cy="1121966"/>
          </a:xfrm>
          <a:prstGeom prst="rect">
            <a:avLst/>
          </a:prstGeom>
          <a:ln>
            <a:noFill/>
          </a:ln>
          <a:effectLst>
            <a:outerShdw blurRad="292100" dist="139700" dir="2700000" algn="tl" rotWithShape="0">
              <a:srgbClr val="333333">
                <a:alpha val="65000"/>
              </a:srgbClr>
            </a:outerShdw>
            <a:softEdge rad="31750"/>
          </a:effectLst>
          <a:extLst>
            <a:ext uri="{909E8E84-426E-40DD-AFC4-6F175D3DCCD1}">
              <a14:hiddenFill xmlns:a14="http://schemas.microsoft.com/office/drawing/2010/main">
                <a:solidFill>
                  <a:srgbClr val="FFFFFF"/>
                </a:solidFill>
              </a14:hiddenFill>
            </a:ext>
          </a:extLst>
        </p:spPr>
      </p:pic>
      <p:pic>
        <p:nvPicPr>
          <p:cNvPr id="10" name="Picture 1"/>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979233" y="3538340"/>
            <a:ext cx="1551000" cy="1551000"/>
          </a:xfrm>
          <a:prstGeom prst="rect">
            <a:avLst/>
          </a:prstGeom>
          <a:ln>
            <a:noFill/>
          </a:ln>
          <a:effectLst>
            <a:outerShdw blurRad="292100" dist="139700" dir="2700000" algn="tl" rotWithShape="0">
              <a:srgbClr val="333333">
                <a:alpha val="65000"/>
              </a:srgbClr>
            </a:outerShdw>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Logo-KHTN 01.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52720" y="2178146"/>
            <a:ext cx="1195827" cy="940717"/>
          </a:xfrm>
          <a:prstGeom prst="rect">
            <a:avLst/>
          </a:prstGeom>
          <a:ln>
            <a:noFill/>
          </a:ln>
          <a:effectLst>
            <a:outerShdw blurRad="292100" dist="139700" dir="2700000" algn="tl" rotWithShape="0">
              <a:srgbClr val="333333">
                <a:alpha val="65000"/>
              </a:srgbClr>
            </a:outerShdw>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997127"/>
      </p:ext>
    </p:extLst>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altLang="en-US" dirty="0" smtClean="0">
                <a:latin typeface="Lucida Sans" pitchFamily="34" charset="0"/>
                <a:cs typeface="Lucida Sans" pitchFamily="34" charset="0"/>
              </a:rPr>
              <a:t>Cooperation with Universities in VN</a:t>
            </a:r>
          </a:p>
        </p:txBody>
      </p:sp>
      <p:sp>
        <p:nvSpPr>
          <p:cNvPr id="72707" name="Content Placeholder 2"/>
          <p:cNvSpPr>
            <a:spLocks noGrp="1"/>
          </p:cNvSpPr>
          <p:nvPr>
            <p:ph idx="1"/>
          </p:nvPr>
        </p:nvSpPr>
        <p:spPr>
          <a:xfrm>
            <a:off x="762001" y="1350644"/>
            <a:ext cx="5105400" cy="4762820"/>
          </a:xfrm>
        </p:spPr>
        <p:txBody>
          <a:bodyPr>
            <a:normAutofit fontScale="92500" lnSpcReduction="10000"/>
          </a:bodyPr>
          <a:lstStyle/>
          <a:p>
            <a:pPr eaLnBrk="1" hangingPunct="1">
              <a:defRPr/>
            </a:pPr>
            <a:r>
              <a:rPr lang="en-US" altLang="en-US" sz="2000" dirty="0" smtClean="0">
                <a:latin typeface="Lucida Sans" pitchFamily="34" charset="0"/>
                <a:ea typeface="+mn-ea"/>
                <a:cs typeface="Lucida Sans" pitchFamily="34" charset="0"/>
              </a:rPr>
              <a:t>Job fairs</a:t>
            </a:r>
          </a:p>
          <a:p>
            <a:pPr>
              <a:defRPr/>
            </a:pPr>
            <a:r>
              <a:rPr lang="en-US" sz="2000" dirty="0"/>
              <a:t>We opened </a:t>
            </a:r>
            <a:r>
              <a:rPr lang="en-US" sz="2000" dirty="0" smtClean="0"/>
              <a:t>up a </a:t>
            </a:r>
            <a:r>
              <a:rPr lang="en-US" sz="2000" dirty="0"/>
              <a:t>Joint-LAB on Advanced Embedded Systems with Texas Instruments in </a:t>
            </a:r>
            <a:r>
              <a:rPr lang="en-US" sz="2000" dirty="0" smtClean="0"/>
              <a:t>HCMUT</a:t>
            </a:r>
            <a:endParaRPr lang="en-US" altLang="en-US" sz="2000" dirty="0" smtClean="0">
              <a:latin typeface="Lucida Sans" pitchFamily="34" charset="0"/>
              <a:ea typeface="+mn-ea"/>
              <a:cs typeface="Lucida Sans" pitchFamily="34" charset="0"/>
            </a:endParaRPr>
          </a:p>
          <a:p>
            <a:pPr eaLnBrk="1" hangingPunct="1">
              <a:defRPr/>
            </a:pPr>
            <a:r>
              <a:rPr lang="en-US" altLang="en-US" sz="2000" dirty="0" smtClean="0">
                <a:latin typeface="Lucida Sans" pitchFamily="34" charset="0"/>
                <a:ea typeface="+mn-ea"/>
                <a:cs typeface="Lucida Sans" pitchFamily="34" charset="0"/>
              </a:rPr>
              <a:t>Annual Summer Internship in July</a:t>
            </a:r>
          </a:p>
          <a:p>
            <a:pPr>
              <a:defRPr/>
            </a:pPr>
            <a:r>
              <a:rPr lang="en-US" altLang="en-US" sz="2000" dirty="0" smtClean="0">
                <a:latin typeface="Lucida Sans" pitchFamily="34" charset="0"/>
                <a:cs typeface="Lucida Sans" pitchFamily="34" charset="0"/>
              </a:rPr>
              <a:t>Guest lectures</a:t>
            </a:r>
            <a:endParaRPr lang="en-US" altLang="en-US" sz="2000" dirty="0" smtClean="0">
              <a:latin typeface="Lucida Sans" pitchFamily="34" charset="0"/>
              <a:ea typeface="+mn-ea"/>
              <a:cs typeface="Lucida Sans" pitchFamily="34" charset="0"/>
            </a:endParaRPr>
          </a:p>
          <a:p>
            <a:pPr eaLnBrk="1" hangingPunct="1">
              <a:defRPr/>
            </a:pPr>
            <a:r>
              <a:rPr lang="en-US" altLang="en-US" sz="2000" dirty="0" smtClean="0">
                <a:latin typeface="Lucida Sans" pitchFamily="34" charset="0"/>
                <a:ea typeface="+mn-ea"/>
                <a:cs typeface="Lucida Sans" pitchFamily="34" charset="0"/>
              </a:rPr>
              <a:t>Annual Engineering scholarship in October</a:t>
            </a:r>
          </a:p>
          <a:p>
            <a:pPr eaLnBrk="1" hangingPunct="1">
              <a:defRPr/>
            </a:pPr>
            <a:r>
              <a:rPr lang="en-US" altLang="en-US" sz="2000" dirty="0" smtClean="0">
                <a:latin typeface="Lucida Sans" pitchFamily="34" charset="0"/>
                <a:cs typeface="Lucida Sans" pitchFamily="34" charset="0"/>
              </a:rPr>
              <a:t>Hiring HCMUT professor for Professional in-house courses</a:t>
            </a:r>
            <a:endParaRPr lang="en-US" altLang="en-US" sz="2000" dirty="0" smtClean="0">
              <a:latin typeface="Lucida Sans" pitchFamily="34" charset="0"/>
              <a:ea typeface="+mn-ea"/>
              <a:cs typeface="Lucida Sans" pitchFamily="34" charset="0"/>
            </a:endParaRPr>
          </a:p>
          <a:p>
            <a:pPr eaLnBrk="1" hangingPunct="1">
              <a:defRPr/>
            </a:pPr>
            <a:r>
              <a:rPr lang="en-US" altLang="en-US" sz="2000" dirty="0" smtClean="0">
                <a:latin typeface="Lucida Sans" pitchFamily="34" charset="0"/>
                <a:ea typeface="+mn-ea"/>
                <a:cs typeface="Lucida Sans" pitchFamily="34" charset="0"/>
              </a:rPr>
              <a:t>Factory Tour for students</a:t>
            </a:r>
          </a:p>
          <a:p>
            <a:pPr eaLnBrk="1" hangingPunct="1">
              <a:defRPr/>
            </a:pPr>
            <a:endParaRPr lang="en-US" altLang="en-US" sz="2000" dirty="0" smtClean="0">
              <a:latin typeface="Lucida Sans" pitchFamily="34" charset="0"/>
              <a:ea typeface="+mn-ea"/>
              <a:cs typeface="Lucida Sans" pitchFamily="34" charset="0"/>
            </a:endParaRPr>
          </a:p>
          <a:p>
            <a:pPr marL="0" indent="0" eaLnBrk="1" hangingPunct="1">
              <a:buFont typeface="Wingdings" pitchFamily="2" charset="2"/>
              <a:buNone/>
              <a:defRPr/>
            </a:pPr>
            <a:r>
              <a:rPr lang="en-US" altLang="en-US" sz="2000" dirty="0">
                <a:latin typeface="Lucida Sans" pitchFamily="34" charset="0"/>
                <a:cs typeface="Lucida Sans" pitchFamily="34" charset="0"/>
              </a:rPr>
              <a:t>M</a:t>
            </a:r>
            <a:r>
              <a:rPr lang="en-US" altLang="en-US" sz="2000" dirty="0" smtClean="0">
                <a:latin typeface="Lucida Sans" pitchFamily="34" charset="0"/>
                <a:cs typeface="Lucida Sans" pitchFamily="34" charset="0"/>
              </a:rPr>
              <a:t>ostly</a:t>
            </a:r>
            <a:r>
              <a:rPr lang="en-US" altLang="en-US" sz="2000" dirty="0" smtClean="0">
                <a:latin typeface="Lucida Sans" pitchFamily="34" charset="0"/>
                <a:ea typeface="+mn-ea"/>
                <a:cs typeface="Lucida Sans" pitchFamily="34" charset="0"/>
              </a:rPr>
              <a:t> students from Faculties: Computer Science, Electrical – Electronic, Mechanical, Industrial Management</a:t>
            </a:r>
          </a:p>
          <a:p>
            <a:pPr marL="0" indent="0" eaLnBrk="1" hangingPunct="1">
              <a:buFont typeface="Wingdings" pitchFamily="2" charset="2"/>
              <a:buNone/>
              <a:defRPr/>
            </a:pPr>
            <a:endParaRPr lang="en-US" altLang="en-US" sz="2000" dirty="0" smtClean="0">
              <a:latin typeface="Lucida Sans" pitchFamily="34" charset="0"/>
              <a:ea typeface="+mn-ea"/>
              <a:cs typeface="Lucida Sans" pitchFamily="34" charset="0"/>
            </a:endParaRPr>
          </a:p>
        </p:txBody>
      </p:sp>
      <p:pic>
        <p:nvPicPr>
          <p:cNvPr id="35844"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5435" y="5594680"/>
            <a:ext cx="2708530" cy="5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9490" y="3991293"/>
            <a:ext cx="2764474"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AutoShape 8" descr="data:image/jpeg;base64,/9j/4AAQSkZJRgABAQAAAQABAAD/2wCEAAkGBxMSEhQUEhQVFRUXFx0bFRcXFRgYGhgbFhgYGBgeGBcYHSghHRolHhcXITEhJSotLi4uGB8zODMsNygtLisBCgoKDg0OGxAQGywmICQsLCwsLi0sLC8sLC8sLywsLywsLCwsLC8sLDQsLCwsLDQsLCwsLCwsLCwsLCwsLCwsLP/AABEIAOgA2QMBEQACEQEDEQH/xAAcAAEAAgIDAQAAAAAAAAAAAAAABgcEBQIDCAH/xABLEAACAQICBgYFCAULBAMBAAABAgMAEQQhBRIxQVFhBgcTInGBFDJScpEjQmKCkqGxwVNzorLRFSQzNENjg5OzwvAWF1R0ZMPxJf/EABoBAQACAwEAAAAAAAAAAAAAAAABBQIDBAb/xAA7EQACAQIDAwsCBQQCAgMAAAAAAQIDEQQhMRJBUQUTIjJhcYGRobHRwfAUI1Lh8TNCcpJioiTSNENT/9oADAMBAAIRAxEAPwC8aAUAoBQCgFAKAUAoBQCgFAaXplpFsPg5pENnsFU8C7BARzGtfyrXWk4wbR2cn0VWxEYS01fhmc+ieKEuDw7A3+SUNnfvINVrnjcGlJ3gjHHU3DETi+L8nmvQ29bDlFAKAUAoBQCgFAKAUAoBQCgFAKAUAoBQCgFAKAUAoBQCgFAR/pIq4uDFYZD8qiqdU8bCSM+BK2vyNaqlpxcVqd2EcsPVp1pdVt/D9yrui3SeXBtde9Exu8Z3814NbyO/lw0qrg+w9PjcBTxKzyktH89hdEGOjfUCsCXTXUbymXetw7w+NWSkmeOlSnG91o7Pv4GTUmsUAoBQCgFAKAUAoBQCgFAKAUAoBQCgFAKAUAoBQCgFAKArHTOm/R9KYtgdsBS27WEKun7Qt9auKdTZqt9n0PSYfC89gaaf6r+G1Z/fYQACwrkL8sHoFpRfS2DMNVMHGgY7AIFjD5ndrM5rroT6fh7FBynQf4dNLNzbt/k3b0SLMrtPNigFAKAUAoBQCgFAKAUAoBQCgFAKAUAoBQCgFAKAUAoBQFFaeftnkxO6WdxHzRLZ/AoPI1Syq7daUVwv56eiPb4Vc3GNH9MVfvf2zD0Vh+0miS1wzqCOV+9916wrz2KUpcEzdXnsU5S4JmVPE0E88CbZLwgnaEkZT8SAB5mssNVdSmpfqX8mqMlVpQqy3dLxSf1L2Aq7PDn2gFAKAUAoBQCgFAKAUAoBQCgFAKAUAoBQCgFAKAUAoDVdKsUYsHiHGRWJrHgSpAPxNYVHaDsdWCpqpiIRe9oqrpTheyhwUfsxsT7zahb7715nA1OcqVZdq9L2PUYKpzlSrPi19TY9AdFbcQ3NY/wZv9v2q5+VcRpRXe/ovr5HPypiNKS739F9fI0/SiXUx8jj5rRsBzVI2ru5PdsPB9/uzrwUdrCxi96a9WXdBKHVWU3DAEHiCLivRJ3zPFyi4tp7jnUkCgFAKAUAoBQCgFAKAUAoBQCgFAfGYAXOQG00BCputTRqsV7V2sSLrE5U2yuptmOe+ulYSrwJscP+6+jfbl/yX/hT8JV4eosD1saN9uX/ACX/AIU/CVeHqLEu0ZjhPGJFWRFbYJEKNbjqtmPO1c8o7LsQZdQBQCgNP0whL4HEqP0TH4C/5Vrq9RnXgJbOJpv/AJIqzpJpIYqKCUDVKl0deB7hFuRAJ+PCvN4Og6FScONmvU9Rg6DoVJw42a9SY9G5Y/R4UQ59krW353DH7WteqfGQnzs5NZbTX34FLi78/O/H+PQgXSmTWxc5+lb7Khfyq+wSth4Ls93c9BglbDwXZ9blo9XOJZ8BFrfNLIPdViF+Ay8qu8O700eY5Wgo4qVt9n5kmreVooBQHViptRGbVZrC9kF2PgN55VKVwQx+tXRwJBaYEEggwSAgjIggjIjhXR+Eq8PVE2Pn/dfRvty/5L/wp+Eq8PUWH/dfRvty/wCS/wDCn4Srw9ULE0wuJSVFkjYOjAFWU3BB2EEbq52mnZkHbUAUAoBQCgFAKApbrW6d9szYPCt8kMp3X+0I2op9gb/aOWwHWscLQ2enLXd8klZV2knbhMK8rrHErO7myqouSeX432AAk1DaSuwXj0C6t4sJqzYkLLidoG1Ij9EH1n+mfK201lfEufRjkvci5YFcpAoBQCgOLoCCCLgixHI0JTad0UVp7Rr4SWTDsDa4ZDxUawRueRIPMHhVRUpbE+72f8Ht8LXjiYRqrXR9+V19V2HVojSLwyxSXJC3GrxRjrMo8bk+JHCuupyfGthZU3rLPx3fHdcqMY1VqNr7sYzFppCVBZ5HJAGZLOb2Hma4oQ2UoLdkXqcadNZ5Ja9iRefRzRno2Gih2lV7xG9idZiOWsTVtThsRSPE4uvz9aVTi8u7d6GyrM5xQCgFAQ/px0Bgx4LraLEAd2UDJrbBKB6w57R4ZHoo4iVPLVC5Qul9FzYWVoZ0KSLtG4g7GU/OU7j+YIq0jJSV4mRh1kCcdWnTg4GQQzNfCuc759ix+ev0T84eYzvrc2Ioc4rrX3IL8RwQCCCCLgjMEHZY1VEHKgFAKAUAoCuetvpicNH6LA1p5V77A5xRnLIjY7ZgcBc5G1deFo7T2noiUUcBVmSd2Fwzyuscal3chUUbWJ2Afx2CobSV2D0D1fdCI9Hx6z2fEuPlH2hRt1I77F4naxFzsAFVXruo7LQgmFc5BjY7GCMDIszHVRVtdmsTYXy2Akk5AA1DdjZTpub4JavgYwwk0mckuoPYisB4NIw1j4rqVjaT1ZnzlOOUI37X8LLzucl0NFv7Rvemlb95zTYX22HianYu5JeyB0NDuDr7ssq/erCmwh+Jqdnik/dHw6MIt2c8yW3FhID4mVWb4EGmzwbHPp9aEX6ezS9CMdYWGb0UmZYZbEBJAGjdCxAyF21sr3zAyGVOb22lKzOrCVlCVqTcb6rJp+1uzJ95WJ2ius7N5P8Aq70RZBPHEGkuw7SVwEQXI+SRQWJtYHW1dpANtvE6WzUckvvsNWKxTlBUpyyW5LN97eXda/aibegzNbXxDDiIkRFP2w7fBqy2XvZXc7TXVgvFtv0svQPoZD6zznwxM6/cjgU2F2+bJWJktFH/AFi/dM+rolR6sk6/48j/AOoWpsLi/Mh4hvWMf9UvaxxXCTp6s+v+tjUnyMWpbxINLSW8c5SlrC3c39b+6OzRuNaQyK6qrRsFbVfWFyiuMyAdjrtHxqYyvdPcRVpKCi08mrq6tva7d6M6sjSR/pl0Uh0jDqSd2RbmKUDNCfxU7138iARto1nTd0DzrpjRcuFmeCddWRDnvBB2Mp3qdx/AgireMlJXRkYdZAtnqc6Y7MBO3/rMTwzMX4lfMblFcGLo/wD2Lx+SGW7XAQKAUAoDWdI9Mpg8NJiJNiLkN7MclUcySB51nTg5yUUDzLpPHyYiWSaU60kjazHnuA5AAADgBVzGKikkZGKTWQLz6p+hnosYxU6/Lyr3ARnFGd1tzttPAWHG9Ziq229laIhliVyEHGRwoLMQABckmwAG0k8KEpNuyI48rSxDFM5+SfWCAFVRY2KyEg95mMevmcu8CFG/Te62uB3qKhPmUusrX1bbV12LO2nmSWtxXigFAQ2TrJwS41sKzaoW4Mxt2YkUnWQnda1tbZe4ro/DTcNr03ghvTDrFixpXDwRt2WsD2r90sQDYLHa4Ge1rHlWz8M4R2nrwOjCu1REdXf/AM/5vrWWqNv0S6zvRPkZIQ8AY2eM2cXNybHuvnzXLjW94Taje+ZUV5KU20TvG9Z+j43gAk11lzZ1HdiU3sZL5g3FitrgZm2/QsLUaeWnqabEzBvXOD7QCgIxLADhxMg+Xle8Tg6rWlk+TuwBuoQqSCCLLsNaWujdassVK1Xm5dWKzWqyWfi3po89TfYDF9oDdShVirA2OYtexBsRnt+NjlWyMrnFUp7DWd75mTWRrIh1j9DxpCC6ADERgmJtmsNpjY8DuO42Oy4O/D1ublnoSjzy6kEggggkEEWIINiCNxBytVuSfY5CrBlJVlIKsNoKm4I5ggGoB6S6B9JBj8IkpsJF7kyjc6gXIHBgQw8bbqp61Lm528jEkVagKAUBSXXV0h7XELhEPchs0nOVhkPqofi54VZYOnaO295KK2rsJJv1UdF/TMV2sgvBAQzA7Hk2ovMD1j4KPnVy4qrsRstWQX/VWQKAwtLRh42j1lDsPk9a3rL3lNt4DAGsZZqxuoScZqdslr3b/Qw9HSq7vcdzERiUKdt7COVSN1h2XmxrGLu+821YuMVxg7fVP3MvQshMKBjdkujHi0RKMfMrfzrKDyNWISVR20ea8c/qZ1ZGkUB5861cZFPpJ0w8Y1ktG7LtmluAchvBsnEkHbla1w0XGnm/2RJIsX1dx4PRWJmnAkxQhLXv3YjkbIN7D2z5WFclfEueUdPcXKfxEzBW7zbDvPCuUbT4npHpP1f4XGRZIsU+qNWZFAJIGXaAeuPHPgRW+liJwfFcCLlN6Dto/SSDGxKRDLqyA5hb+rINgIF1cX3br2tYz/Mp9B6/djI9Jg1TmJ9oDC0zKVgkK5MV1U99+6n7RFYzdos3UIqVRJ6avuWb9DExZVHiXZHh42kP0dVezTy1TL9msXZNdmZshtTjJ75tL1u/W3mZGhwEjVGIEhGvIt8w0hLvlttrMamGStvMK72puS00T7FkvQ2FZmgUBS/XR0X7OQY2IdyQhZwNz/NbwYCx5gb2qxwlW62H4EorGu0kmXVV0h9ExqoxtFiLRvwDE/JN9o6vg5O6ubE09uF96IPQlVRAoDC01pFcNBLO/qxozEcdUXAHMmw86yhFykoreDy3isS8rvJIbu7FnPFmJJ8rmrtJJWRkdSqSQACScgBtJOwDnUg9M9CtAjA4OKDLXA1pSPnSNm3kNg5KKpq1TnJuRibDSulocMutPIqDdc5tyVRmx8K0SnGKu2bqOHq1pbNON/vfwK+091ku11wqag/SOAW+qmweJv4CuSeKf9pf4XkSKzrO/YtPF/Fu80+iOjeNx0gmYuouD28pN8jcFAczbaLZcxWqFKdR39Trr47DYWHNq3+K+v13liy/JSHhHKJB+qxJKyXPKTXc8Aq12vJ/e/8Ac86vzILtVvGOa9LLxZscH3Z5k3NqyD6w1GA8DGCffrJZSaNE+lTjLhdfX628DYVmaCNdLemuH0eyLMshaRSy6igjukA3JYW2it1KhKpmgVB1U4b0jSkbS95lDzHm/H7T63iBVhins0nbsRky4+sMf/y8d/60p+CE1UmJ5gCa2XHL45UB6/AoClOvbAquKw8oGcsTK3PsmFj42kt5CrLBS6LXB+/8EomHV104hxKYfCWkM6QDXYqNUmNVVjra188jsrnxFBxbluuCeVykGv0n3ngj4yazeEQLg/b7P41hLVI30cozl2W88va5rpvlGf8AvZ1iB/u8PdpAeRYTL9cVhq+928vtm+PQiv8AjFy8ZZL02X4EG6WdFsXFiJMTHrSBnLh4ye0S5yBA72Qyut8hurmq0ZqTki8wPKGHqUo0ZWVlaz0f0z1z3nZoHrFmjsuIXtk9oWEg/wBrfcedIYmS62ZjieRac86T2Xw3fK9SxNDaew+KF4ZAx3rsZfFTn57K7IVIz0Z5/EYStQdqkbdu7zO3TWjExUEsEnqSKVPEX2EcwbEcwK2wk4yUkc55e0jgnglkhkFnjcq3iptccjtHIirqMlJJoyMasgemegum/TMDBMTdyurJ76d1suZGsOTCqatDYm4mJvq1Arfrw0r2eEjgBznku3uRWY/tmOuzBwvNy4fUlFI1ZEkx6qNDek6QjLC6QDtWyyuthGPHWIb6hrnxU9mm+3IgtvrC01PhYFaDLWbVaS19QWJGRyBJ3nL4iqLETlCN0WXJWFpYiq41Nyulx++wrzCaBxOKvPM3Zx7WnxDEC30dbMjhsHOuNU5T6T82egnjKFD8qmrvdGP3+53/AMo4PCf1aP0mUf28wsinjHF+Zz5mstqEOqrvizDmcTiP60tiP6Y6+L++4x8FjMfi8QGieV5QRYgkImfzgLKq8Rv51ipVJyutTZUpYTD0nGaSj6vu3t+xbOmoATGzeq14ZPcnso89cRjkGNd81x7vM8ph5PNR1XSXfHP2v6HRh5ifRpGzYFoJTsF9hPnJEoHv1Cej8PvxM5RXTgtMpL7/AMW/I3lbTjNPpzoxhMYVbExCQoCFJZhYGxPqkcBWyFWcOqwUb0Nxf8m6VVZjYJI8MpItk11DcluEa/CrOsudpZd5kXd06W+jceP/AIk/+k9VBieYsAmtLEvGRB8WAoD1zQFD9c+lxPjliTvDDpqm2d5HIZgOOQQZb7jdVphIbMLveSi0Oh/QzD4NIZBEBiREFkkBbNio7TIm1iw4VxVa8ptq+VyCUVoBqcTiAs0srerBB97ku48bRR/arW3Zt8EdUIN04wWspe2S935HVojDkSANmYYgrEb5ZrSS3HHJD9c0gs+73Mq8+i2v7nfwWS+vkVv0qlx2HxckrvKl3PZOCdQpc6gHzdlrqd97jfXFVdSM22eiwMcLWw8YRSeWa3339uu84/y3hsVljotST/yYBZvGSPY3jmeAFRzkZ9deKMvwtfD/APx5XX6ZaeD3enedOK6MzRgT4VxiIxmJYCddfeQHWU+F7b7UdKS6Uc+4yhjqU3zVZbL4S0fjo/EmvVvp7EYkSrN31jtqyWsbm91JGRIAB4jftFdOHqSle5Tcr4SjQcXTyb3fX78CDdd2huzxUeJUd2dLPl8+KwuTxKFR/hmrvBzvFx4FOiuK7CS1+ojStmxOFJ2gTIPCySf/AFffXBjYZKXh9+pDLfrgIKH66sf2mkBHfKGJRbgzku3xUx/CrTBxtTvxZKIDXUSXV1F6N1MLNORnLJqqeKRC37zSfCq3GyvJR4EM2nSzp4IHeGFNeRcmZ/UU2vYAZsR5DnVVVxGy9lalzgeSHWiqlR2T3LX9vUgUkuM0hJn2k7DcMlS/LJUHM2rkvOo+JfKOHwcN0V6v6syPQ8Jhv6d/SZR/YwtaMHhJPv8ABMxU2hHrZvgvk187iK/9NbEeMtfCPyfD0nxRZFw57EA/JwwJZb+6AS5O+978Kc7P+3LsQ/AYdRbq9LjKTz89xcTxGaDVcajPH3gNqMy7jxU7+VWNtqOZ5BSVOreOaT8/5NLGzSJKABrugmUXyE0JCyKOSyRx+bGtau0/PxR2NKEovcnsv/GWafim/IkWHmDorrmrKGB5EXFbU7q5wSi4ycXqjsqTEonroGGOOXsbmfVAxAA7t7DsvF9U2O3LUqzwm1sZ6biUdegusd0wkuDxatKjRPHHILa6hkKgOD6yi+29wB86sa+FTvKOQsQLRUgSaFmNlWVCxsTYK6kmwzOQNV6V3ZEFt9LetxSjR4BWBOXbuLWHGNDnfm1rcDXdSwed5+RNiG9W4gbSMJxRY968eRbWmuCmudtr3a/EC+V66MRtKm9n7RJ6OqoMRQEe9deHb4kk+5Bl9llgA+vWrVd79v4O/qv/ABh6y+qcvQ2OhBeLtDtlJk2WNn9QHmE1F8qyhpfic+Iyns/py8tfW7Ko0h0nxqTy9qTmx1oJUDR6tzZdQj1fpDba9zXBKrNSd/I9VSwGGlSjsf7J5343+m46THg8T6h9DlPzXJaBjyf1o/PIbBUdCWmT9DO+Jodb8yPZlJeGj9zGlw+LwEgbvxE+rIhujjdZhdWG+x+FY2nTd9DZGeHxcbZS7HqvqvDzJn0a6w9ZlixSAFmCiRBldjYa67s7ZjjsArpp4m+UimxnI2ynOi9M7P6P582Z3W/o3ttGyMBdoWWUcgDqv+wzHyq1wsrVF25FCjz9VqSSfqzx/Y6TwxvYOxjbmJFKgfb1D5VoxEdqkyD0fVQQeZenOK7XSOMf++Zf8r5L/ZVzRVqcV2e+ZJo62knpHq4wgi0ZhBsvEJD4ykyn9+qfEO9WX3oQyJdMZdGekNKO0mlPrxxuBESBa7va42Z6h21V1ua2r6v0++49LyfHHc0oZRjubXS8F8kbxmmZ5wIUASMmywQKVU+Kr3nPjfjWhzlLJacEWVPC0qT5yWb3yk8/XJeB2/yGsOeNk7LK4hjs87eI9WMc2PlU83s9d+G8w/Fyq5YeN/8Ak8o/L8AekLR5YNFwy72Fnlf35WF7b9UAAU5y3Uy9x+CU867235RXcl7stnohpJ8ThIpZB32BDG1tYqxXWA4G1/OrClJygmzyuPoRoYiUI6L6528DGxXyM992uHHuTWilA5K/ZynxrF9GX33fuZw/MpW7LeK6SfirxRsdC91Xj/RSMngvrxjyR0HlWcNLcDRiM5Kf6kn46P1TNhWZoNditBYeSePEPErTRAiNyMxf8SM7X2XNrXrNTkouKeTBHul3V9gsUJJShim1SS8R1dYgX76kFW5m1+dZwxE4rZ3E3PPGiIO2mgjJt2ssaE7bdo6re2+2tetUXZpkHoHQPVbgcOwdw+IcG47UjVB5RqAp+teuieLqSyWXcTck40Fh/SfSuyXt9TU17Z2/C9stbbbLZWjbls7N8iDY1iDH0jieyikktfURmtxsCQPOok7Js2Uobc1Hi0iP4mAjVhFzqwpAGBzLTkCU+8scev8AWrS1u7LeZ3Qne9R75OX+ung27G70vijBh5ZFXWMcbMFG/VUkDwrbN7MW0cdCnztWMG9Wl5lN/wDU0smWKCYpDnqyAKRffHIgBQ+GXKq3nW+tmew/AU4Z0bwfZ9U9T6uiIsR/U5O//wCPMQsnhHJ6snhkbbanYUuq/BkfialH+vHL9Uc14rVeqOjC6SxOELREEL8+CZdZCOcbbjxFr8axUpQy9GZzoUcQlNa7pRefmvqbro9Nox50eZXw7KQQmvrQFgbg6xGsuYvYkLuua203ScrvL2OPFxx0KTjBqSe+3St3aPwzLP0rhVxGGljyZZYmW4NwQ6kZHzqxhKzUkeUaadmeVUOQ8KvWSd+DxPZSRy/o3V/sMG/KoaumuIPV3bLxHxqisYnlbSz6087e1LIfi7H86vI9VdyMjDkNgTyrJag9QS6L7TA+jg6t4AgPDuAC/LjyqgqrbuuJsw9XmasaltGmVbL0aXDH+fTLHbZFERJK/gNiDgzfCq50lHrvy1PWRx0q6/8AHg32vKK+e5HTL0h1AUwcYwyHIsDrTOPpSnMcbLa3GodS2UFb38zOOD2ntV5bb4aRXcvnUxtE6CnxV2jXuZl5XOqg4kudp42uaxhTlPQ2V8XSoZSee5LN+X8Gx18DhPVAxsw+c3dw6nku2T8DyrP8uHa/Q57YrEa/lx/7P49+8nvQXpScYHR0VHjAPcvqlTlkDssRa194rroVtvJlFylgFhmpRd0+Otza9IMOCqsdgJSS23s5h2b57gCUc/q6zqLI5cLNptLvXes19V4nVojEEyKW9aSKz22CXDv2cvxLDySkXn97jKvBKDtonl3SV17epu62HGKA4yICCDsIsfOgIbgeq3RsMkciROGjdXS80hAZGDLcFrEXAyNATSgFAKA1+mMxFH+klUeSXlbyIjI86wnuRvoZOUuCfrl7s12ivlJtfd3pjz7QmGAj/Cjb7VYxzlfx+i9DfW6FPZ7o+XSkv9mvI+9M+kXoUKsqh5HbVQHYLC5LWzsOHMVFarzaJ5PwX4qo03ZLNlbnHYPFn5dPRZT/AG0K3iJ/vIr3HiPMiuPahPrZPitD0XNYnD/0ntx/TLreD+fBGFpbo5NAuvZZYTmJojroRzI9Xzy51jOlKOeq4m+hjadV7Okv0vJ/v95HLC9IX1RHiEXExDYshOuv6uUd5fvoqjtaWaMZ4KO1t0nsS4rR98dH6GQmg4cSf5lMNY/2E5CSD3HHdcffbbU82pdR+D+8zB4upQX/AJEcv1RzXitUWn0S0S2FwscLm7C5axyBYliF5C/5130obEUmeXx2IWIryqRWXxkea9LRamInX2ZpF+zIw/KvQR6q7kcxhyC4PhWS1Bcf/UZ4iq3myCosSLO19usb/E1YrQkx5/VbwP4VlHUHovrD0hPBhI2gYoCwWR12gFTax3XNhcZ7ONeYxMpRjkWfJFGlVrNVFfK6RWuidCYjFsTEhYX78jGyDiWc7T4XNcUKcp6Hpa+Ko4ddN24Ja+C+0bTUwOD9Y+mzDcO7Ap5n5/3jkK2flw7X6HLfF4nT8uP/AGfx6eJq9M6enxOUr2QerGo1Y1tsso4cTc1rnUlLU6sPg6VDqLPi82/H4OeE0E5USTMuHiOx5bgt+rjHec+GXOpVN6vJGNTFxT2Ka25cFu73oiQdHelGDwLMsUMzq1teZiuu1r2tHsC5nffjW2nVhT0XiV+LwGJxSTnJJrSOdl48fCxOMH0kwWLUxiVe+CpR+4xuLEANa+XC9dSqwmrXKWpgsTh5bTi8s7rNehqo9JpE47WVA6SozAsqks2thpu6TcLkJuetete0k8396P5Ol0JTj0IuzTWl/wDlHPj/AG+FiRfyurf0SSTc0Wynwkcqh8ia3ba3ZnB+Ha67Ue/XyV35o+GTFN6qQxjcWdnPmqqB+1TpC1BatvuSXrd+x1DCYw+tiYRyTDEfe0rfhUWnx9P3M+cwy0g/GXxFD+TsT/5h/wAmOmzL9XoRz1H/APP/ALMHB4werioz7+Gv+5ItNmfH0/cKph99N+EvmLOxTi12iCTjYvF8ARJ+NT0+z2+TF/h3ptLyf/qcjpMr/SQyqPaVRKPIRkt8VFNriiOZUupJP097L1NRpjTcRc6k8YZIWC3YC0kzKiE3OWrZr8A26tc6ivk93uddDC1NnpQdm1u3JXfnlY+YTT2DwyOzzIt2siA6zBIwIo7KtzqkJrDd3zRVIRWbJnhMRXklGLfF6K7zeb3528CM9JOmOExYETwSmMG4kDKrqbWui5g7TkxHhWipXhPJossJybiMO9uM1fhm0+9/BG59AlgXwsgxKDMhQRKg+nCe9bmLg1pdPfF39/IsY4xJ7NZbD7eq+6WnmYuidMT4Zi0Llb+su1W95TkeF9tYwnKOhtr4alXVqiv7ruZuBiMDi/6VfQpj/aRi8DH6SfM8vM1tvTnrk/Q5NjFYbqPnI8H1l3Pf92RrtMdHZ8MNZ1DxHNZYzrxkbjrDZ525XrCdKUc3pxOjD42lWezF2lweT/cnfVbpLETLMJXLxpqhGbMhjcldbaRbVOey4rqw0pNO+hR8tUKNOUXBWbve3DjbzKU6Sf1zF/8Aszf6z16WHUj3L2KU1xrMEm9Gkrn2kQaXTKauInX2ZpB9mRh+VbodVdyJMJxcEcqyQPSek9PJBo+Kdk7USRxhUNrMXQHMkHK1zs3V5/ESVO90dWBw0sRWUIu2+/Aq/TPSOfEjVdgkQ2RRjVQDdcD1vP7qrZ1ZSyeh6vD4KlQe1FXlxeb/AG8DFg0axUPIywxnY73736tB3n8QLcSKxUN7yRtlXSezFbT4Ld3vReOfYZK6Rih/q0d3/TTBWYc44s0TxOsedZbSj1V4s1uhOr/VeX6Y5Lxer9Ea7E4h5GLyMzsdrMST8Tu5Vg23mzohCMI7MVZdh1VBkCKEmy0Zp7EYf+ilYD2TZl+y1wNg2W2VnGpKOjOWtg6Nbrx8dH5om+hOsoGy4qPV/vI7keaZkeRPhXTDFfqRTYjkNrOi79j+dPYn2GxKSKHjYOrC6spuCORFdaaauihnCUJOMlZo7akxFAKA4yOFBLEAAXJJsABtJPChKTbsiC6d6x40JXDJ2pHz2uE8htb7hzrlnikso5l3huRJzW1Wez2b/wBvUg+lek+KxF+0lIB+ag1Fy2bMz5k1yyqzlqy7oYDD0erHxeb++409azsFCDlFIVIZSVYbGUkEeBGYoQ0pKzV0bRtLLN/Wo+0P6ZLJMPey1ZPrC/0q2bd+svHecywzp/0Xb/i84/K8Muw6JNGEgtAwmUZnVBEij6cRztzXWXnUbP6c/vgZqvbKotl+j7paeDs+w56G09PhT8i9lO1G7yN4qfxFjzpCpKGhGIwlKv8A1Fnx0fn8lrdB9OpioW1YlhMbWZFtq5i4K2AyOeXKu+jUU45Kx5XlHCSw9RXltX3vXxPO2k5g80zjY0rsPrOzfnXoo5RS7EcJiSGwPhWS1Bd//TR/4Kq+cIKx6f4XstJYxbW+VL/5oEv++u+g704vsBoK2knoDobho8fobDxyX1RH2dwbMpgYoCDx7gPgedUuMppzlF78/qbaGInQqKpDVEc011dYiO7QETr7OSuPI5N5EeFVk8NJdXM9Hh+WqM8qi2X5r5X3mRLFq4dhKHEnzg99blfWzrnd75ltTcHFOFrdmnodNQZCgFAKAUAoCadWOmGjxHo5N45QbDcHUFrjhcAg+VdOGnaWzxKflnDRnR51ax9tPvxLYrvPKigFAVt1raYbWTDKSF1deS3zrkhAeQ1SbeHCuPFTd9k9FyJho2dZ63suzj995XlcZ6AUAoBQCgFAc4tbWXUvrX7urfWv9G2d/Ci1yIlaz2tN99PEleh+gWKnOtN8ipNyX7zm+d9S+3b6xB5V0Qw85a5FVX5Xw9JbMOk+zTz+ETpNHxaLwOIaMk6kbyMzW1mZUNtlhuAArvoUUmorezzuLxc8TPbn3JLcea0WwA4Cr9nOZWjML200UVr9pIifbcL+dYydk2D1baqMxKM67sBqY5JRsmhHm0ZKt+yY6s8HK8GuDJRXtdZJcvUTpLWgxGHJzjkEi+7ILEDwZCfrVXY2PSUiGWjXEQYWk9EwYhdWaNXG64zHusMwfA1jKEZao3UcRVou9OTX3v4kF011abWwsn+HJ+TgfcQfGuWeF/Sy7w/Lm6tHxXx8eRBtJ6Kmw7as8bRncSMj7rDI+RrllCUdUXlHEUqyvTkn98NTDrE2igFAKAkHQGItj4LbizHwEbfmR8a20Feojg5Uko4SfbZeqLsqzPGCgFAVH1pxEY0Hc0K28mcH8vjVfiV0/A9ZyLJPDNcJP2RD65y2FAKAUBkYDAyztqQo0jcFF7eJ2AczUxi5OyNdWrClHam0l2/eZN9C9WrtZsVIEHsR2LebnIeQPjXVDCt9YpcRy3FZUVftenl/HcTvRGgsPhhaGJVO9trHxc5nwrqhTjDRFHXxdau/zJX7N3kbKsznIL1yaS7LRzIDZp3WMeAOu3lZCPrV04SN6l+BKKDq1JJX1WYDttJ4fhHrSt4IpC/tslaMTK1J+RB6LqoIK967NFdrglmUd6CQE5Z6kncb7yjfVrrwc7TtxJRRdWZJKurHTPoukISxskvyT/4hGofthM+BNaMRDbpvszIPRlVBAoBQFe9LunJjmkw6QxyKuTmW7Bja5AQbhsud98uPJVxFnspF/gOStumqspNN6W3eJCsTicNKb9i2HbjE3aJ5xPYqPdbyrmbi91i5hTr01ba2l25PzV7+K8TCkwh2qVkHFLm3ipAYeJFudYW4G5VFpLLv+dH5mPUGwUBO+qXB6080vsRhR4yNf8E++urCx6TZR8u1LUow4u/l/JaNdx5kUAoCvetzCdyCXgzIfrDWH7h+NcmLjkmX/IVTpTh2J+WX1K1riPRigO+LCsRc2Vfac2Hlvb6oNSkYSqJZavgvvLxsZeHlw0ZuyPiG4Fuyj+Au7eZTwrJOK7fQ1SjXno1Ff7P6JeveS3o3081ZI4Ww8UcTMF+SBXV1jYEjMHO19nHlXRTxFmlbIqcXyReDqKbckr553sWbXaebFAKAonrp0z22NWBT3cOlj+skszfBRGPHWqzwkLQ2uJKK/rrJLd6iNFWXEYojaREmW5e+9jwJKD6hqvxs9I+JDLZrhIMbSWCSeKSGQXSRGRhyYEHzzqYycWmgeWtJYF8PLJDJ68blG5lTa45HaORFXcZKSUlvMjGNZA9J9X3SH07BRyE3lXuTe+oFz9YWb61U9enzc7btxiSStIPhNqA8947E9rLJJ7bs/wBpi351USd22e/pU+bhGHBJeR0VBmfQaA+s5O3Pnv8AjQJJaHGgLb6rcHqYMvvlkY+S2QferHzqww0bQvxPKctVNrEbP6Ul55/UmNdBUCgFAR7p/g+1wM3FAHH+GQx/ZDDzrTXjemyw5LqbGKh25eeXuUpVaeyOStbZQNXPjMSbk3PE5mgStkj5QA33ZHdQnvPQejMUJYY5BsdFb7Sg/nVvF3SZ4CrTdOpKD3NryMmpNZrOkmmEweGlxD7EW4HtMckUcyxA86zpwc5KKB5gxWIeV3kkOs7sWc8WYkn7zV0kkrIyOCqSQFBJJsANpJyAHMmpB6d6IaGGDwcMGV0Xvkb3bvSHw1ifK1UtWe3NyMTcVrAoCm+u7o7qyJjUHde0c3JgPk2PiBq3+ivGrDB1LrYfgSira7iSW9WnSn0DFDtDaCayS8Fz7j/VJIPJjwFc+Ipc5HLVEHogGqkg1fSrF9lg8Q4yIjYDxYaq/eRWuq7QbOrBU+cxEI9qKIFVZ7kUIFAKAMbChKzL86P4PscNDFvWNQfet3vvvVrTjsxSPB4qrztac+LZsKzNAoBQHXiIQ6sjbGBB8CLGoaurGUZOMlJbjz1NCUZkbajFT4qSD94qotbI9/GSklJb8/M4UJFAKAUBc/V3iu0wEXFNZD9Vjq/slassO700eO5Vp7GKl22fmvkktbiuKM64elPpE4wsTXigY65ByeXYfJBdfEtwFWeEpbMdp6v2JK8rrJJ31QdHfScZ27j5LD2bk0h/ox5ZvyIXjXLiqmzCy1fsQX3VWQKAUBhaZ0ZHioJIJRdJFKniOBHMGxB4gVlCTjJSQPMmndEyYSeSCX10Nr2yYHNWXkRY/duq5hNTipIyMGswXJ1Q9NBIq4HEN8oo/m7E+ug+YT7SjZxUfRzrsVQt046byGSHrTxWrgwn6SRR5Ld/xUfGqnFO0LcS25Fp7WI2uCfrl9SpK4D1YoBQCgNh0fwfbYqCPc0i390HWb9kGs6a2pJGjFVOboTnwT+F6l+VanhBQCgFAKApPp5g+yx0wtk5Dj64u37WtVZXVqjPZ8mVOcwsezLy/axH61HeKAUAoCy+qPFXTEReyyuPrjVP7g+NduEeTR5zl2n04T4pryz+p3daPTQYKLsYW/nMoyI2xIci5+kcwvO53WNrhqG29p6IoUUJVoSduEwzyukcalndgqKN5Y2H/wC7qhtJXYPS/Q/o+uAwscC2LDORh8929Y+G4cgBVNVqOpJyMTdVrAoBQCgIN1pdDvToRLCv85iHdH6RNpQ89687jLWJrpw1bm3Z6MlFBf8AM8viKtST7G5UhlJDAgqQbEEG4II2EHO9QCc6R6ZPj4oEmyliDa5FgJL6tmtuNlNxszy4Cg5Sw7haUer7F9yFKCc4t9J2t3K5r6qT0QoBQCgJh1XYPXxhcjKOMnwZrKPuL10YZXnfgVHLVTZw+zxfos/gtyrA8oKAUAoBQFZ9beDtJBKB6yshPukMv7zfCuLFxzTPSchVLxnT4NPzyfsiv65C+FAKAUBsdCdKzo5pHVddniKop2a2spVm36os2Q238xYcnUJVJt7t7KXluUOajFvpXuu7O5C8fjJJpHllYvI5u7HaT+QtYADIAACvSJKKsjzJj1kC6OqDob2SjGzraRx8gp2ojDNyNzMNnBfeIFdiq1+hHTeQyz64iBQCgFAKAUBU/Wt0CLFsbhFu23ERKM24yIPa9ob9ozvfuw2It0JeHwSVADVgSfVNsxkahpSVnoTGTi7rU3OB0kG7r5HjuP8AA1QYzk1w6dLNcN6+UelwPK0aloVsnx3P4fobGqkuhQCgLQ6pcHqwTSkZu4UcxGP4u3wruwsei2eZ5cqXqxhwV/P9kieV1FGKAUAoBQET6zcH2mCZrZxOrj46h+5yfKufExvDuLXkepsYlL9Sa+v0KfqvPWigFAYWO0gEyXNvuHj/AAqxwnJ8q3SnlH1fd8lXjuU4ULwhnL0Xf8GkkcsSSbk16KEIwioxVkjytSpKpJym7tnGszEsbqu6BnEsuLxK/IKbxIf7YjYxH6MH7R5bePE4jZ6EdfYgvCq0gUAoBQCgFAKAUBU/WP1ali2JwK945ywKPWO9oh7XFd+0Z5Huw+Jt0Z+fySVD/wAPltqwJFAZmE0iyZHvLwO0eBqvxPJ9Ot0llL71RZYTlSrQ6MulHhvXczb4fFo/qnPgdtUVfCVaPWWXHcekw2No4hdB58Hr99x31zHUXj0KwfZYHDraxKa58ZO+b/at5VZ0Y7MEjxXKNTnMTN9tvLI3dbTiFAKAUAoDE0vg+2gli9tGX7QIFYzjtRaNtCpzVWM+DTPPwqpPfHVPiFT1jblv+FbqOHqVnaC+PM56+KpUFepK3v5Gpxek2bJe6PvP8KvMNyZCn0qmb9P3+8jzuL5XqVejT6K9X8eHmYFWhUHwmgLK6u+rdsQVxGNUrDkUiOTS8C43R8treHrcdfEqPRhrxILrRQAAAAALADIADgKrSDlQCgFAKAUAoBQCgFAQbpz1cw468sREOJ3tbuSfrAN+7XGfHWsBXTRxMqeTzRNykNNaGnwknZYiMxtuvmGA3owyYeGzfarKE4zV4skwazAFQDLh0i65E6w5/wAdtcNbk6hU3WfZ8aFlQ5VxFLftLt+dfctnQ/XHAQFxGHkitleMiRRbkdVh4AGsZYJrqsrHnmSrA9YWjZRlio0/W60X+oBWmWGqr+3yz9hY3mH0th5BdJonH0ZFb8DWpxktUQZPaLxHxrEHRPpKFPXljX3nUfialRb0QNLjenmjYgdbFwtbdG3an4RBjW1Yeq/7WLEY0r1x4VLjDwyzHcWtEh8zdv2a3RwUn1nYmxU2kdNPK7sAIw7M2qudtYk2BO4XtWVPkyhF3effp5fJZT5VxDgoRdkkllq/H4sa0m+ZzrvSSVkV7bbu9RUkGRo/AyzyCKFGkkbYqi58TuA5mwFYykoq7BcvQbqvjw5WbGasswzWMZxxncT7bjichuBIBqvrYpy6MMkRcsmuMgUAoBQCgFAKAUAoBQCgFAYWltFQ4mMx4iNZEO5hsPEHaDzGdZRnKLvFgqjpP1QyLd8C+uv6GQgMOSSbG8Gt7xrup4xPKfmTcrXSOAlw79nPG8T+y6lSeYvtHMXFdkZKSvF3JMesgKAUBxKA7QPhS4OPYr7I+Aqdpg5CMDYB8Ki7ByoBQCgOzC4d5HCRozudiopZj4KM6htJXYLD6M9UuIls+Mb0dPYUhpT55qm72jyFclTGRWUM/Yi5begOj+GwSamGiVB847WY8Wc5nz2bq4J1JTd5Mg2lYAUAoBQCgFAKAUAoBQCgFAKAUAoDGx+AinQpNGkiHarqGHwO+pjJxd0wQbTPVHgpbmBpMO3BTrp9l8/IMK6oYya1zJuQ3SXVBjU/opIZh4mNvssCv7VdEcZB6poXI5jOhGkYr6+EmNvYAl+HZlq2qvTekiTVyaKxC+th5196GRfxWtm3HivMHQcO97ajX4ap/hU3QO6PRk7erBM3uxOfwFRtx4rzBssJ0O0hL6mDn+unZ/6urWDrU1rJffcCQ6O6pMfJbtDDCN+s+uw+qgIP2q1SxlNaXZFyYaH6nsLHY4iWSc71HySHyUl/2q55Yyb6qt6i5O9FaIgwy6mHiSJd4RQL82O0nma5ZTlJ3k7kGdWIFAKAUAoBQCgFAKA//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pic>
        <p:nvPicPr>
          <p:cNvPr id="4102" name="Picture 6" descr="http://www.hcmute.edu.vn/Resources/Images/Baner/Khoa/No%20name.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155434" y="1300757"/>
            <a:ext cx="1021134" cy="1121966"/>
          </a:xfrm>
          <a:prstGeom prst="rect">
            <a:avLst/>
          </a:prstGeom>
          <a:ln>
            <a:noFill/>
          </a:ln>
          <a:effectLst>
            <a:outerShdw blurRad="292100" dist="139700" dir="2700000" algn="tl" rotWithShape="0">
              <a:srgbClr val="333333">
                <a:alpha val="65000"/>
              </a:srgbClr>
            </a:outerShdw>
            <a:softEdge rad="31750"/>
          </a:effectLst>
          <a:extLst>
            <a:ext uri="{909E8E84-426E-40DD-AFC4-6F175D3DCCD1}">
              <a14:hiddenFill xmlns:a14="http://schemas.microsoft.com/office/drawing/2010/main">
                <a:solidFill>
                  <a:srgbClr val="FFFFFF"/>
                </a:solidFill>
              </a14:hiddenFill>
            </a:ext>
          </a:extLst>
        </p:spPr>
      </p:pic>
      <p:pic>
        <p:nvPicPr>
          <p:cNvPr id="12" name="Picture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42027" y="1604327"/>
            <a:ext cx="1445737" cy="1445737"/>
          </a:xfrm>
          <a:prstGeom prst="rect">
            <a:avLst/>
          </a:prstGeom>
          <a:ln>
            <a:noFill/>
          </a:ln>
          <a:effectLst>
            <a:outerShdw blurRad="292100" dist="139700" dir="2700000" algn="tl" rotWithShape="0">
              <a:srgbClr val="333333">
                <a:alpha val="65000"/>
              </a:srgbClr>
            </a:outerShdw>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Logo-KHTN 01.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489575" y="2791143"/>
            <a:ext cx="1428750" cy="1123950"/>
          </a:xfrm>
          <a:prstGeom prst="rect">
            <a:avLst/>
          </a:prstGeom>
          <a:ln>
            <a:noFill/>
          </a:ln>
          <a:effectLst>
            <a:outerShdw blurRad="292100" dist="139700" dir="2700000" algn="tl" rotWithShape="0">
              <a:srgbClr val="333333">
                <a:alpha val="65000"/>
              </a:srgbClr>
            </a:outerShdw>
            <a:softEdge rad="31750"/>
          </a:effectLst>
          <a:extLst>
            <a:ext uri="{909E8E84-426E-40DD-AFC4-6F175D3DCCD1}">
              <a14:hiddenFill xmlns:a14="http://schemas.microsoft.com/office/drawing/2010/main">
                <a:solidFill>
                  <a:srgbClr val="FFFFFF"/>
                </a:solidFill>
              </a14:hiddenFill>
            </a:ext>
          </a:extLst>
        </p:spPr>
      </p:pic>
      <p:pic>
        <p:nvPicPr>
          <p:cNvPr id="14" name="Picture 2" descr="http://www.rmit.edu.vn/sites/all/themes/rmit/logo.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359448" y="3358966"/>
            <a:ext cx="1687396" cy="597402"/>
          </a:xfrm>
          <a:prstGeom prst="rect">
            <a:avLst/>
          </a:prstGeom>
          <a:ln>
            <a:noFill/>
          </a:ln>
          <a:effectLst>
            <a:outerShdw blurRad="292100" dist="139700" dir="2700000" algn="tl" rotWithShape="0">
              <a:srgbClr val="333333">
                <a:alpha val="65000"/>
              </a:srgbClr>
            </a:outerShdw>
            <a:softEdge rad="12700"/>
          </a:effectLst>
          <a:extLst>
            <a:ext uri="{909E8E84-426E-40DD-AFC4-6F175D3DCCD1}">
              <a14:hiddenFill xmlns:a14="http://schemas.microsoft.com/office/drawing/2010/main">
                <a:solidFill>
                  <a:srgbClr val="FFFFFF"/>
                </a:solidFill>
              </a14:hiddenFill>
            </a:ext>
          </a:extLst>
        </p:spPr>
      </p:pic>
      <p:sp>
        <p:nvSpPr>
          <p:cNvPr id="2" name="Segnaposto numero diapositiva 1"/>
          <p:cNvSpPr>
            <a:spLocks noGrp="1"/>
          </p:cNvSpPr>
          <p:nvPr>
            <p:ph type="sldNum" sz="quarter" idx="12"/>
          </p:nvPr>
        </p:nvSpPr>
        <p:spPr/>
        <p:txBody>
          <a:bodyPr/>
          <a:lstStyle/>
          <a:p>
            <a:fld id="{72C2BF82-A7EA-419E-A6D8-59190EA55268}" type="slidenum">
              <a:rPr lang="en-US" smtClean="0"/>
              <a:t>28</a:t>
            </a:fld>
            <a:endParaRPr lang="en-US"/>
          </a:p>
        </p:txBody>
      </p:sp>
    </p:spTree>
    <p:extLst>
      <p:ext uri="{BB962C8B-B14F-4D97-AF65-F5344CB8AC3E}">
        <p14:creationId xmlns:p14="http://schemas.microsoft.com/office/powerpoint/2010/main" val="1128403102"/>
      </p:ext>
    </p:extLst>
  </p:cSld>
  <p:clrMapOvr>
    <a:masterClrMapping/>
  </p:clrMapOvr>
  <p:transition spd="slow">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772160" y="461379"/>
            <a:ext cx="8473440" cy="894289"/>
          </a:xfrm>
        </p:spPr>
        <p:txBody>
          <a:bodyPr/>
          <a:lstStyle/>
          <a:p>
            <a:pPr eaLnBrk="1" hangingPunct="1"/>
            <a:r>
              <a:rPr lang="en-US" altLang="en-US" dirty="0" smtClean="0">
                <a:latin typeface="Lucida Sans" pitchFamily="34" charset="0"/>
                <a:cs typeface="Lucida Sans" pitchFamily="34" charset="0"/>
              </a:rPr>
              <a:t>Cooperation: International Universities </a:t>
            </a:r>
            <a:r>
              <a:rPr lang="en-US" altLang="en-US" dirty="0" err="1" smtClean="0">
                <a:latin typeface="Lucida Sans" pitchFamily="34" charset="0"/>
                <a:cs typeface="Lucida Sans" pitchFamily="34" charset="0"/>
              </a:rPr>
              <a:t>Commitees</a:t>
            </a:r>
            <a:endParaRPr lang="en-US" altLang="en-US" dirty="0" smtClean="0">
              <a:latin typeface="Lucida Sans" pitchFamily="34" charset="0"/>
              <a:cs typeface="Lucida Sans" pitchFamily="34" charset="0"/>
            </a:endParaRPr>
          </a:p>
        </p:txBody>
      </p:sp>
      <p:sp>
        <p:nvSpPr>
          <p:cNvPr id="36867" name="Content Placeholder 2"/>
          <p:cNvSpPr>
            <a:spLocks noGrp="1"/>
          </p:cNvSpPr>
          <p:nvPr>
            <p:ph idx="1"/>
          </p:nvPr>
        </p:nvSpPr>
        <p:spPr>
          <a:xfrm>
            <a:off x="565149" y="1706880"/>
            <a:ext cx="5881371" cy="4281170"/>
          </a:xfrm>
        </p:spPr>
        <p:txBody>
          <a:bodyPr>
            <a:normAutofit/>
          </a:bodyPr>
          <a:lstStyle/>
          <a:p>
            <a:pPr eaLnBrk="1" hangingPunct="1"/>
            <a:r>
              <a:rPr lang="en-US" altLang="en-US" sz="2000" dirty="0" smtClean="0">
                <a:latin typeface="Lucida Sans" pitchFamily="34" charset="0"/>
                <a:cs typeface="Lucida Sans" pitchFamily="34" charset="0"/>
              </a:rPr>
              <a:t>Based in Saigon Hi-Tech Park and cooperate with </a:t>
            </a:r>
            <a:r>
              <a:rPr lang="en-US" altLang="en-US" sz="2000" b="1" dirty="0" smtClean="0">
                <a:latin typeface="Lucida Sans" pitchFamily="34" charset="0"/>
                <a:cs typeface="Lucida Sans" pitchFamily="34" charset="0"/>
              </a:rPr>
              <a:t>SHTP</a:t>
            </a:r>
            <a:r>
              <a:rPr lang="en-US" altLang="en-US" sz="2000" dirty="0" smtClean="0">
                <a:latin typeface="Lucida Sans" pitchFamily="34" charset="0"/>
                <a:cs typeface="Lucida Sans" pitchFamily="34" charset="0"/>
              </a:rPr>
              <a:t> on various committees</a:t>
            </a:r>
          </a:p>
          <a:p>
            <a:pPr eaLnBrk="1" hangingPunct="1"/>
            <a:r>
              <a:rPr lang="en-US" altLang="en-US" sz="2000" dirty="0" smtClean="0">
                <a:latin typeface="Lucida Sans" pitchFamily="34" charset="0"/>
                <a:cs typeface="Lucida Sans" pitchFamily="34" charset="0"/>
              </a:rPr>
              <a:t>Cooperation with </a:t>
            </a:r>
            <a:r>
              <a:rPr lang="en-US" altLang="en-US" sz="2000" b="1" dirty="0" smtClean="0">
                <a:latin typeface="Lucida Sans" pitchFamily="34" charset="0"/>
                <a:cs typeface="Lucida Sans" pitchFamily="34" charset="0"/>
              </a:rPr>
              <a:t>HEEAP</a:t>
            </a:r>
            <a:r>
              <a:rPr lang="en-US" altLang="en-US" sz="2000" dirty="0" smtClean="0">
                <a:latin typeface="Lucida Sans" pitchFamily="34" charset="0"/>
                <a:cs typeface="Lucida Sans" pitchFamily="34" charset="0"/>
              </a:rPr>
              <a:t> (Higher Engineering Education Alliance Program)  and being part of the </a:t>
            </a:r>
            <a:r>
              <a:rPr lang="en-US" altLang="en-US" sz="2000" b="1" dirty="0" smtClean="0">
                <a:latin typeface="Lucida Sans" pitchFamily="34" charset="0"/>
                <a:cs typeface="Lucida Sans" pitchFamily="34" charset="0"/>
              </a:rPr>
              <a:t>VEEC 2014 </a:t>
            </a:r>
            <a:r>
              <a:rPr lang="en-US" altLang="en-US" sz="2000" dirty="0" smtClean="0">
                <a:latin typeface="Lucida Sans" pitchFamily="34" charset="0"/>
                <a:cs typeface="Lucida Sans" pitchFamily="34" charset="0"/>
              </a:rPr>
              <a:t>(Vietnam Engineering Education Conference)</a:t>
            </a:r>
          </a:p>
          <a:p>
            <a:pPr eaLnBrk="1" hangingPunct="1"/>
            <a:endParaRPr lang="en-US" altLang="en-US" sz="2000" dirty="0" smtClean="0">
              <a:latin typeface="Lucida Sans" pitchFamily="34" charset="0"/>
              <a:cs typeface="Lucida Sans" pitchFamily="34" charset="0"/>
            </a:endParaRPr>
          </a:p>
          <a:p>
            <a:pPr eaLnBrk="1" hangingPunct="1"/>
            <a:r>
              <a:rPr lang="en-US" altLang="en-US" sz="2000" dirty="0" smtClean="0">
                <a:latin typeface="Lucida Sans" pitchFamily="34" charset="0"/>
                <a:cs typeface="Lucida Sans" pitchFamily="34" charset="0"/>
              </a:rPr>
              <a:t>Chairman, </a:t>
            </a:r>
            <a:r>
              <a:rPr lang="en-US" altLang="en-US" sz="2000" b="1" dirty="0" smtClean="0">
                <a:latin typeface="Lucida Sans" pitchFamily="34" charset="0"/>
                <a:cs typeface="Lucida Sans" pitchFamily="34" charset="0"/>
              </a:rPr>
              <a:t>Industry Engagement Committee </a:t>
            </a:r>
            <a:r>
              <a:rPr lang="en-US" altLang="en-US" sz="2000" dirty="0" smtClean="0">
                <a:latin typeface="Lucida Sans" pitchFamily="34" charset="0"/>
                <a:cs typeface="Lucida Sans" pitchFamily="34" charset="0"/>
              </a:rPr>
              <a:t>(IEC), Centre of Technology, Royal Melbourne Institute of Technology</a:t>
            </a:r>
          </a:p>
          <a:p>
            <a:pPr eaLnBrk="1" hangingPunct="1"/>
            <a:endParaRPr lang="en-US" altLang="en-US" sz="2000" dirty="0" smtClean="0">
              <a:latin typeface="Lucida Sans" pitchFamily="34" charset="0"/>
              <a:cs typeface="Lucida Sans" pitchFamily="34" charset="0"/>
            </a:endParaRPr>
          </a:p>
          <a:p>
            <a:pPr marL="0" indent="0" eaLnBrk="1" hangingPunct="1">
              <a:buNone/>
            </a:pPr>
            <a:endParaRPr lang="en-US" altLang="en-US" sz="2000" dirty="0" smtClean="0">
              <a:latin typeface="Lucida Sans" pitchFamily="34" charset="0"/>
              <a:cs typeface="Lucida Sans" pitchFamily="34" charset="0"/>
            </a:endParaRPr>
          </a:p>
          <a:p>
            <a:pPr eaLnBrk="1" hangingPunct="1"/>
            <a:endParaRPr lang="en-US" altLang="en-US" sz="2000" dirty="0" smtClean="0">
              <a:latin typeface="Lucida Sans" pitchFamily="34" charset="0"/>
              <a:cs typeface="Lucida Sans" pitchFamily="34" charset="0"/>
            </a:endParaRPr>
          </a:p>
          <a:p>
            <a:pPr eaLnBrk="1" hangingPunct="1"/>
            <a:endParaRPr lang="en-US" altLang="en-US" sz="2000" dirty="0" smtClean="0">
              <a:latin typeface="Lucida Sans" pitchFamily="34" charset="0"/>
              <a:cs typeface="Lucida Sans" pitchFamily="34" charset="0"/>
            </a:endParaRPr>
          </a:p>
        </p:txBody>
      </p:sp>
      <p:pic>
        <p:nvPicPr>
          <p:cNvPr id="3074" name="Picture 2" descr="http://www.heeap.org/sites/default/files/Logo%20SHTP%20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86620" y="2054789"/>
            <a:ext cx="2391620" cy="862977"/>
          </a:xfrm>
          <a:prstGeom prst="rect">
            <a:avLst/>
          </a:prstGeom>
          <a:ln>
            <a:noFill/>
          </a:ln>
          <a:effectLst>
            <a:outerShdw blurRad="292100" dist="139700" dir="2700000" algn="tl" rotWithShape="0">
              <a:srgbClr val="333333">
                <a:alpha val="65000"/>
              </a:srgbClr>
            </a:outerShdw>
            <a:softEdge rad="12700"/>
          </a:effectLst>
          <a:extLst>
            <a:ext uri="{909E8E84-426E-40DD-AFC4-6F175D3DCCD1}">
              <a14:hiddenFill xmlns:a14="http://schemas.microsoft.com/office/drawing/2010/main">
                <a:solidFill>
                  <a:srgbClr val="FFFFFF"/>
                </a:solidFill>
              </a14:hiddenFill>
            </a:ext>
          </a:extLst>
        </p:spPr>
      </p:pic>
      <p:pic>
        <p:nvPicPr>
          <p:cNvPr id="8" name="Picture 2" descr="http://www.rmit.edu.vn/sites/all/themes/rmit/logo.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94901" y="4069080"/>
            <a:ext cx="1678538" cy="594266"/>
          </a:xfrm>
          <a:prstGeom prst="rect">
            <a:avLst/>
          </a:prstGeom>
          <a:ln>
            <a:noFill/>
          </a:ln>
          <a:effectLst>
            <a:outerShdw blurRad="292100" dist="139700" dir="2700000" algn="tl" rotWithShape="0">
              <a:srgbClr val="333333">
                <a:alpha val="65000"/>
              </a:srgbClr>
            </a:outerShdw>
            <a:softEdge rad="12700"/>
          </a:effectLst>
          <a:extLst>
            <a:ext uri="{909E8E84-426E-40DD-AFC4-6F175D3DCCD1}">
              <a14:hiddenFill xmlns:a14="http://schemas.microsoft.com/office/drawing/2010/main">
                <a:solidFill>
                  <a:srgbClr val="FFFFFF"/>
                </a:solidFill>
              </a14:hiddenFill>
            </a:ext>
          </a:extLst>
        </p:spPr>
      </p:pic>
      <p:sp>
        <p:nvSpPr>
          <p:cNvPr id="2" name="Segnaposto numero diapositiva 1"/>
          <p:cNvSpPr>
            <a:spLocks noGrp="1"/>
          </p:cNvSpPr>
          <p:nvPr>
            <p:ph type="sldNum" sz="quarter" idx="12"/>
          </p:nvPr>
        </p:nvSpPr>
        <p:spPr/>
        <p:txBody>
          <a:bodyPr/>
          <a:lstStyle/>
          <a:p>
            <a:fld id="{72C2BF82-A7EA-419E-A6D8-59190EA55268}" type="slidenum">
              <a:rPr lang="en-US" smtClean="0"/>
              <a:t>29</a:t>
            </a:fld>
            <a:endParaRPr lang="en-US"/>
          </a:p>
        </p:txBody>
      </p:sp>
    </p:spTree>
    <p:extLst>
      <p:ext uri="{BB962C8B-B14F-4D97-AF65-F5344CB8AC3E}">
        <p14:creationId xmlns:p14="http://schemas.microsoft.com/office/powerpoint/2010/main" val="107263965"/>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Connettore 1 70"/>
          <p:cNvCxnSpPr/>
          <p:nvPr/>
        </p:nvCxnSpPr>
        <p:spPr>
          <a:xfrm flipH="1">
            <a:off x="8312717" y="4255060"/>
            <a:ext cx="11058" cy="720000"/>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0" name="Connettore 1 69"/>
          <p:cNvCxnSpPr/>
          <p:nvPr/>
        </p:nvCxnSpPr>
        <p:spPr>
          <a:xfrm flipH="1">
            <a:off x="8471805" y="3243556"/>
            <a:ext cx="11058" cy="1116000"/>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Connettore 1 63"/>
          <p:cNvCxnSpPr/>
          <p:nvPr/>
        </p:nvCxnSpPr>
        <p:spPr>
          <a:xfrm flipH="1">
            <a:off x="7918259" y="1999750"/>
            <a:ext cx="11058" cy="2376000"/>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flipH="1">
            <a:off x="7138765" y="3412692"/>
            <a:ext cx="11058" cy="1116000"/>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flipH="1">
            <a:off x="4770104" y="3338237"/>
            <a:ext cx="11058" cy="1476000"/>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 name="Connettore 1 60"/>
          <p:cNvCxnSpPr/>
          <p:nvPr/>
        </p:nvCxnSpPr>
        <p:spPr>
          <a:xfrm flipH="1">
            <a:off x="4149852" y="3845083"/>
            <a:ext cx="11058" cy="1116000"/>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 name="Connettore 1 59"/>
          <p:cNvCxnSpPr/>
          <p:nvPr/>
        </p:nvCxnSpPr>
        <p:spPr>
          <a:xfrm flipH="1">
            <a:off x="2771793" y="4054205"/>
            <a:ext cx="11058" cy="1116000"/>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 name="Connettore 1 53"/>
          <p:cNvCxnSpPr>
            <a:stCxn id="6" idx="2"/>
          </p:cNvCxnSpPr>
          <p:nvPr/>
        </p:nvCxnSpPr>
        <p:spPr>
          <a:xfrm flipH="1">
            <a:off x="1758463" y="3708047"/>
            <a:ext cx="11058" cy="1567338"/>
          </a:xfrm>
          <a:prstGeom prst="line">
            <a:avLst/>
          </a:prstGeom>
          <a:ln w="3175">
            <a:solidFill>
              <a:srgbClr val="002060"/>
            </a:solidFill>
          </a:ln>
        </p:spPr>
        <p:style>
          <a:lnRef idx="1">
            <a:schemeClr val="accent1"/>
          </a:lnRef>
          <a:fillRef idx="0">
            <a:schemeClr val="accent1"/>
          </a:fillRef>
          <a:effectRef idx="0">
            <a:schemeClr val="accent1"/>
          </a:effectRef>
          <a:fontRef idx="minor">
            <a:schemeClr val="tx1"/>
          </a:fontRef>
        </p:style>
      </p:cxnSp>
      <p:sp>
        <p:nvSpPr>
          <p:cNvPr id="6" name="AutoShape 7"/>
          <p:cNvSpPr>
            <a:spLocks/>
          </p:cNvSpPr>
          <p:nvPr/>
        </p:nvSpPr>
        <p:spPr bwMode="auto">
          <a:xfrm>
            <a:off x="1229521" y="3132047"/>
            <a:ext cx="1080000" cy="576000"/>
          </a:xfrm>
          <a:prstGeom prst="rect">
            <a:avLst/>
          </a:prstGeom>
          <a:solidFill>
            <a:schemeClr val="bg1">
              <a:lumMod val="95000"/>
            </a:schemeClr>
          </a:solidFill>
          <a:ln w="0">
            <a:solidFill>
              <a:srgbClr val="3E6492"/>
            </a:solidFill>
            <a:prstDash val="solid"/>
            <a:miter lim="800000"/>
            <a:headEnd/>
            <a:tailEnd/>
          </a:ln>
          <a:extLst/>
        </p:spPr>
        <p:txBody>
          <a:bodyPr anchor="ctr"/>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a:t>
            </a:r>
            <a:r>
              <a:rPr lang="en-US" sz="900" dirty="0" smtClean="0">
                <a:solidFill>
                  <a:srgbClr val="002596"/>
                </a:solidFill>
                <a:latin typeface="Lucida Sans"/>
                <a:ea typeface="Arial Unicode MS" pitchFamily="34" charset="-128"/>
                <a:cs typeface="Arial Unicode MS" pitchFamily="34" charset="-128"/>
              </a:rPr>
              <a:t>Escort Memory </a:t>
            </a:r>
            <a:r>
              <a:rPr lang="en-US" sz="900" dirty="0">
                <a:solidFill>
                  <a:srgbClr val="002596"/>
                </a:solidFill>
                <a:latin typeface="Lucida Sans"/>
                <a:ea typeface="Arial Unicode MS" pitchFamily="34" charset="-128"/>
                <a:cs typeface="Arial Unicode MS" pitchFamily="34" charset="-128"/>
              </a:rPr>
              <a:t>Systems Inc. </a:t>
            </a:r>
            <a:endParaRPr lang="it-IT" sz="900" dirty="0">
              <a:solidFill>
                <a:srgbClr val="002596"/>
              </a:solidFill>
              <a:latin typeface="Lucida Sans"/>
              <a:ea typeface="Arial Unicode MS" pitchFamily="34" charset="-128"/>
              <a:cs typeface="Arial Unicode MS" pitchFamily="34" charset="-128"/>
            </a:endParaRPr>
          </a:p>
        </p:txBody>
      </p:sp>
      <p:sp>
        <p:nvSpPr>
          <p:cNvPr id="33" name="Titolo 1"/>
          <p:cNvSpPr>
            <a:spLocks noGrp="1"/>
          </p:cNvSpPr>
          <p:nvPr>
            <p:ph type="title"/>
          </p:nvPr>
        </p:nvSpPr>
        <p:spPr>
          <a:xfrm>
            <a:off x="990221" y="344306"/>
            <a:ext cx="8288254" cy="1143000"/>
          </a:xfrm>
        </p:spPr>
        <p:txBody>
          <a:bodyPr>
            <a:noAutofit/>
          </a:bodyPr>
          <a:lstStyle/>
          <a:p>
            <a:r>
              <a:rPr lang="en-US" sz="3200" dirty="0"/>
              <a:t>A </a:t>
            </a:r>
            <a:r>
              <a:rPr lang="en-US" sz="3200" dirty="0" smtClean="0"/>
              <a:t>history of organic growth and acquisitions</a:t>
            </a:r>
            <a:endParaRPr lang="it-IT" sz="2000" dirty="0">
              <a:solidFill>
                <a:srgbClr val="FF0000"/>
              </a:solidFill>
            </a:endParaRPr>
          </a:p>
        </p:txBody>
      </p:sp>
      <p:sp>
        <p:nvSpPr>
          <p:cNvPr id="3" name="AutoShape 7"/>
          <p:cNvSpPr>
            <a:spLocks/>
          </p:cNvSpPr>
          <p:nvPr/>
        </p:nvSpPr>
        <p:spPr bwMode="auto">
          <a:xfrm>
            <a:off x="7956103" y="3053824"/>
            <a:ext cx="1080000" cy="576000"/>
          </a:xfrm>
          <a:prstGeom prst="rect">
            <a:avLst/>
          </a:prstGeom>
          <a:solidFill>
            <a:schemeClr val="bg1">
              <a:lumMod val="95000"/>
            </a:schemeClr>
          </a:solidFill>
          <a:ln w="0">
            <a:solidFill>
              <a:srgbClr val="3E6492"/>
            </a:solidFill>
            <a:prstDash val="solid"/>
            <a:miter lim="800000"/>
            <a:headEnd/>
            <a:tailEnd/>
          </a:ln>
          <a:extLst/>
        </p:spPr>
        <p:txBody>
          <a:bodyPr anchor="ctr"/>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a:t>
            </a:r>
            <a:r>
              <a:rPr lang="en-GB" sz="900" dirty="0" err="1" smtClean="0">
                <a:solidFill>
                  <a:srgbClr val="002596"/>
                </a:solidFill>
                <a:latin typeface="Lucida Sans"/>
                <a:ea typeface="Arial Unicode MS" pitchFamily="34" charset="-128"/>
                <a:cs typeface="Arial Unicode MS" pitchFamily="34" charset="-128"/>
              </a:rPr>
              <a:t>Multiwave</a:t>
            </a:r>
            <a:r>
              <a:rPr lang="en-GB" sz="900" dirty="0" smtClean="0">
                <a:solidFill>
                  <a:srgbClr val="002596"/>
                </a:solidFill>
                <a:latin typeface="Lucida Sans"/>
                <a:ea typeface="Arial Unicode MS" pitchFamily="34" charset="-128"/>
                <a:cs typeface="Arial Unicode MS" pitchFamily="34" charset="-128"/>
              </a:rPr>
              <a:t> Photonics SA</a:t>
            </a:r>
            <a:endParaRPr lang="en-GB" sz="900" dirty="0">
              <a:solidFill>
                <a:srgbClr val="002596"/>
              </a:solidFill>
              <a:latin typeface="Lucida Sans"/>
              <a:ea typeface="Arial Unicode MS" pitchFamily="34" charset="-128"/>
              <a:cs typeface="Arial Unicode MS" pitchFamily="34" charset="-128"/>
            </a:endParaRPr>
          </a:p>
        </p:txBody>
      </p:sp>
      <p:cxnSp>
        <p:nvCxnSpPr>
          <p:cNvPr id="4" name="Connettore 1 3"/>
          <p:cNvCxnSpPr/>
          <p:nvPr/>
        </p:nvCxnSpPr>
        <p:spPr>
          <a:xfrm>
            <a:off x="1210445" y="2706218"/>
            <a:ext cx="0" cy="2675480"/>
          </a:xfrm>
          <a:prstGeom prst="line">
            <a:avLst/>
          </a:prstGeom>
          <a:ln w="9525">
            <a:solidFill>
              <a:srgbClr val="002596"/>
            </a:solidFill>
          </a:ln>
        </p:spPr>
        <p:style>
          <a:lnRef idx="2">
            <a:schemeClr val="accent1"/>
          </a:lnRef>
          <a:fillRef idx="0">
            <a:schemeClr val="accent1"/>
          </a:fillRef>
          <a:effectRef idx="1">
            <a:schemeClr val="accent1"/>
          </a:effectRef>
          <a:fontRef idx="minor">
            <a:schemeClr val="tx1"/>
          </a:fontRef>
        </p:style>
      </p:cxnSp>
      <p:sp>
        <p:nvSpPr>
          <p:cNvPr id="5" name="AutoShape 7"/>
          <p:cNvSpPr>
            <a:spLocks/>
          </p:cNvSpPr>
          <p:nvPr/>
        </p:nvSpPr>
        <p:spPr bwMode="auto">
          <a:xfrm>
            <a:off x="2237322" y="3917513"/>
            <a:ext cx="1080000" cy="576000"/>
          </a:xfrm>
          <a:prstGeom prst="rect">
            <a:avLst/>
          </a:prstGeom>
          <a:solidFill>
            <a:schemeClr val="bg1">
              <a:lumMod val="95000"/>
            </a:schemeClr>
          </a:solidFill>
          <a:ln w="0">
            <a:solidFill>
              <a:srgbClr val="3E6492"/>
            </a:solidFill>
            <a:prstDash val="solid"/>
            <a:miter lim="800000"/>
            <a:headEnd/>
            <a:tailEnd/>
          </a:ln>
          <a:extLst/>
        </p:spPr>
        <p:txBody>
          <a:bodyPr anchor="ctr"/>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a:t>
            </a:r>
            <a:r>
              <a:rPr lang="en-US" sz="900" dirty="0" err="1">
                <a:solidFill>
                  <a:srgbClr val="002596"/>
                </a:solidFill>
                <a:latin typeface="Lucida Sans"/>
                <a:ea typeface="Arial Unicode MS" pitchFamily="34" charset="-128"/>
                <a:cs typeface="Arial Unicode MS" pitchFamily="34" charset="-128"/>
              </a:rPr>
              <a:t>IDWare</a:t>
            </a:r>
            <a:r>
              <a:rPr lang="en-US" sz="900" dirty="0">
                <a:solidFill>
                  <a:srgbClr val="002596"/>
                </a:solidFill>
                <a:latin typeface="Lucida Sans"/>
                <a:ea typeface="Arial Unicode MS" pitchFamily="34" charset="-128"/>
                <a:cs typeface="Arial Unicode MS" pitchFamily="34" charset="-128"/>
              </a:rPr>
              <a:t> Mobile Computing &amp; Comm.</a:t>
            </a:r>
            <a:endParaRPr lang="it-IT" sz="900" dirty="0">
              <a:solidFill>
                <a:srgbClr val="002596"/>
              </a:solidFill>
              <a:latin typeface="Lucida Sans"/>
              <a:ea typeface="Arial Unicode MS" pitchFamily="34" charset="-128"/>
              <a:cs typeface="Arial Unicode MS" pitchFamily="34" charset="-128"/>
            </a:endParaRPr>
          </a:p>
        </p:txBody>
      </p:sp>
      <p:sp>
        <p:nvSpPr>
          <p:cNvPr id="7" name="Rectangle 4"/>
          <p:cNvSpPr>
            <a:spLocks noChangeArrowheads="1"/>
          </p:cNvSpPr>
          <p:nvPr/>
        </p:nvSpPr>
        <p:spPr bwMode="auto">
          <a:xfrm>
            <a:off x="532906" y="1588979"/>
            <a:ext cx="8081440" cy="3890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73100" indent="-487363" defTabSz="914400">
              <a:lnSpc>
                <a:spcPct val="95000"/>
              </a:lnSpc>
              <a:spcBef>
                <a:spcPct val="20000"/>
              </a:spcBef>
              <a:spcAft>
                <a:spcPct val="20000"/>
              </a:spcAft>
              <a:buSzPct val="400000"/>
            </a:pPr>
            <a:endParaRPr lang="it-IT">
              <a:solidFill>
                <a:srgbClr val="000099"/>
              </a:solidFill>
              <a:latin typeface="Lucida Sans"/>
            </a:endParaRPr>
          </a:p>
        </p:txBody>
      </p:sp>
      <p:sp>
        <p:nvSpPr>
          <p:cNvPr id="8" name="AutoShape 7"/>
          <p:cNvSpPr>
            <a:spLocks/>
          </p:cNvSpPr>
          <p:nvPr/>
        </p:nvSpPr>
        <p:spPr bwMode="auto">
          <a:xfrm>
            <a:off x="5910784" y="3708667"/>
            <a:ext cx="1080000" cy="576000"/>
          </a:xfrm>
          <a:prstGeom prst="borderCallout1">
            <a:avLst>
              <a:gd name="adj1" fmla="val 101861"/>
              <a:gd name="adj2" fmla="val 50630"/>
              <a:gd name="adj3" fmla="val 161833"/>
              <a:gd name="adj4" fmla="val 50454"/>
            </a:avLst>
          </a:prstGeom>
          <a:solidFill>
            <a:schemeClr val="bg1">
              <a:lumMod val="95000"/>
            </a:schemeClr>
          </a:solidFill>
          <a:ln w="0">
            <a:solidFill>
              <a:srgbClr val="3E6492"/>
            </a:solidFill>
            <a:prstDash val="solid"/>
            <a:miter lim="800000"/>
            <a:headEnd/>
            <a:tailEnd/>
          </a:ln>
          <a:extLst/>
        </p:spPr>
        <p:txBody>
          <a:bodyPr anchor="t"/>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a:t>
            </a:r>
            <a:r>
              <a:rPr lang="en-GB" sz="900" dirty="0" err="1">
                <a:solidFill>
                  <a:srgbClr val="002596"/>
                </a:solidFill>
                <a:latin typeface="Lucida Sans"/>
                <a:ea typeface="Arial Unicode MS" pitchFamily="34" charset="-128"/>
                <a:cs typeface="Arial Unicode MS" pitchFamily="34" charset="-128"/>
              </a:rPr>
              <a:t>Datasensor</a:t>
            </a:r>
            <a:r>
              <a:rPr lang="en-GB" sz="900" dirty="0">
                <a:solidFill>
                  <a:srgbClr val="002596"/>
                </a:solidFill>
                <a:latin typeface="Lucida Sans"/>
                <a:ea typeface="Arial Unicode MS" pitchFamily="34" charset="-128"/>
                <a:cs typeface="Arial Unicode MS" pitchFamily="34" charset="-128"/>
              </a:rPr>
              <a:t> </a:t>
            </a:r>
            <a:r>
              <a:rPr lang="en-GB" sz="900" dirty="0" err="1">
                <a:solidFill>
                  <a:srgbClr val="002596"/>
                </a:solidFill>
                <a:latin typeface="Lucida Sans"/>
                <a:ea typeface="Arial Unicode MS" pitchFamily="34" charset="-128"/>
                <a:cs typeface="Arial Unicode MS" pitchFamily="34" charset="-128"/>
              </a:rPr>
              <a:t>SpA</a:t>
            </a:r>
            <a:endParaRPr lang="it-IT" sz="900" dirty="0">
              <a:solidFill>
                <a:srgbClr val="002596"/>
              </a:solidFill>
              <a:latin typeface="Lucida Sans"/>
              <a:ea typeface="Arial Unicode MS" pitchFamily="34" charset="-128"/>
              <a:cs typeface="Arial Unicode MS" pitchFamily="34" charset="-128"/>
            </a:endParaRPr>
          </a:p>
        </p:txBody>
      </p:sp>
      <p:sp>
        <p:nvSpPr>
          <p:cNvPr id="9" name="Callout 1 13"/>
          <p:cNvSpPr>
            <a:spLocks/>
          </p:cNvSpPr>
          <p:nvPr/>
        </p:nvSpPr>
        <p:spPr bwMode="auto">
          <a:xfrm>
            <a:off x="2750272" y="2708653"/>
            <a:ext cx="1080000" cy="576000"/>
          </a:xfrm>
          <a:prstGeom prst="rect">
            <a:avLst/>
          </a:prstGeom>
          <a:solidFill>
            <a:schemeClr val="accent4"/>
          </a:solidFill>
          <a:ln w="0">
            <a:solidFill>
              <a:srgbClr val="002596"/>
            </a:solidFill>
            <a:prstDash val="solid"/>
            <a:miter lim="800000"/>
            <a:headEnd/>
            <a:tailEnd/>
          </a:ln>
        </p:spPr>
        <p:txBody>
          <a:bodyPr anchor="t"/>
          <a:lstStyle/>
          <a:p>
            <a:pPr defTabSz="914400">
              <a:spcBef>
                <a:spcPct val="40000"/>
              </a:spcBef>
            </a:pPr>
            <a:r>
              <a:rPr lang="en-GB" sz="900" dirty="0" smtClean="0">
                <a:solidFill>
                  <a:prstClr val="white"/>
                </a:solidFill>
                <a:latin typeface="Lucida Sans"/>
                <a:ea typeface="Arial Unicode MS" pitchFamily="34" charset="-128"/>
                <a:cs typeface="Arial Unicode MS" pitchFamily="34" charset="-128"/>
              </a:rPr>
              <a:t>Listing </a:t>
            </a:r>
            <a:r>
              <a:rPr lang="en-GB" sz="900" dirty="0">
                <a:solidFill>
                  <a:prstClr val="white"/>
                </a:solidFill>
                <a:latin typeface="Lucida Sans"/>
                <a:ea typeface="Arial Unicode MS" pitchFamily="34" charset="-128"/>
                <a:cs typeface="Arial Unicode MS" pitchFamily="34" charset="-128"/>
              </a:rPr>
              <a:t>on the Milan Stock Exchange</a:t>
            </a:r>
            <a:endParaRPr lang="it-IT" sz="900" dirty="0">
              <a:solidFill>
                <a:prstClr val="white"/>
              </a:solidFill>
              <a:latin typeface="Lucida Sans"/>
              <a:ea typeface="Arial Unicode MS" pitchFamily="34" charset="-128"/>
              <a:cs typeface="Arial Unicode MS" pitchFamily="34" charset="-128"/>
            </a:endParaRPr>
          </a:p>
        </p:txBody>
      </p:sp>
      <p:sp>
        <p:nvSpPr>
          <p:cNvPr id="10" name="AutoShape 7"/>
          <p:cNvSpPr>
            <a:spLocks/>
          </p:cNvSpPr>
          <p:nvPr/>
        </p:nvSpPr>
        <p:spPr bwMode="auto">
          <a:xfrm>
            <a:off x="3615381" y="3436905"/>
            <a:ext cx="1080000" cy="576000"/>
          </a:xfrm>
          <a:prstGeom prst="rect">
            <a:avLst/>
          </a:prstGeom>
          <a:solidFill>
            <a:schemeClr val="bg1">
              <a:lumMod val="95000"/>
            </a:schemeClr>
          </a:solidFill>
          <a:ln w="0">
            <a:solidFill>
              <a:srgbClr val="3E6492"/>
            </a:solidFill>
            <a:prstDash val="solid"/>
            <a:miter lim="800000"/>
            <a:headEnd/>
            <a:tailEnd/>
          </a:ln>
          <a:extLst/>
        </p:spPr>
        <p:txBody>
          <a:bodyPr anchor="ctr"/>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a:t>
            </a:r>
            <a:r>
              <a:rPr lang="en-GB" sz="900" dirty="0" err="1">
                <a:solidFill>
                  <a:srgbClr val="002596"/>
                </a:solidFill>
                <a:latin typeface="Lucida Sans"/>
                <a:ea typeface="Arial Unicode MS" pitchFamily="34" charset="-128"/>
                <a:cs typeface="Arial Unicode MS" pitchFamily="34" charset="-128"/>
              </a:rPr>
              <a:t>Minec</a:t>
            </a:r>
            <a:r>
              <a:rPr lang="en-GB" sz="900" dirty="0">
                <a:solidFill>
                  <a:srgbClr val="002596"/>
                </a:solidFill>
                <a:latin typeface="Lucida Sans"/>
                <a:ea typeface="Arial Unicode MS" pitchFamily="34" charset="-128"/>
                <a:cs typeface="Arial Unicode MS" pitchFamily="34" charset="-128"/>
              </a:rPr>
              <a:t> AB</a:t>
            </a:r>
            <a:endParaRPr lang="it-IT" sz="900" dirty="0">
              <a:solidFill>
                <a:srgbClr val="002596"/>
              </a:solidFill>
              <a:latin typeface="Lucida Sans"/>
              <a:ea typeface="Arial Unicode MS" pitchFamily="34" charset="-128"/>
              <a:cs typeface="Arial Unicode MS" pitchFamily="34" charset="-128"/>
            </a:endParaRPr>
          </a:p>
        </p:txBody>
      </p:sp>
      <p:sp>
        <p:nvSpPr>
          <p:cNvPr id="11" name="AutoShape 7"/>
          <p:cNvSpPr>
            <a:spLocks/>
          </p:cNvSpPr>
          <p:nvPr/>
        </p:nvSpPr>
        <p:spPr bwMode="auto">
          <a:xfrm>
            <a:off x="4240440" y="2787101"/>
            <a:ext cx="1080000" cy="576000"/>
          </a:xfrm>
          <a:prstGeom prst="rect">
            <a:avLst/>
          </a:prstGeom>
          <a:solidFill>
            <a:schemeClr val="bg1">
              <a:lumMod val="95000"/>
            </a:schemeClr>
          </a:solidFill>
          <a:ln w="0">
            <a:solidFill>
              <a:srgbClr val="3E6492"/>
            </a:solidFill>
            <a:prstDash val="solid"/>
            <a:miter lim="800000"/>
            <a:headEnd/>
            <a:tailEnd/>
          </a:ln>
          <a:extLst/>
        </p:spPr>
        <p:txBody>
          <a:bodyPr anchor="t"/>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a:t>
            </a:r>
            <a:r>
              <a:rPr lang="en-GB" sz="900" dirty="0" err="1">
                <a:solidFill>
                  <a:srgbClr val="002596"/>
                </a:solidFill>
                <a:latin typeface="Lucida Sans"/>
                <a:ea typeface="Arial Unicode MS" pitchFamily="34" charset="-128"/>
                <a:cs typeface="Arial Unicode MS" pitchFamily="34" charset="-128"/>
              </a:rPr>
              <a:t>Laservall</a:t>
            </a:r>
            <a:r>
              <a:rPr lang="en-GB" sz="900" dirty="0">
                <a:solidFill>
                  <a:srgbClr val="002596"/>
                </a:solidFill>
                <a:latin typeface="Lucida Sans"/>
                <a:ea typeface="Arial Unicode MS" pitchFamily="34" charset="-128"/>
                <a:cs typeface="Arial Unicode MS" pitchFamily="34" charset="-128"/>
              </a:rPr>
              <a:t> </a:t>
            </a:r>
            <a:r>
              <a:rPr lang="en-GB" sz="900" dirty="0" err="1">
                <a:solidFill>
                  <a:srgbClr val="002596"/>
                </a:solidFill>
                <a:latin typeface="Lucida Sans"/>
                <a:ea typeface="Arial Unicode MS" pitchFamily="34" charset="-128"/>
                <a:cs typeface="Arial Unicode MS" pitchFamily="34" charset="-128"/>
              </a:rPr>
              <a:t>SpA</a:t>
            </a:r>
            <a:endParaRPr lang="it-IT" sz="900" dirty="0">
              <a:solidFill>
                <a:srgbClr val="002596"/>
              </a:solidFill>
              <a:latin typeface="Lucida Sans"/>
              <a:ea typeface="Arial Unicode MS" pitchFamily="34" charset="-128"/>
              <a:cs typeface="Arial Unicode MS" pitchFamily="34" charset="-128"/>
            </a:endParaRPr>
          </a:p>
        </p:txBody>
      </p:sp>
      <p:sp>
        <p:nvSpPr>
          <p:cNvPr id="12" name="AutoShape 7"/>
          <p:cNvSpPr>
            <a:spLocks/>
          </p:cNvSpPr>
          <p:nvPr/>
        </p:nvSpPr>
        <p:spPr bwMode="auto">
          <a:xfrm>
            <a:off x="5020410" y="1514475"/>
            <a:ext cx="1080000" cy="576000"/>
          </a:xfrm>
          <a:prstGeom prst="borderCallout1">
            <a:avLst>
              <a:gd name="adj1" fmla="val 101090"/>
              <a:gd name="adj2" fmla="val 46127"/>
              <a:gd name="adj3" fmla="val 557879"/>
              <a:gd name="adj4" fmla="val 45419"/>
            </a:avLst>
          </a:prstGeom>
          <a:solidFill>
            <a:schemeClr val="bg1">
              <a:lumMod val="95000"/>
            </a:schemeClr>
          </a:solidFill>
          <a:ln w="0">
            <a:solidFill>
              <a:srgbClr val="3E6492"/>
            </a:solidFill>
            <a:prstDash val="solid"/>
            <a:miter lim="800000"/>
            <a:headEnd/>
            <a:tailEnd/>
          </a:ln>
          <a:extLst/>
        </p:spPr>
        <p:txBody>
          <a:bodyPr anchor="t"/>
          <a:lstStyle/>
          <a:p>
            <a:pPr defTabSz="914400">
              <a:spcBef>
                <a:spcPct val="40000"/>
              </a:spcBef>
            </a:pPr>
            <a:r>
              <a:rPr lang="en-GB" sz="900" dirty="0" smtClean="0">
                <a:solidFill>
                  <a:srgbClr val="002596"/>
                </a:solidFill>
                <a:latin typeface="Lucida Sans"/>
                <a:ea typeface="Arial Unicode MS" pitchFamily="34" charset="-128"/>
                <a:cs typeface="Arial Unicode MS" pitchFamily="34" charset="-128"/>
              </a:rPr>
              <a:t>Acquisition </a:t>
            </a:r>
            <a:r>
              <a:rPr lang="en-GB" sz="900" dirty="0">
                <a:solidFill>
                  <a:srgbClr val="002596"/>
                </a:solidFill>
                <a:latin typeface="Lucida Sans"/>
                <a:ea typeface="Arial Unicode MS" pitchFamily="34" charset="-128"/>
                <a:cs typeface="Arial Unicode MS" pitchFamily="34" charset="-128"/>
              </a:rPr>
              <a:t>of Informatics Inc</a:t>
            </a:r>
            <a:r>
              <a:rPr lang="en-GB" sz="900" dirty="0" smtClean="0">
                <a:solidFill>
                  <a:srgbClr val="002596"/>
                </a:solidFill>
                <a:latin typeface="Lucida Sans"/>
                <a:ea typeface="Arial Unicode MS" pitchFamily="34" charset="-128"/>
                <a:cs typeface="Arial Unicode MS" pitchFamily="34" charset="-128"/>
              </a:rPr>
              <a:t>.</a:t>
            </a:r>
            <a:endParaRPr lang="it-IT" sz="900" dirty="0">
              <a:solidFill>
                <a:srgbClr val="002596"/>
              </a:solidFill>
              <a:latin typeface="Lucida Sans"/>
              <a:ea typeface="Arial Unicode MS" pitchFamily="34" charset="-128"/>
              <a:cs typeface="Arial Unicode MS" pitchFamily="34" charset="-128"/>
            </a:endParaRPr>
          </a:p>
        </p:txBody>
      </p:sp>
      <p:sp>
        <p:nvSpPr>
          <p:cNvPr id="13" name="Elaborazione 12"/>
          <p:cNvSpPr/>
          <p:nvPr/>
        </p:nvSpPr>
        <p:spPr bwMode="auto">
          <a:xfrm>
            <a:off x="5020410" y="2124248"/>
            <a:ext cx="1080000" cy="576000"/>
          </a:xfrm>
          <a:prstGeom prst="flowChartProcess">
            <a:avLst/>
          </a:prstGeom>
          <a:solidFill>
            <a:schemeClr val="bg1">
              <a:lumMod val="95000"/>
            </a:schemeClr>
          </a:solidFill>
          <a:ln w="0">
            <a:solidFill>
              <a:srgbClr val="3E6492"/>
            </a:solidFill>
            <a:prstDash val="solid"/>
            <a:miter lim="800000"/>
            <a:headEnd/>
            <a:tailEnd/>
          </a:ln>
        </p:spPr>
        <p:txBody>
          <a:bodyPr anchor="t"/>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PSC Inc. </a:t>
            </a:r>
            <a:endParaRPr lang="it-IT" sz="900" dirty="0">
              <a:solidFill>
                <a:srgbClr val="002596"/>
              </a:solidFill>
              <a:latin typeface="Lucida Sans"/>
              <a:ea typeface="Arial Unicode MS" pitchFamily="34" charset="-128"/>
              <a:cs typeface="Arial Unicode MS" pitchFamily="34" charset="-128"/>
            </a:endParaRPr>
          </a:p>
        </p:txBody>
      </p:sp>
      <p:grpSp>
        <p:nvGrpSpPr>
          <p:cNvPr id="14" name="Gruppo 39"/>
          <p:cNvGrpSpPr>
            <a:grpSpLocks/>
          </p:cNvGrpSpPr>
          <p:nvPr/>
        </p:nvGrpSpPr>
        <p:grpSpPr bwMode="auto">
          <a:xfrm>
            <a:off x="1027861" y="5561741"/>
            <a:ext cx="7963740" cy="384680"/>
            <a:chOff x="529328" y="5520431"/>
            <a:chExt cx="8457233" cy="444066"/>
          </a:xfrm>
        </p:grpSpPr>
        <p:cxnSp>
          <p:nvCxnSpPr>
            <p:cNvPr id="16" name="Connettore 2 27"/>
            <p:cNvCxnSpPr>
              <a:cxnSpLocks noChangeShapeType="1"/>
            </p:cNvCxnSpPr>
            <p:nvPr/>
          </p:nvCxnSpPr>
          <p:spPr bwMode="auto">
            <a:xfrm>
              <a:off x="529328" y="5520431"/>
              <a:ext cx="8457233" cy="25451"/>
            </a:xfrm>
            <a:prstGeom prst="straightConnector1">
              <a:avLst/>
            </a:prstGeom>
            <a:noFill/>
            <a:ln w="28575" algn="ctr">
              <a:solidFill>
                <a:srgbClr val="000080"/>
              </a:solidFill>
              <a:round/>
              <a:headEnd/>
              <a:tailEnd type="arrow" w="med" len="med"/>
            </a:ln>
            <a:extLst>
              <a:ext uri="{909E8E84-426E-40DD-AFC4-6F175D3DCCD1}">
                <a14:hiddenFill xmlns:a14="http://schemas.microsoft.com/office/drawing/2010/main">
                  <a:noFill/>
                </a14:hiddenFill>
              </a:ext>
            </a:extLst>
          </p:spPr>
        </p:cxnSp>
        <p:sp>
          <p:nvSpPr>
            <p:cNvPr id="17" name="CasellaDiTesto 28"/>
            <p:cNvSpPr txBox="1">
              <a:spLocks noChangeArrowheads="1"/>
            </p:cNvSpPr>
            <p:nvPr/>
          </p:nvSpPr>
          <p:spPr bwMode="auto">
            <a:xfrm>
              <a:off x="2633148" y="5656949"/>
              <a:ext cx="748555" cy="29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2001</a:t>
              </a:r>
            </a:p>
          </p:txBody>
        </p:sp>
        <p:sp>
          <p:nvSpPr>
            <p:cNvPr id="18" name="CasellaDiTesto 29"/>
            <p:cNvSpPr txBox="1">
              <a:spLocks noChangeArrowheads="1"/>
            </p:cNvSpPr>
            <p:nvPr/>
          </p:nvSpPr>
          <p:spPr bwMode="auto">
            <a:xfrm>
              <a:off x="3535035" y="5669252"/>
              <a:ext cx="687251" cy="29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2002</a:t>
              </a:r>
            </a:p>
          </p:txBody>
        </p:sp>
        <p:sp>
          <p:nvSpPr>
            <p:cNvPr id="19" name="CasellaDiTesto 31"/>
            <p:cNvSpPr txBox="1">
              <a:spLocks noChangeArrowheads="1"/>
            </p:cNvSpPr>
            <p:nvPr/>
          </p:nvSpPr>
          <p:spPr bwMode="auto">
            <a:xfrm>
              <a:off x="5125676" y="5666080"/>
              <a:ext cx="654722" cy="29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2005</a:t>
              </a:r>
            </a:p>
          </p:txBody>
        </p:sp>
        <p:sp>
          <p:nvSpPr>
            <p:cNvPr id="20" name="CasellaDiTesto 32"/>
            <p:cNvSpPr txBox="1">
              <a:spLocks noChangeArrowheads="1"/>
            </p:cNvSpPr>
            <p:nvPr/>
          </p:nvSpPr>
          <p:spPr bwMode="auto">
            <a:xfrm>
              <a:off x="4222285" y="5670838"/>
              <a:ext cx="698949" cy="29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2004</a:t>
              </a:r>
            </a:p>
          </p:txBody>
        </p:sp>
        <p:sp>
          <p:nvSpPr>
            <p:cNvPr id="21" name="CasellaDiTesto 35"/>
            <p:cNvSpPr txBox="1">
              <a:spLocks noChangeArrowheads="1"/>
            </p:cNvSpPr>
            <p:nvPr/>
          </p:nvSpPr>
          <p:spPr bwMode="auto">
            <a:xfrm>
              <a:off x="5949373" y="5655363"/>
              <a:ext cx="735815" cy="29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2008</a:t>
              </a:r>
            </a:p>
          </p:txBody>
        </p:sp>
        <p:sp>
          <p:nvSpPr>
            <p:cNvPr id="22" name="CasellaDiTesto 37"/>
            <p:cNvSpPr txBox="1">
              <a:spLocks noChangeArrowheads="1"/>
            </p:cNvSpPr>
            <p:nvPr/>
          </p:nvSpPr>
          <p:spPr bwMode="auto">
            <a:xfrm>
              <a:off x="6699001" y="5666080"/>
              <a:ext cx="765174" cy="29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2010</a:t>
              </a:r>
            </a:p>
          </p:txBody>
        </p:sp>
      </p:grpSp>
      <p:sp>
        <p:nvSpPr>
          <p:cNvPr id="23" name="Rettangolo 22"/>
          <p:cNvSpPr/>
          <p:nvPr/>
        </p:nvSpPr>
        <p:spPr bwMode="auto">
          <a:xfrm>
            <a:off x="6604294" y="2899400"/>
            <a:ext cx="1080000" cy="576000"/>
          </a:xfrm>
          <a:prstGeom prst="rect">
            <a:avLst/>
          </a:prstGeom>
          <a:solidFill>
            <a:schemeClr val="bg1">
              <a:lumMod val="95000"/>
            </a:schemeClr>
          </a:solidFill>
          <a:ln w="0">
            <a:solidFill>
              <a:srgbClr val="3E6492"/>
            </a:solidFill>
            <a:prstDash val="solid"/>
            <a:miter lim="800000"/>
            <a:headEnd/>
            <a:tailEnd/>
          </a:ln>
        </p:spPr>
        <p:txBody>
          <a:bodyPr anchor="ctr"/>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of </a:t>
            </a:r>
            <a:r>
              <a:rPr lang="en-GB" sz="900" dirty="0" smtClean="0">
                <a:solidFill>
                  <a:srgbClr val="002596"/>
                </a:solidFill>
                <a:latin typeface="Lucida Sans"/>
                <a:ea typeface="Arial Unicode MS" pitchFamily="34" charset="-128"/>
                <a:cs typeface="Arial Unicode MS" pitchFamily="34" charset="-128"/>
              </a:rPr>
              <a:t>Evolution Robotics        Retail Inc.</a:t>
            </a:r>
            <a:endParaRPr lang="it-IT" sz="900" dirty="0">
              <a:solidFill>
                <a:srgbClr val="002596"/>
              </a:solidFill>
              <a:latin typeface="Lucida Sans"/>
              <a:ea typeface="Arial Unicode MS" pitchFamily="34" charset="-128"/>
              <a:cs typeface="Arial Unicode MS" pitchFamily="34" charset="-128"/>
            </a:endParaRPr>
          </a:p>
        </p:txBody>
      </p:sp>
      <p:sp>
        <p:nvSpPr>
          <p:cNvPr id="24" name="Freccia a destra 40"/>
          <p:cNvSpPr>
            <a:spLocks noChangeArrowheads="1"/>
          </p:cNvSpPr>
          <p:nvPr/>
        </p:nvSpPr>
        <p:spPr bwMode="auto">
          <a:xfrm rot="21083561">
            <a:off x="974646" y="4683037"/>
            <a:ext cx="8040988" cy="283948"/>
          </a:xfrm>
          <a:prstGeom prst="rightArrow">
            <a:avLst>
              <a:gd name="adj1" fmla="val 50000"/>
              <a:gd name="adj2" fmla="val 168220"/>
            </a:avLst>
          </a:prstGeom>
          <a:solidFill>
            <a:srgbClr val="002060"/>
          </a:solidFill>
          <a:ln>
            <a:headEnd/>
            <a:tailEnd/>
          </a:ln>
          <a:effectLst>
            <a:outerShdw blurRad="50800" dist="38100" dir="2700000" algn="tl" rotWithShape="0">
              <a:prstClr val="black">
                <a:alpha val="40000"/>
              </a:prstClr>
            </a:outerShdw>
          </a:effectLst>
          <a:scene3d>
            <a:camera prst="orthographicFront">
              <a:rot lat="0" lon="0" rev="0"/>
            </a:camera>
            <a:lightRig rig="threePt" dir="t">
              <a:rot lat="0" lon="0" rev="0"/>
            </a:lightRig>
          </a:scene3d>
          <a:sp3d>
            <a:bevelT w="0" h="0"/>
          </a:sp3d>
        </p:spPr>
        <p:style>
          <a:lnRef idx="0">
            <a:schemeClr val="accent1"/>
          </a:lnRef>
          <a:fillRef idx="3">
            <a:schemeClr val="accent1"/>
          </a:fillRef>
          <a:effectRef idx="3">
            <a:schemeClr val="accent1"/>
          </a:effectRef>
          <a:fontRef idx="minor">
            <a:schemeClr val="lt1"/>
          </a:fontRef>
        </p:style>
        <p:txBody>
          <a:bodyPr anchor="ctr"/>
          <a:lstStyle/>
          <a:p>
            <a:pPr algn="ctr" defTabSz="914400">
              <a:defRPr/>
            </a:pPr>
            <a:endParaRPr lang="it-IT">
              <a:solidFill>
                <a:srgbClr val="FFFFFF"/>
              </a:solidFill>
              <a:latin typeface="Lucida Sans"/>
            </a:endParaRPr>
          </a:p>
        </p:txBody>
      </p:sp>
      <p:sp>
        <p:nvSpPr>
          <p:cNvPr id="25" name="CasellaDiTesto 37"/>
          <p:cNvSpPr txBox="1">
            <a:spLocks noChangeArrowheads="1"/>
          </p:cNvSpPr>
          <p:nvPr/>
        </p:nvSpPr>
        <p:spPr bwMode="auto">
          <a:xfrm>
            <a:off x="7363016" y="5687919"/>
            <a:ext cx="720677" cy="2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2011</a:t>
            </a:r>
          </a:p>
        </p:txBody>
      </p:sp>
      <p:sp>
        <p:nvSpPr>
          <p:cNvPr id="26" name="AutoShape 7"/>
          <p:cNvSpPr>
            <a:spLocks/>
          </p:cNvSpPr>
          <p:nvPr/>
        </p:nvSpPr>
        <p:spPr bwMode="auto">
          <a:xfrm>
            <a:off x="7407773" y="1453022"/>
            <a:ext cx="1080000" cy="576000"/>
          </a:xfrm>
          <a:prstGeom prst="rect">
            <a:avLst/>
          </a:prstGeom>
          <a:solidFill>
            <a:schemeClr val="bg1">
              <a:lumMod val="95000"/>
            </a:schemeClr>
          </a:solidFill>
          <a:ln w="0">
            <a:solidFill>
              <a:srgbClr val="3E6492"/>
            </a:solidFill>
            <a:prstDash val="solid"/>
            <a:miter lim="800000"/>
            <a:headEnd/>
            <a:tailEnd/>
          </a:ln>
          <a:extLst/>
        </p:spPr>
        <p:txBody>
          <a:bodyPr anchor="t"/>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a:t>
            </a:r>
            <a:r>
              <a:rPr lang="en-GB" sz="900" dirty="0" smtClean="0">
                <a:solidFill>
                  <a:srgbClr val="002596"/>
                </a:solidFill>
                <a:latin typeface="Lucida Sans"/>
                <a:ea typeface="Arial Unicode MS" pitchFamily="34" charset="-128"/>
                <a:cs typeface="Arial Unicode MS" pitchFamily="34" charset="-128"/>
              </a:rPr>
              <a:t>of </a:t>
            </a:r>
            <a:r>
              <a:rPr lang="en-GB" sz="900" dirty="0" err="1" smtClean="0">
                <a:solidFill>
                  <a:srgbClr val="002596"/>
                </a:solidFill>
                <a:latin typeface="Lucida Sans"/>
                <a:ea typeface="Arial Unicode MS" pitchFamily="34" charset="-128"/>
                <a:cs typeface="Arial Unicode MS" pitchFamily="34" charset="-128"/>
              </a:rPr>
              <a:t>Accu</a:t>
            </a:r>
            <a:r>
              <a:rPr lang="en-GB" sz="900" dirty="0" smtClean="0">
                <a:solidFill>
                  <a:srgbClr val="002596"/>
                </a:solidFill>
                <a:latin typeface="Lucida Sans"/>
                <a:ea typeface="Arial Unicode MS" pitchFamily="34" charset="-128"/>
                <a:cs typeface="Arial Unicode MS" pitchFamily="34" charset="-128"/>
              </a:rPr>
              <a:t>-Sort </a:t>
            </a:r>
            <a:r>
              <a:rPr lang="en-GB" sz="900" dirty="0">
                <a:solidFill>
                  <a:srgbClr val="002596"/>
                </a:solidFill>
                <a:latin typeface="Lucida Sans"/>
                <a:ea typeface="Arial Unicode MS" pitchFamily="34" charset="-128"/>
                <a:cs typeface="Arial Unicode MS" pitchFamily="34" charset="-128"/>
              </a:rPr>
              <a:t>Systems Inc.</a:t>
            </a:r>
            <a:endParaRPr lang="it-IT" sz="900" dirty="0">
              <a:solidFill>
                <a:srgbClr val="002596"/>
              </a:solidFill>
              <a:latin typeface="Lucida Sans"/>
              <a:ea typeface="Arial Unicode MS" pitchFamily="34" charset="-128"/>
              <a:cs typeface="Arial Unicode MS" pitchFamily="34" charset="-128"/>
            </a:endParaRPr>
          </a:p>
        </p:txBody>
      </p:sp>
      <p:sp>
        <p:nvSpPr>
          <p:cNvPr id="27" name="Elaborazione 26"/>
          <p:cNvSpPr/>
          <p:nvPr/>
        </p:nvSpPr>
        <p:spPr bwMode="auto">
          <a:xfrm>
            <a:off x="7407772" y="2067820"/>
            <a:ext cx="1080000" cy="576000"/>
          </a:xfrm>
          <a:prstGeom prst="flowChartProcess">
            <a:avLst/>
          </a:prstGeom>
          <a:solidFill>
            <a:schemeClr val="bg1">
              <a:lumMod val="95000"/>
            </a:schemeClr>
          </a:solidFill>
          <a:ln w="0">
            <a:solidFill>
              <a:srgbClr val="3E6492"/>
            </a:solidFill>
            <a:prstDash val="solid"/>
            <a:miter lim="800000"/>
            <a:headEnd/>
            <a:tailEnd/>
          </a:ln>
        </p:spPr>
        <p:txBody>
          <a:bodyPr anchor="t"/>
          <a:lstStyle/>
          <a:p>
            <a:pPr defTabSz="914400">
              <a:spcBef>
                <a:spcPct val="40000"/>
              </a:spcBef>
            </a:pPr>
            <a:r>
              <a:rPr lang="en-GB" sz="900" dirty="0">
                <a:solidFill>
                  <a:srgbClr val="002596"/>
                </a:solidFill>
                <a:latin typeface="Lucida Sans"/>
                <a:ea typeface="Arial Unicode MS" pitchFamily="34" charset="-128"/>
                <a:cs typeface="Arial Unicode MS" pitchFamily="34" charset="-128"/>
              </a:rPr>
              <a:t>Acquisition </a:t>
            </a:r>
            <a:r>
              <a:rPr lang="en-GB" sz="900" dirty="0" smtClean="0">
                <a:solidFill>
                  <a:srgbClr val="002596"/>
                </a:solidFill>
                <a:latin typeface="Lucida Sans"/>
                <a:ea typeface="Arial Unicode MS" pitchFamily="34" charset="-128"/>
                <a:cs typeface="Arial Unicode MS" pitchFamily="34" charset="-128"/>
              </a:rPr>
              <a:t>of PPT </a:t>
            </a:r>
            <a:r>
              <a:rPr lang="en-GB" sz="900" dirty="0">
                <a:solidFill>
                  <a:srgbClr val="002596"/>
                </a:solidFill>
                <a:latin typeface="Lucida Sans"/>
                <a:ea typeface="Arial Unicode MS" pitchFamily="34" charset="-128"/>
                <a:cs typeface="Arial Unicode MS" pitchFamily="34" charset="-128"/>
              </a:rPr>
              <a:t>Vision Inc.</a:t>
            </a:r>
          </a:p>
        </p:txBody>
      </p:sp>
      <p:sp>
        <p:nvSpPr>
          <p:cNvPr id="28" name="Callout 1 13"/>
          <p:cNvSpPr>
            <a:spLocks/>
          </p:cNvSpPr>
          <p:nvPr/>
        </p:nvSpPr>
        <p:spPr bwMode="auto">
          <a:xfrm>
            <a:off x="705858" y="2280061"/>
            <a:ext cx="1080000" cy="576000"/>
          </a:xfrm>
          <a:prstGeom prst="rect">
            <a:avLst/>
          </a:prstGeom>
          <a:solidFill>
            <a:schemeClr val="accent4"/>
          </a:solidFill>
          <a:ln w="0">
            <a:solidFill>
              <a:srgbClr val="002596"/>
            </a:solidFill>
            <a:prstDash val="solid"/>
            <a:miter lim="800000"/>
            <a:headEnd/>
            <a:tailEnd/>
          </a:ln>
        </p:spPr>
        <p:txBody>
          <a:bodyPr anchor="t"/>
          <a:lstStyle/>
          <a:p>
            <a:pPr defTabSz="914400">
              <a:spcBef>
                <a:spcPct val="40000"/>
              </a:spcBef>
            </a:pPr>
            <a:r>
              <a:rPr lang="en-GB" sz="900" dirty="0">
                <a:solidFill>
                  <a:prstClr val="white"/>
                </a:solidFill>
                <a:latin typeface="Lucida Sans"/>
                <a:ea typeface="Arial Unicode MS" pitchFamily="34" charset="-128"/>
                <a:cs typeface="Arial Unicode MS" pitchFamily="34" charset="-128"/>
              </a:rPr>
              <a:t>Established in Bologna</a:t>
            </a:r>
            <a:endParaRPr lang="it-IT" sz="900" dirty="0">
              <a:solidFill>
                <a:prstClr val="white"/>
              </a:solidFill>
              <a:latin typeface="Lucida Sans"/>
              <a:ea typeface="Arial Unicode MS" pitchFamily="34" charset="-128"/>
              <a:cs typeface="Arial Unicode MS" pitchFamily="34" charset="-128"/>
            </a:endParaRPr>
          </a:p>
        </p:txBody>
      </p:sp>
      <p:sp>
        <p:nvSpPr>
          <p:cNvPr id="29" name="CasellaDiTesto 28"/>
          <p:cNvSpPr txBox="1">
            <a:spLocks noChangeArrowheads="1"/>
          </p:cNvSpPr>
          <p:nvPr/>
        </p:nvSpPr>
        <p:spPr bwMode="auto">
          <a:xfrm>
            <a:off x="783805" y="5680692"/>
            <a:ext cx="687885" cy="25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1972</a:t>
            </a:r>
          </a:p>
        </p:txBody>
      </p:sp>
      <p:sp>
        <p:nvSpPr>
          <p:cNvPr id="30" name="CasellaDiTesto 28"/>
          <p:cNvSpPr txBox="1">
            <a:spLocks noChangeArrowheads="1"/>
          </p:cNvSpPr>
          <p:nvPr/>
        </p:nvSpPr>
        <p:spPr bwMode="auto">
          <a:xfrm>
            <a:off x="1414541" y="5680692"/>
            <a:ext cx="714594" cy="2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1988</a:t>
            </a:r>
          </a:p>
        </p:txBody>
      </p:sp>
      <p:sp>
        <p:nvSpPr>
          <p:cNvPr id="31" name="CasellaDiTesto 28"/>
          <p:cNvSpPr txBox="1">
            <a:spLocks noChangeArrowheads="1"/>
          </p:cNvSpPr>
          <p:nvPr/>
        </p:nvSpPr>
        <p:spPr bwMode="auto">
          <a:xfrm>
            <a:off x="2347240" y="5673402"/>
            <a:ext cx="806063" cy="262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a:solidFill>
                  <a:srgbClr val="230082"/>
                </a:solidFill>
                <a:latin typeface="Lucida Sans"/>
              </a:rPr>
              <a:t>1997</a:t>
            </a:r>
          </a:p>
        </p:txBody>
      </p:sp>
      <p:sp>
        <p:nvSpPr>
          <p:cNvPr id="32" name="CasellaDiTesto 37"/>
          <p:cNvSpPr txBox="1">
            <a:spLocks noChangeArrowheads="1"/>
          </p:cNvSpPr>
          <p:nvPr/>
        </p:nvSpPr>
        <p:spPr bwMode="auto">
          <a:xfrm>
            <a:off x="7883440" y="5681257"/>
            <a:ext cx="720677" cy="2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smtClean="0">
                <a:solidFill>
                  <a:srgbClr val="230082"/>
                </a:solidFill>
                <a:latin typeface="Lucida Sans"/>
              </a:rPr>
              <a:t>2012</a:t>
            </a:r>
            <a:endParaRPr lang="it-IT" sz="1200" b="1" dirty="0">
              <a:solidFill>
                <a:srgbClr val="230082"/>
              </a:solidFill>
              <a:latin typeface="Lucida Sans"/>
            </a:endParaRPr>
          </a:p>
        </p:txBody>
      </p:sp>
      <p:cxnSp>
        <p:nvCxnSpPr>
          <p:cNvPr id="34" name="Connettore 1 33"/>
          <p:cNvCxnSpPr/>
          <p:nvPr/>
        </p:nvCxnSpPr>
        <p:spPr>
          <a:xfrm flipH="1">
            <a:off x="3341106" y="3295291"/>
            <a:ext cx="5943" cy="1721876"/>
          </a:xfrm>
          <a:prstGeom prst="line">
            <a:avLst/>
          </a:prstGeom>
          <a:ln w="9525">
            <a:solidFill>
              <a:srgbClr val="002596"/>
            </a:solidFill>
          </a:ln>
        </p:spPr>
        <p:style>
          <a:lnRef idx="2">
            <a:schemeClr val="accent1"/>
          </a:lnRef>
          <a:fillRef idx="0">
            <a:schemeClr val="accent1"/>
          </a:fillRef>
          <a:effectRef idx="1">
            <a:schemeClr val="accent1"/>
          </a:effectRef>
          <a:fontRef idx="minor">
            <a:schemeClr val="tx1"/>
          </a:fontRef>
        </p:style>
      </p:cxnSp>
      <p:sp>
        <p:nvSpPr>
          <p:cNvPr id="35" name="CasellaDiTesto 37"/>
          <p:cNvSpPr txBox="1">
            <a:spLocks noChangeArrowheads="1"/>
          </p:cNvSpPr>
          <p:nvPr/>
        </p:nvSpPr>
        <p:spPr bwMode="auto">
          <a:xfrm>
            <a:off x="8391440" y="5681257"/>
            <a:ext cx="7206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eaLnBrk="1" hangingPunct="1"/>
            <a:r>
              <a:rPr lang="it-IT" sz="1200" b="1" dirty="0" smtClean="0">
                <a:solidFill>
                  <a:srgbClr val="230082"/>
                </a:solidFill>
                <a:latin typeface="Lucida Sans"/>
              </a:rPr>
              <a:t>2013</a:t>
            </a:r>
            <a:endParaRPr lang="it-IT" sz="1200" b="1" dirty="0">
              <a:solidFill>
                <a:srgbClr val="230082"/>
              </a:solidFill>
              <a:latin typeface="Lucida Sans"/>
            </a:endParaRPr>
          </a:p>
        </p:txBody>
      </p:sp>
      <p:sp>
        <p:nvSpPr>
          <p:cNvPr id="36" name="Callout 1 13"/>
          <p:cNvSpPr>
            <a:spLocks/>
          </p:cNvSpPr>
          <p:nvPr/>
        </p:nvSpPr>
        <p:spPr bwMode="auto">
          <a:xfrm>
            <a:off x="7767839" y="4676774"/>
            <a:ext cx="1080000" cy="576000"/>
          </a:xfrm>
          <a:prstGeom prst="rect">
            <a:avLst/>
          </a:prstGeom>
          <a:solidFill>
            <a:schemeClr val="accent4"/>
          </a:solidFill>
          <a:ln w="0">
            <a:solidFill>
              <a:srgbClr val="002596"/>
            </a:solidFill>
            <a:prstDash val="solid"/>
            <a:miter lim="800000"/>
            <a:headEnd/>
            <a:tailEnd/>
          </a:ln>
        </p:spPr>
        <p:txBody>
          <a:bodyPr anchor="t"/>
          <a:lstStyle/>
          <a:p>
            <a:pPr defTabSz="914400">
              <a:spcBef>
                <a:spcPct val="40000"/>
              </a:spcBef>
            </a:pPr>
            <a:r>
              <a:rPr lang="en-GB" sz="900" dirty="0" smtClean="0">
                <a:solidFill>
                  <a:prstClr val="white"/>
                </a:solidFill>
                <a:latin typeface="Lucida Sans"/>
                <a:ea typeface="Arial Unicode MS" pitchFamily="34" charset="-128"/>
                <a:cs typeface="Arial Unicode MS" pitchFamily="34" charset="-128"/>
              </a:rPr>
              <a:t>Set up Business Development Division</a:t>
            </a:r>
            <a:endParaRPr lang="it-IT" sz="900" dirty="0">
              <a:solidFill>
                <a:prstClr val="white"/>
              </a:solidFill>
              <a:latin typeface="Lucida Sans"/>
              <a:ea typeface="Arial Unicode MS" pitchFamily="34" charset="-128"/>
              <a:cs typeface="Arial Unicode MS" pitchFamily="34" charset="-128"/>
            </a:endParaRPr>
          </a:p>
        </p:txBody>
      </p:sp>
      <p:pic>
        <p:nvPicPr>
          <p:cNvPr id="3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6748" y="3562214"/>
            <a:ext cx="219915" cy="1127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4287" y="4345892"/>
            <a:ext cx="238987" cy="110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0677" y="3201052"/>
            <a:ext cx="238987" cy="110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9510" y="4132881"/>
            <a:ext cx="238987" cy="110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3510" y="2535701"/>
            <a:ext cx="219915" cy="1127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0198" y="1971242"/>
            <a:ext cx="219915" cy="1127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05908" y="1878133"/>
            <a:ext cx="219915" cy="1127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10388" y="2468231"/>
            <a:ext cx="219915" cy="1127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95415" y="3834063"/>
            <a:ext cx="247652" cy="1270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79844" y="3488115"/>
            <a:ext cx="193912" cy="944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6990" y="2669936"/>
            <a:ext cx="238987" cy="110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34334" y="3096953"/>
            <a:ext cx="238987" cy="110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7611" y="5052570"/>
            <a:ext cx="238987" cy="110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6452" y="3326425"/>
            <a:ext cx="219915" cy="1127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72C2BF82-A7EA-419E-A6D8-59190EA55268}" type="slidenum">
              <a:rPr lang="en-US" smtClean="0"/>
              <a:t>3</a:t>
            </a:fld>
            <a:endParaRPr lang="en-US"/>
          </a:p>
        </p:txBody>
      </p:sp>
    </p:spTree>
    <p:extLst>
      <p:ext uri="{BB962C8B-B14F-4D97-AF65-F5344CB8AC3E}">
        <p14:creationId xmlns:p14="http://schemas.microsoft.com/office/powerpoint/2010/main" val="36183460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Thank</a:t>
            </a:r>
            <a:r>
              <a:rPr lang="it-IT" dirty="0" smtClean="0"/>
              <a:t> </a:t>
            </a:r>
            <a:r>
              <a:rPr lang="it-IT" dirty="0" err="1" smtClean="0"/>
              <a:t>you</a:t>
            </a:r>
            <a:r>
              <a:rPr lang="it-IT" dirty="0" smtClean="0"/>
              <a:t>!</a:t>
            </a:r>
            <a:endParaRPr lang="it-IT" dirty="0"/>
          </a:p>
        </p:txBody>
      </p:sp>
      <p:sp>
        <p:nvSpPr>
          <p:cNvPr id="3" name="Segnaposto numero diapositiva 2"/>
          <p:cNvSpPr>
            <a:spLocks noGrp="1"/>
          </p:cNvSpPr>
          <p:nvPr>
            <p:ph type="sldNum" sz="quarter" idx="10"/>
          </p:nvPr>
        </p:nvSpPr>
        <p:spPr/>
        <p:txBody>
          <a:bodyPr/>
          <a:lstStyle/>
          <a:p>
            <a:fld id="{72C2BF82-A7EA-419E-A6D8-59190EA55268}" type="slidenum">
              <a:rPr lang="en-US" smtClean="0"/>
              <a:pPr/>
              <a:t>30</a:t>
            </a:fld>
            <a:endParaRPr lang="en-US" dirty="0"/>
          </a:p>
        </p:txBody>
      </p:sp>
      <p:sp>
        <p:nvSpPr>
          <p:cNvPr id="5" name="Segnaposto testo 12"/>
          <p:cNvSpPr>
            <a:spLocks noGrp="1"/>
          </p:cNvSpPr>
          <p:nvPr>
            <p:ph type="body" sz="quarter" idx="12"/>
          </p:nvPr>
        </p:nvSpPr>
        <p:spPr/>
        <p:txBody>
          <a:bodyPr wrap="square"/>
          <a:lstStyle>
            <a:lvl1pPr marL="0" indent="0" algn="l" defTabSz="457200" rtl="0" eaLnBrk="1" latinLnBrk="0" hangingPunct="1">
              <a:lnSpc>
                <a:spcPct val="80000"/>
              </a:lnSpc>
              <a:buNone/>
              <a:defRPr sz="1600">
                <a:solidFill>
                  <a:schemeClr val="tx2"/>
                </a:solidFill>
              </a:defRPr>
            </a:lvl1pPr>
          </a:lstStyle>
          <a:p>
            <a:r>
              <a:rPr lang="it-IT" sz="1000" b="1" dirty="0" smtClean="0">
                <a:solidFill>
                  <a:schemeClr val="tx1">
                    <a:lumMod val="65000"/>
                    <a:lumOff val="35000"/>
                  </a:schemeClr>
                </a:solidFill>
                <a:latin typeface="Lucida Sans"/>
                <a:ea typeface="Arial Unicode MS" pitchFamily="34" charset="-128"/>
                <a:cs typeface="Arial Unicode MS" pitchFamily="34" charset="-128"/>
              </a:rPr>
              <a:t>Datalogic S.p.A.</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Via </a:t>
            </a:r>
            <a:r>
              <a:rPr lang="it-IT" sz="1000" dirty="0" err="1" smtClean="0">
                <a:solidFill>
                  <a:schemeClr val="tx1">
                    <a:lumMod val="65000"/>
                    <a:lumOff val="35000"/>
                  </a:schemeClr>
                </a:solidFill>
                <a:latin typeface="Lucida Sans"/>
                <a:ea typeface="Arial Unicode MS" pitchFamily="34" charset="-128"/>
                <a:cs typeface="Arial Unicode MS" pitchFamily="34" charset="-128"/>
              </a:rPr>
              <a:t>Candini</a:t>
            </a:r>
            <a:r>
              <a:rPr lang="it-IT" sz="1000" dirty="0" smtClean="0">
                <a:solidFill>
                  <a:schemeClr val="tx1">
                    <a:lumMod val="65000"/>
                    <a:lumOff val="35000"/>
                  </a:schemeClr>
                </a:solidFill>
                <a:latin typeface="Lucida Sans"/>
                <a:ea typeface="Arial Unicode MS" pitchFamily="34" charset="-128"/>
                <a:cs typeface="Arial Unicode MS" pitchFamily="34" charset="-128"/>
              </a:rPr>
              <a:t>, 2</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40012 Lippo di Calderara di Reno</a:t>
            </a:r>
          </a:p>
          <a:p>
            <a:r>
              <a:rPr lang="it-IT" sz="1000" dirty="0" smtClean="0">
                <a:solidFill>
                  <a:schemeClr val="tx1">
                    <a:lumMod val="65000"/>
                    <a:lumOff val="35000"/>
                  </a:schemeClr>
                </a:solidFill>
                <a:latin typeface="Lucida Sans"/>
                <a:ea typeface="Arial Unicode MS" pitchFamily="34" charset="-128"/>
                <a:cs typeface="Arial Unicode MS" pitchFamily="34" charset="-128"/>
              </a:rPr>
              <a:t>Bologna – </a:t>
            </a:r>
            <a:r>
              <a:rPr lang="it-IT" sz="1000" dirty="0" err="1" smtClean="0">
                <a:solidFill>
                  <a:schemeClr val="tx1">
                    <a:lumMod val="65000"/>
                    <a:lumOff val="35000"/>
                  </a:schemeClr>
                </a:solidFill>
                <a:latin typeface="Lucida Sans"/>
                <a:ea typeface="Arial Unicode MS" pitchFamily="34" charset="-128"/>
                <a:cs typeface="Arial Unicode MS" pitchFamily="34" charset="-128"/>
              </a:rPr>
              <a:t>Italy</a:t>
            </a:r>
            <a:endParaRPr lang="it-IT" sz="1000" dirty="0" smtClean="0">
              <a:solidFill>
                <a:schemeClr val="tx1">
                  <a:lumMod val="65000"/>
                  <a:lumOff val="35000"/>
                </a:schemeClr>
              </a:solidFill>
              <a:latin typeface="Lucida Sans"/>
              <a:ea typeface="Arial Unicode MS" pitchFamily="34" charset="-128"/>
              <a:cs typeface="Arial Unicode MS" pitchFamily="34" charset="-128"/>
            </a:endParaRPr>
          </a:p>
          <a:p>
            <a:r>
              <a:rPr lang="it-IT" sz="1000" dirty="0" smtClean="0">
                <a:solidFill>
                  <a:schemeClr val="tx1">
                    <a:lumMod val="65000"/>
                    <a:lumOff val="35000"/>
                  </a:schemeClr>
                </a:solidFill>
                <a:latin typeface="Lucida Sans"/>
                <a:ea typeface="Arial Unicode MS" pitchFamily="34" charset="-128"/>
                <a:cs typeface="Arial Unicode MS" pitchFamily="34" charset="-128"/>
              </a:rPr>
              <a:t>Tel. +39 051 3147011</a:t>
            </a:r>
          </a:p>
          <a:p>
            <a:pPr marL="0" algn="l" defTabSz="457200" rtl="0" eaLnBrk="1" latinLnBrk="0" hangingPunct="1"/>
            <a:r>
              <a:rPr lang="it-IT" sz="1000" kern="1200" dirty="0" smtClean="0">
                <a:solidFill>
                  <a:schemeClr val="tx1">
                    <a:lumMod val="65000"/>
                    <a:lumOff val="35000"/>
                  </a:schemeClr>
                </a:solidFill>
                <a:latin typeface="Lucida Sans"/>
                <a:ea typeface="Arial Unicode MS" pitchFamily="34" charset="-128"/>
                <a:cs typeface="Arial Unicode MS" pitchFamily="34" charset="-128"/>
              </a:rPr>
              <a:t>Fax +39 051 3147205</a:t>
            </a:r>
          </a:p>
          <a:p>
            <a:pPr marL="0" algn="l" defTabSz="457200" rtl="0" eaLnBrk="1" latinLnBrk="0" hangingPunct="1"/>
            <a:r>
              <a:rPr lang="it-IT" sz="1000" kern="1200" dirty="0" smtClean="0">
                <a:solidFill>
                  <a:schemeClr val="tx1">
                    <a:lumMod val="65000"/>
                    <a:lumOff val="35000"/>
                  </a:schemeClr>
                </a:solidFill>
                <a:latin typeface="Lucida Sans"/>
                <a:ea typeface="Arial Unicode MS" pitchFamily="34" charset="-128"/>
                <a:cs typeface="Arial Unicode MS" pitchFamily="34" charset="-128"/>
              </a:rPr>
              <a:t>E-mail  </a:t>
            </a:r>
            <a:r>
              <a:rPr lang="en-US" sz="1000" kern="1200" dirty="0" smtClean="0">
                <a:solidFill>
                  <a:schemeClr val="tx1">
                    <a:lumMod val="65000"/>
                    <a:lumOff val="35000"/>
                  </a:schemeClr>
                </a:solidFill>
                <a:latin typeface="Lucida Sans"/>
                <a:ea typeface="Arial Unicode MS" pitchFamily="34" charset="-128"/>
                <a:cs typeface="Arial Unicode MS" pitchFamily="34" charset="-128"/>
                <a:hlinkClick r:id="rId2"/>
              </a:rPr>
              <a:t>corporate@datalogic.com</a:t>
            </a:r>
            <a:endParaRPr lang="en-US" sz="1000" kern="1200" dirty="0">
              <a:solidFill>
                <a:schemeClr val="tx1">
                  <a:lumMod val="65000"/>
                  <a:lumOff val="35000"/>
                </a:schemeClr>
              </a:solidFill>
              <a:latin typeface="Lucida Sans"/>
              <a:ea typeface="Arial Unicode MS" pitchFamily="34" charset="-128"/>
              <a:cs typeface="Arial Unicode MS" pitchFamily="34" charset="-128"/>
            </a:endParaRPr>
          </a:p>
        </p:txBody>
      </p:sp>
    </p:spTree>
    <p:extLst>
      <p:ext uri="{BB962C8B-B14F-4D97-AF65-F5344CB8AC3E}">
        <p14:creationId xmlns:p14="http://schemas.microsoft.com/office/powerpoint/2010/main" val="27411520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245" y="1252932"/>
            <a:ext cx="8354568" cy="4767072"/>
          </a:xfrm>
          <a:prstGeom prst="rect">
            <a:avLst/>
          </a:prstGeom>
        </p:spPr>
      </p:pic>
      <p:sp>
        <p:nvSpPr>
          <p:cNvPr id="6" name="Segnaposto numero diapositiva 4"/>
          <p:cNvSpPr txBox="1">
            <a:spLocks noGrp="1"/>
          </p:cNvSpPr>
          <p:nvPr/>
        </p:nvSpPr>
        <p:spPr bwMode="auto">
          <a:xfrm>
            <a:off x="6919913" y="64230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B4E46C9-0ECE-4D28-81A1-1E7ED8DC3D31}" type="slidenum">
              <a:rPr lang="en-US" sz="900">
                <a:solidFill>
                  <a:schemeClr val="bg1"/>
                </a:solidFill>
              </a:rPr>
              <a:pPr algn="r" eaLnBrk="1" hangingPunct="1"/>
              <a:t>4</a:t>
            </a:fld>
            <a:endParaRPr lang="en-US" sz="900" dirty="0">
              <a:solidFill>
                <a:schemeClr val="bg1"/>
              </a:solidFill>
            </a:endParaRPr>
          </a:p>
        </p:txBody>
      </p:sp>
      <p:sp>
        <p:nvSpPr>
          <p:cNvPr id="48" name="Titolo 1"/>
          <p:cNvSpPr>
            <a:spLocks noGrp="1"/>
          </p:cNvSpPr>
          <p:nvPr>
            <p:ph type="title"/>
          </p:nvPr>
        </p:nvSpPr>
        <p:spPr>
          <a:xfrm>
            <a:off x="1101044" y="546487"/>
            <a:ext cx="7585666" cy="1125955"/>
          </a:xfrm>
        </p:spPr>
        <p:txBody>
          <a:bodyPr>
            <a:normAutofit/>
          </a:bodyPr>
          <a:lstStyle/>
          <a:p>
            <a:r>
              <a:rPr lang="it-IT" sz="3200" dirty="0" smtClean="0"/>
              <a:t>A Wide </a:t>
            </a:r>
            <a:r>
              <a:rPr lang="it-IT" sz="3200" dirty="0" err="1" smtClean="0"/>
              <a:t>Geographical</a:t>
            </a:r>
            <a:r>
              <a:rPr lang="it-IT" sz="3200" dirty="0" smtClean="0"/>
              <a:t> </a:t>
            </a:r>
            <a:r>
              <a:rPr lang="it-IT" sz="3200" dirty="0" err="1" smtClean="0"/>
              <a:t>Footprint</a:t>
            </a:r>
            <a:endParaRPr lang="it-IT" sz="3200" dirty="0"/>
          </a:p>
        </p:txBody>
      </p:sp>
      <p:sp>
        <p:nvSpPr>
          <p:cNvPr id="77" name="Segnaposto numero diapositiva 76"/>
          <p:cNvSpPr>
            <a:spLocks noGrp="1"/>
          </p:cNvSpPr>
          <p:nvPr>
            <p:ph type="sldNum" sz="quarter" idx="12"/>
          </p:nvPr>
        </p:nvSpPr>
        <p:spPr/>
        <p:txBody>
          <a:bodyPr/>
          <a:lstStyle/>
          <a:p>
            <a:fld id="{72C2BF82-A7EA-419E-A6D8-59190EA55268}" type="slidenum">
              <a:rPr lang="en-US" smtClean="0"/>
              <a:t>4</a:t>
            </a:fld>
            <a:endParaRPr lang="en-US"/>
          </a:p>
        </p:txBody>
      </p:sp>
      <p:sp>
        <p:nvSpPr>
          <p:cNvPr id="49" name="Rettangolo 48"/>
          <p:cNvSpPr/>
          <p:nvPr/>
        </p:nvSpPr>
        <p:spPr>
          <a:xfrm>
            <a:off x="5168991" y="1898128"/>
            <a:ext cx="964464" cy="256828"/>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sz="800" b="1" dirty="0">
                <a:solidFill>
                  <a:prstClr val="white"/>
                </a:solidFill>
                <a:latin typeface="Lucida Sans"/>
              </a:rPr>
              <a:t>EUROPE </a:t>
            </a:r>
            <a:r>
              <a:rPr lang="it-IT" sz="800" b="1" dirty="0" smtClean="0">
                <a:solidFill>
                  <a:prstClr val="white"/>
                </a:solidFill>
                <a:latin typeface="Lucida Sans"/>
              </a:rPr>
              <a:t>42,6%</a:t>
            </a:r>
            <a:endParaRPr lang="it-IT" sz="800" b="1" dirty="0">
              <a:solidFill>
                <a:prstClr val="white"/>
              </a:solidFill>
              <a:latin typeface="Lucida Sans"/>
            </a:endParaRPr>
          </a:p>
        </p:txBody>
      </p:sp>
      <p:sp>
        <p:nvSpPr>
          <p:cNvPr id="50" name="Rettangolo 49"/>
          <p:cNvSpPr/>
          <p:nvPr/>
        </p:nvSpPr>
        <p:spPr>
          <a:xfrm>
            <a:off x="3931378" y="3782518"/>
            <a:ext cx="964464" cy="255362"/>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sz="800" b="1" dirty="0">
                <a:solidFill>
                  <a:prstClr val="white"/>
                </a:solidFill>
                <a:latin typeface="Lucida Sans"/>
              </a:rPr>
              <a:t>ITALY </a:t>
            </a:r>
            <a:r>
              <a:rPr lang="it-IT" sz="800" b="1" dirty="0" smtClean="0">
                <a:solidFill>
                  <a:prstClr val="white"/>
                </a:solidFill>
                <a:latin typeface="Lucida Sans"/>
              </a:rPr>
              <a:t>9,6%</a:t>
            </a:r>
            <a:endParaRPr lang="it-IT" sz="800" b="1" dirty="0">
              <a:solidFill>
                <a:prstClr val="white"/>
              </a:solidFill>
              <a:latin typeface="Lucida Sans"/>
            </a:endParaRPr>
          </a:p>
        </p:txBody>
      </p:sp>
      <p:sp>
        <p:nvSpPr>
          <p:cNvPr id="51" name="Rettangolo arrotondato 75"/>
          <p:cNvSpPr>
            <a:spLocks noChangeArrowheads="1"/>
          </p:cNvSpPr>
          <p:nvPr/>
        </p:nvSpPr>
        <p:spPr bwMode="auto">
          <a:xfrm>
            <a:off x="728245" y="3820655"/>
            <a:ext cx="1368270" cy="259362"/>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sz="800" b="1" dirty="0">
                <a:solidFill>
                  <a:prstClr val="white"/>
                </a:solidFill>
                <a:latin typeface="Lucida Sans"/>
              </a:rPr>
              <a:t>NORTH AMERICA </a:t>
            </a:r>
            <a:r>
              <a:rPr lang="it-IT" sz="800" b="1" dirty="0" smtClean="0">
                <a:solidFill>
                  <a:prstClr val="white"/>
                </a:solidFill>
                <a:latin typeface="Lucida Sans"/>
              </a:rPr>
              <a:t>28,9%</a:t>
            </a:r>
            <a:endParaRPr lang="it-IT" sz="800" b="1" dirty="0">
              <a:solidFill>
                <a:prstClr val="white"/>
              </a:solidFill>
              <a:latin typeface="Lucida Sans"/>
            </a:endParaRPr>
          </a:p>
        </p:txBody>
      </p:sp>
      <p:sp>
        <p:nvSpPr>
          <p:cNvPr id="52" name="Rettangolo 51"/>
          <p:cNvSpPr/>
          <p:nvPr/>
        </p:nvSpPr>
        <p:spPr>
          <a:xfrm>
            <a:off x="5595210" y="4996023"/>
            <a:ext cx="964463" cy="256830"/>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sz="800" b="1" dirty="0">
                <a:solidFill>
                  <a:prstClr val="white"/>
                </a:solidFill>
                <a:latin typeface="Lucida Sans"/>
              </a:rPr>
              <a:t>ROW </a:t>
            </a:r>
            <a:r>
              <a:rPr lang="it-IT" sz="800" b="1" dirty="0" smtClean="0">
                <a:solidFill>
                  <a:prstClr val="white"/>
                </a:solidFill>
                <a:latin typeface="Lucida Sans"/>
              </a:rPr>
              <a:t>6,6%</a:t>
            </a:r>
            <a:endParaRPr lang="it-IT" sz="800" b="1" dirty="0">
              <a:solidFill>
                <a:prstClr val="white"/>
              </a:solidFill>
              <a:latin typeface="Lucida Sans"/>
            </a:endParaRPr>
          </a:p>
        </p:txBody>
      </p:sp>
      <p:sp>
        <p:nvSpPr>
          <p:cNvPr id="53" name="Rettangolo 52"/>
          <p:cNvSpPr/>
          <p:nvPr/>
        </p:nvSpPr>
        <p:spPr>
          <a:xfrm>
            <a:off x="7840409" y="3693508"/>
            <a:ext cx="973405" cy="256828"/>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sz="800" b="1" dirty="0">
                <a:solidFill>
                  <a:prstClr val="white"/>
                </a:solidFill>
                <a:latin typeface="Lucida Sans"/>
              </a:rPr>
              <a:t>APAC </a:t>
            </a:r>
            <a:r>
              <a:rPr lang="it-IT" sz="800" b="1" dirty="0" smtClean="0">
                <a:solidFill>
                  <a:prstClr val="white"/>
                </a:solidFill>
                <a:latin typeface="Lucida Sans"/>
              </a:rPr>
              <a:t>12,3%</a:t>
            </a:r>
            <a:endParaRPr lang="it-IT" sz="800" b="1" dirty="0">
              <a:solidFill>
                <a:prstClr val="white"/>
              </a:solidFill>
              <a:latin typeface="Lucida Sans"/>
            </a:endParaRPr>
          </a:p>
        </p:txBody>
      </p:sp>
      <p:sp>
        <p:nvSpPr>
          <p:cNvPr id="54" name="CasellaDiTesto 1"/>
          <p:cNvSpPr txBox="1">
            <a:spLocks noChangeArrowheads="1"/>
          </p:cNvSpPr>
          <p:nvPr/>
        </p:nvSpPr>
        <p:spPr bwMode="auto">
          <a:xfrm>
            <a:off x="794617" y="6187030"/>
            <a:ext cx="310486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sz="800" i="1" dirty="0">
                <a:solidFill>
                  <a:schemeClr val="tx1">
                    <a:lumMod val="65000"/>
                    <a:lumOff val="35000"/>
                  </a:schemeClr>
                </a:solidFill>
                <a:latin typeface="Lucida Sans"/>
              </a:rPr>
              <a:t>Note: Breakdown by area </a:t>
            </a:r>
            <a:r>
              <a:rPr lang="it-IT" sz="800" i="1" dirty="0" err="1">
                <a:solidFill>
                  <a:schemeClr val="tx1">
                    <a:lumMod val="65000"/>
                    <a:lumOff val="35000"/>
                  </a:schemeClr>
                </a:solidFill>
                <a:latin typeface="Lucida Sans"/>
              </a:rPr>
              <a:t>based</a:t>
            </a:r>
            <a:r>
              <a:rPr lang="it-IT" sz="800" i="1" dirty="0">
                <a:solidFill>
                  <a:schemeClr val="tx1">
                    <a:lumMod val="65000"/>
                    <a:lumOff val="35000"/>
                  </a:schemeClr>
                </a:solidFill>
                <a:latin typeface="Lucida Sans"/>
              </a:rPr>
              <a:t> on </a:t>
            </a:r>
            <a:r>
              <a:rPr lang="it-IT" sz="800" i="1" dirty="0" smtClean="0">
                <a:solidFill>
                  <a:schemeClr val="tx1">
                    <a:lumMod val="65000"/>
                    <a:lumOff val="35000"/>
                  </a:schemeClr>
                </a:solidFill>
                <a:latin typeface="Lucida Sans"/>
              </a:rPr>
              <a:t>2014  </a:t>
            </a:r>
            <a:r>
              <a:rPr lang="it-IT" sz="800" i="1" dirty="0" err="1">
                <a:solidFill>
                  <a:schemeClr val="tx1">
                    <a:lumMod val="65000"/>
                    <a:lumOff val="35000"/>
                  </a:schemeClr>
                </a:solidFill>
                <a:latin typeface="Lucida Sans"/>
              </a:rPr>
              <a:t>revenues</a:t>
            </a:r>
            <a:r>
              <a:rPr lang="it-IT" sz="800" i="1" dirty="0">
                <a:solidFill>
                  <a:schemeClr val="tx1">
                    <a:lumMod val="65000"/>
                    <a:lumOff val="35000"/>
                  </a:schemeClr>
                </a:solidFill>
                <a:latin typeface="Lucida Sans"/>
              </a:rPr>
              <a:t> </a:t>
            </a:r>
          </a:p>
        </p:txBody>
      </p:sp>
      <p:grpSp>
        <p:nvGrpSpPr>
          <p:cNvPr id="9" name="Gruppo 8"/>
          <p:cNvGrpSpPr/>
          <p:nvPr/>
        </p:nvGrpSpPr>
        <p:grpSpPr>
          <a:xfrm>
            <a:off x="3434970" y="6089838"/>
            <a:ext cx="3124703" cy="565278"/>
            <a:chOff x="3478860" y="6104468"/>
            <a:chExt cx="3124703" cy="565278"/>
          </a:xfrm>
        </p:grpSpPr>
        <p:grpSp>
          <p:nvGrpSpPr>
            <p:cNvPr id="2" name="Gruppo 1"/>
            <p:cNvGrpSpPr/>
            <p:nvPr/>
          </p:nvGrpSpPr>
          <p:grpSpPr>
            <a:xfrm>
              <a:off x="3478860" y="6104468"/>
              <a:ext cx="3124703" cy="565278"/>
              <a:chOff x="3667125" y="5969993"/>
              <a:chExt cx="3124703" cy="565278"/>
            </a:xfrm>
          </p:grpSpPr>
          <p:sp>
            <p:nvSpPr>
              <p:cNvPr id="5" name="AutoShape 46"/>
              <p:cNvSpPr>
                <a:spLocks noChangeArrowheads="1"/>
              </p:cNvSpPr>
              <p:nvPr/>
            </p:nvSpPr>
            <p:spPr bwMode="auto">
              <a:xfrm>
                <a:off x="3667125" y="5969993"/>
                <a:ext cx="3124703" cy="565278"/>
              </a:xfrm>
              <a:prstGeom prst="rect">
                <a:avLst/>
              </a:prstGeom>
              <a:solidFill>
                <a:srgbClr val="D9D9D9"/>
              </a:solidFill>
              <a:ln>
                <a:headEnd/>
                <a:tailEnd/>
              </a:ln>
              <a:effectLst>
                <a:outerShdw blurRad="50800" dist="38100" dir="2700000" algn="tl" rotWithShape="0">
                  <a:prstClr val="black">
                    <a:alpha val="40000"/>
                  </a:prstClr>
                </a:outerShdw>
              </a:effectLst>
              <a:scene3d>
                <a:camera prst="orthographicFront">
                  <a:rot lat="0" lon="0" rev="0"/>
                </a:camera>
                <a:lightRig rig="threePt" dir="t">
                  <a:rot lat="0" lon="0" rev="0"/>
                </a:lightRig>
              </a:scene3d>
              <a:sp3d>
                <a:bevelT w="0" h="0"/>
              </a:sp3d>
            </p:spPr>
            <p:style>
              <a:lnRef idx="0">
                <a:schemeClr val="accent3"/>
              </a:lnRef>
              <a:fillRef idx="3">
                <a:schemeClr val="accent3"/>
              </a:fillRef>
              <a:effectRef idx="3">
                <a:schemeClr val="accent3"/>
              </a:effectRef>
              <a:fontRef idx="minor">
                <a:schemeClr val="lt1"/>
              </a:fontRef>
            </p:style>
            <p:txBody>
              <a:bodyPr anchor="ctr"/>
              <a:lstStyle/>
              <a:p>
                <a:pPr>
                  <a:spcBef>
                    <a:spcPts val="300"/>
                  </a:spcBef>
                </a:pPr>
                <a:r>
                  <a:rPr lang="en-US" sz="1000" b="1" dirty="0">
                    <a:solidFill>
                      <a:srgbClr val="002596"/>
                    </a:solidFill>
                    <a:latin typeface="Lucida Sans"/>
                  </a:rPr>
                  <a:t> </a:t>
                </a:r>
                <a:r>
                  <a:rPr lang="en-US" sz="1000" b="1" dirty="0" smtClean="0">
                    <a:solidFill>
                      <a:srgbClr val="002596"/>
                    </a:solidFill>
                    <a:latin typeface="Lucida Sans"/>
                  </a:rPr>
                  <a:t>       </a:t>
                </a:r>
                <a:r>
                  <a:rPr lang="it-IT" sz="1000" b="1" dirty="0" smtClean="0">
                    <a:solidFill>
                      <a:srgbClr val="002596"/>
                    </a:solidFill>
                    <a:latin typeface="Lucida Sans"/>
                  </a:rPr>
                  <a:t>Direct </a:t>
                </a:r>
                <a:r>
                  <a:rPr lang="it-IT" sz="1000" b="1" dirty="0" err="1" smtClean="0">
                    <a:solidFill>
                      <a:srgbClr val="002596"/>
                    </a:solidFill>
                    <a:latin typeface="Lucida Sans"/>
                  </a:rPr>
                  <a:t>presence</a:t>
                </a:r>
                <a:r>
                  <a:rPr lang="it-IT" sz="1000" b="1" dirty="0" smtClean="0">
                    <a:solidFill>
                      <a:srgbClr val="002596"/>
                    </a:solidFill>
                    <a:latin typeface="Lucida Sans"/>
                  </a:rPr>
                  <a:t> in 30 </a:t>
                </a:r>
                <a:r>
                  <a:rPr lang="it-IT" sz="1000" b="1" dirty="0" err="1" smtClean="0">
                    <a:solidFill>
                      <a:srgbClr val="002596"/>
                    </a:solidFill>
                    <a:latin typeface="Lucida Sans"/>
                  </a:rPr>
                  <a:t>countries</a:t>
                </a:r>
                <a:r>
                  <a:rPr lang="it-IT" sz="1000" b="1" dirty="0" smtClean="0">
                    <a:solidFill>
                      <a:srgbClr val="002596"/>
                    </a:solidFill>
                    <a:latin typeface="Lucida Sans"/>
                  </a:rPr>
                  <a:t> </a:t>
                </a:r>
                <a:r>
                  <a:rPr lang="it-IT" sz="1000" b="1" dirty="0" err="1" smtClean="0">
                    <a:solidFill>
                      <a:srgbClr val="002596"/>
                    </a:solidFill>
                    <a:latin typeface="Lucida Sans"/>
                  </a:rPr>
                  <a:t>worldwide</a:t>
                </a:r>
                <a:endParaRPr lang="it-IT" sz="1000" b="1" dirty="0" smtClean="0">
                  <a:solidFill>
                    <a:srgbClr val="002596"/>
                  </a:solidFill>
                  <a:latin typeface="Lucida Sans"/>
                </a:endParaRPr>
              </a:p>
              <a:p>
                <a:pPr>
                  <a:spcBef>
                    <a:spcPts val="300"/>
                  </a:spcBef>
                </a:pPr>
                <a:r>
                  <a:rPr lang="it-IT" sz="1000" b="1" dirty="0" smtClean="0">
                    <a:solidFill>
                      <a:srgbClr val="002596"/>
                    </a:solidFill>
                    <a:latin typeface="Lucida Sans"/>
                  </a:rPr>
                  <a:t>      Manufacturing </a:t>
                </a:r>
                <a:r>
                  <a:rPr lang="it-IT" sz="1000" b="1" dirty="0" err="1" smtClean="0">
                    <a:solidFill>
                      <a:srgbClr val="002596"/>
                    </a:solidFill>
                    <a:latin typeface="Lucida Sans"/>
                  </a:rPr>
                  <a:t>Sites</a:t>
                </a:r>
                <a:r>
                  <a:rPr lang="it-IT" sz="1000" b="1" dirty="0" smtClean="0">
                    <a:solidFill>
                      <a:srgbClr val="002596"/>
                    </a:solidFill>
                    <a:latin typeface="Lucida Sans"/>
                  </a:rPr>
                  <a:t>          12 R&amp;D Centers</a:t>
                </a:r>
              </a:p>
              <a:p>
                <a:pPr>
                  <a:spcBef>
                    <a:spcPts val="300"/>
                  </a:spcBef>
                </a:pPr>
                <a:r>
                  <a:rPr lang="it-IT" sz="1000" b="1" dirty="0" smtClean="0">
                    <a:solidFill>
                      <a:srgbClr val="002596"/>
                    </a:solidFill>
                    <a:latin typeface="Lucida Sans"/>
                  </a:rPr>
                  <a:t>                                  2 DLLABS</a:t>
                </a:r>
                <a:endParaRPr lang="it-IT" sz="1000" b="1" dirty="0">
                  <a:solidFill>
                    <a:srgbClr val="002596"/>
                  </a:solidFill>
                  <a:latin typeface="Lucida Sans"/>
                </a:endParaRPr>
              </a:p>
            </p:txBody>
          </p:sp>
          <p:pic>
            <p:nvPicPr>
              <p:cNvPr id="72" name="Immagine 7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1876" y="5987812"/>
                <a:ext cx="134325" cy="158956"/>
              </a:xfrm>
              <a:prstGeom prst="rect">
                <a:avLst/>
              </a:prstGeom>
            </p:spPr>
          </p:pic>
          <p:pic>
            <p:nvPicPr>
              <p:cNvPr id="2111" name="Picture 1087" descr="C:\Users\pzamboni\Desktop\factor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19482" y="6122472"/>
                <a:ext cx="209555" cy="209555"/>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magin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04881" y="6291984"/>
              <a:ext cx="216000" cy="216000"/>
            </a:xfrm>
            <a:prstGeom prst="rect">
              <a:avLst/>
            </a:prstGeom>
          </p:spPr>
        </p:pic>
        <p:pic>
          <p:nvPicPr>
            <p:cNvPr id="7" name="Immagin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29258" y="6458893"/>
              <a:ext cx="210853" cy="210853"/>
            </a:xfrm>
            <a:prstGeom prst="rect">
              <a:avLst/>
            </a:prstGeom>
          </p:spPr>
        </p:pic>
      </p:grpSp>
    </p:spTree>
    <p:extLst>
      <p:ext uri="{BB962C8B-B14F-4D97-AF65-F5344CB8AC3E}">
        <p14:creationId xmlns:p14="http://schemas.microsoft.com/office/powerpoint/2010/main" val="2080855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p:cNvSpPr txBox="1">
            <a:spLocks/>
          </p:cNvSpPr>
          <p:nvPr/>
        </p:nvSpPr>
        <p:spPr>
          <a:xfrm>
            <a:off x="964582" y="343548"/>
            <a:ext cx="905256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3200" b="0" kern="1200">
                <a:solidFill>
                  <a:srgbClr val="002596"/>
                </a:solidFill>
                <a:latin typeface="Lucida Sans"/>
                <a:ea typeface="+mj-ea"/>
                <a:cs typeface="Lucida Sans"/>
              </a:defRPr>
            </a:lvl1pPr>
          </a:lstStyle>
          <a:p>
            <a:r>
              <a:rPr lang="it-IT" dirty="0" err="1" smtClean="0"/>
              <a:t>Revenues</a:t>
            </a:r>
            <a:r>
              <a:rPr lang="it-IT" dirty="0" smtClean="0"/>
              <a:t> Trend</a:t>
            </a:r>
            <a:br>
              <a:rPr lang="it-IT" dirty="0" smtClean="0"/>
            </a:br>
            <a:endParaRPr lang="it-IT" dirty="0"/>
          </a:p>
        </p:txBody>
      </p:sp>
      <p:sp>
        <p:nvSpPr>
          <p:cNvPr id="10" name="Rettangolo 9"/>
          <p:cNvSpPr/>
          <p:nvPr/>
        </p:nvSpPr>
        <p:spPr>
          <a:xfrm>
            <a:off x="5000624" y="1172691"/>
            <a:ext cx="3600200" cy="277812"/>
          </a:xfrm>
          <a:prstGeom prst="rect">
            <a:avLst/>
          </a:prstGeom>
          <a:solidFill>
            <a:srgbClr val="629DD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1000" indent="-381000" algn="ctr">
              <a:spcAft>
                <a:spcPct val="20000"/>
              </a:spcAft>
              <a:buClr>
                <a:schemeClr val="bg1"/>
              </a:buClr>
              <a:buFont typeface="Wingdings" pitchFamily="2" charset="2"/>
              <a:buNone/>
              <a:defRPr/>
            </a:pPr>
            <a:r>
              <a:rPr lang="it-IT" sz="1300" b="1" dirty="0">
                <a:solidFill>
                  <a:schemeClr val="bg1"/>
                </a:solidFill>
                <a:latin typeface="Lucida Sans"/>
                <a:cs typeface="Arial" charset="0"/>
              </a:rPr>
              <a:t>REVENUES BY AREA</a:t>
            </a:r>
          </a:p>
        </p:txBody>
      </p:sp>
      <p:graphicFrame>
        <p:nvGraphicFramePr>
          <p:cNvPr id="11" name="Tabella 10"/>
          <p:cNvGraphicFramePr>
            <a:graphicFrameLocks noGrp="1"/>
          </p:cNvGraphicFramePr>
          <p:nvPr>
            <p:extLst>
              <p:ext uri="{D42A27DB-BD31-4B8C-83A1-F6EECF244321}">
                <p14:modId xmlns:p14="http://schemas.microsoft.com/office/powerpoint/2010/main" val="3127407239"/>
              </p:ext>
            </p:extLst>
          </p:nvPr>
        </p:nvGraphicFramePr>
        <p:xfrm>
          <a:off x="5000825" y="1448915"/>
          <a:ext cx="3599999" cy="2159998"/>
        </p:xfrm>
        <a:graphic>
          <a:graphicData uri="http://schemas.openxmlformats.org/drawingml/2006/table">
            <a:tbl>
              <a:tblPr/>
              <a:tblGrid>
                <a:gridCol w="1308954"/>
                <a:gridCol w="742084"/>
                <a:gridCol w="742084"/>
                <a:gridCol w="806877"/>
              </a:tblGrid>
              <a:tr h="321196">
                <a:tc>
                  <a:txBody>
                    <a:bodyPr/>
                    <a:lstStyle/>
                    <a:p>
                      <a:pPr algn="l" rtl="0" fontAlgn="ctr"/>
                      <a:r>
                        <a:rPr lang="it-IT" sz="1000" b="1" i="0" u="none" strike="noStrike" dirty="0" smtClean="0">
                          <a:solidFill>
                            <a:srgbClr val="FFFFFF"/>
                          </a:solidFill>
                          <a:latin typeface="Lucida Sans" pitchFamily="34" charset="0"/>
                        </a:rPr>
                        <a:t> €000</a:t>
                      </a:r>
                      <a:endParaRPr lang="it-IT" sz="1000" b="1" i="0" u="none" strike="noStrike" dirty="0">
                        <a:solidFill>
                          <a:srgbClr val="FFFFFF"/>
                        </a:solidFill>
                        <a:latin typeface="Lucida Sans" pitchFamily="34" charset="0"/>
                      </a:endParaRPr>
                    </a:p>
                  </a:txBody>
                  <a:tcPr marL="0" marR="0" marT="0" marB="0" anchor="ctr">
                    <a:lnL>
                      <a:noFill/>
                    </a:lnL>
                    <a:lnR>
                      <a:noFill/>
                    </a:lnR>
                    <a:lnT>
                      <a:noFill/>
                    </a:lnT>
                    <a:lnB>
                      <a:noFill/>
                    </a:lnB>
                    <a:solidFill>
                      <a:srgbClr val="3E6492"/>
                    </a:solidFill>
                  </a:tcPr>
                </a:tc>
                <a:tc>
                  <a:txBody>
                    <a:bodyPr/>
                    <a:lstStyle/>
                    <a:p>
                      <a:pPr algn="ctr" rtl="0" fontAlgn="ctr"/>
                      <a:r>
                        <a:rPr lang="it-IT" sz="1000" b="1" i="0" u="none" strike="noStrike" dirty="0" smtClean="0">
                          <a:solidFill>
                            <a:srgbClr val="FFFFFF"/>
                          </a:solidFill>
                          <a:latin typeface="Lucida Sans" pitchFamily="34" charset="0"/>
                        </a:rPr>
                        <a:t>2013</a:t>
                      </a:r>
                      <a:endParaRPr lang="it-IT" sz="1000" b="1" i="0" u="none" strike="noStrike" dirty="0">
                        <a:solidFill>
                          <a:srgbClr val="FFFFFF"/>
                        </a:solidFill>
                        <a:latin typeface="Lucida Sans" pitchFamily="34" charset="0"/>
                      </a:endParaRPr>
                    </a:p>
                  </a:txBody>
                  <a:tcPr marL="0" marR="0" marT="0" marB="0" anchor="ctr">
                    <a:lnL>
                      <a:noFill/>
                    </a:lnL>
                    <a:lnR>
                      <a:noFill/>
                    </a:lnR>
                    <a:lnT>
                      <a:noFill/>
                    </a:lnT>
                    <a:lnB>
                      <a:noFill/>
                    </a:lnB>
                    <a:solidFill>
                      <a:srgbClr val="3E6492"/>
                    </a:solidFill>
                  </a:tcPr>
                </a:tc>
                <a:tc>
                  <a:txBody>
                    <a:bodyPr/>
                    <a:lstStyle/>
                    <a:p>
                      <a:pPr algn="ctr" rtl="0" fontAlgn="ctr"/>
                      <a:r>
                        <a:rPr lang="it-IT" sz="1000" b="1" i="0" u="none" strike="noStrike" dirty="0" smtClean="0">
                          <a:solidFill>
                            <a:srgbClr val="FFFFFF"/>
                          </a:solidFill>
                          <a:latin typeface="Lucida Sans" pitchFamily="34" charset="0"/>
                        </a:rPr>
                        <a:t>2014</a:t>
                      </a:r>
                      <a:endParaRPr lang="it-IT" sz="1000" b="1" i="0" u="none" strike="noStrike" dirty="0">
                        <a:solidFill>
                          <a:srgbClr val="FFFFFF"/>
                        </a:solidFill>
                        <a:latin typeface="Lucida Sans" pitchFamily="34" charset="0"/>
                      </a:endParaRPr>
                    </a:p>
                  </a:txBody>
                  <a:tcPr marL="0" marR="0" marT="0" marB="0" anchor="ctr">
                    <a:lnL>
                      <a:noFill/>
                    </a:lnL>
                    <a:lnR>
                      <a:noFill/>
                    </a:lnR>
                    <a:lnT>
                      <a:noFill/>
                    </a:lnT>
                    <a:lnB>
                      <a:noFill/>
                    </a:lnB>
                    <a:solidFill>
                      <a:srgbClr val="3E6492"/>
                    </a:solidFill>
                  </a:tcPr>
                </a:tc>
                <a:tc>
                  <a:txBody>
                    <a:bodyPr/>
                    <a:lstStyle/>
                    <a:p>
                      <a:pPr algn="ctr" rtl="0" fontAlgn="ctr"/>
                      <a:r>
                        <a:rPr lang="it-IT" sz="1000" b="1" i="0" u="none" strike="noStrike" dirty="0" err="1">
                          <a:solidFill>
                            <a:srgbClr val="FFFFFF"/>
                          </a:solidFill>
                          <a:latin typeface="Lucida Sans" pitchFamily="34" charset="0"/>
                        </a:rPr>
                        <a:t>Var</a:t>
                      </a:r>
                      <a:r>
                        <a:rPr lang="it-IT" sz="1000" b="1" i="0" u="none" strike="noStrike" dirty="0">
                          <a:solidFill>
                            <a:srgbClr val="FFFFFF"/>
                          </a:solidFill>
                          <a:latin typeface="Lucida Sans" pitchFamily="34" charset="0"/>
                        </a:rPr>
                        <a:t> % </a:t>
                      </a:r>
                    </a:p>
                  </a:txBody>
                  <a:tcPr marL="0" marR="0" marT="0" marB="0" anchor="ctr">
                    <a:lnL>
                      <a:noFill/>
                    </a:lnL>
                    <a:lnR>
                      <a:noFill/>
                    </a:lnR>
                    <a:lnT>
                      <a:noFill/>
                    </a:lnT>
                    <a:lnB>
                      <a:noFill/>
                    </a:lnB>
                    <a:solidFill>
                      <a:srgbClr val="3E6492"/>
                    </a:solidFill>
                  </a:tcPr>
                </a:tc>
              </a:tr>
              <a:tr h="301443">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Italy </a:t>
                      </a:r>
                    </a:p>
                  </a:txBody>
                  <a:tcPr marL="11430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38.040</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44.489</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17.0%</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r>
              <a:tr h="316515">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Europe </a:t>
                      </a:r>
                    </a:p>
                  </a:txBody>
                  <a:tcPr marL="11430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183.810</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197.846</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7.6%</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r>
              <a:tr h="301443">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North America </a:t>
                      </a:r>
                    </a:p>
                  </a:txBody>
                  <a:tcPr marL="11430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143.876</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134.455</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6.5%</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r>
              <a:tr h="301443">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Asia Pacific </a:t>
                      </a:r>
                    </a:p>
                  </a:txBody>
                  <a:tcPr marL="11430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56.455</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57.154</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1.2%</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r>
              <a:tr h="301443">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ROW</a:t>
                      </a:r>
                    </a:p>
                  </a:txBody>
                  <a:tcPr marL="11430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28.556</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30.602</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7.2%</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r>
              <a:tr h="316515">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Total revenues </a:t>
                      </a:r>
                    </a:p>
                  </a:txBody>
                  <a:tcPr marL="11430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1" i="0" u="none" strike="noStrike" kern="1200" dirty="0" smtClean="0">
                          <a:solidFill>
                            <a:schemeClr val="tx1">
                              <a:lumMod val="50000"/>
                              <a:lumOff val="50000"/>
                            </a:schemeClr>
                          </a:solidFill>
                          <a:latin typeface="Lucida Sans"/>
                          <a:ea typeface="+mn-ea"/>
                          <a:cs typeface="+mn-cs"/>
                        </a:rPr>
                        <a:t>450.737</a:t>
                      </a:r>
                      <a:endParaRPr lang="it-IT" sz="1000" b="1"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1" i="0" u="none" strike="noStrike" kern="1200" dirty="0" smtClean="0">
                          <a:solidFill>
                            <a:schemeClr val="tx1">
                              <a:lumMod val="50000"/>
                              <a:lumOff val="50000"/>
                            </a:schemeClr>
                          </a:solidFill>
                          <a:latin typeface="Lucida Sans"/>
                          <a:ea typeface="+mn-ea"/>
                          <a:cs typeface="+mn-cs"/>
                        </a:rPr>
                        <a:t>464.546</a:t>
                      </a:r>
                      <a:endParaRPr lang="it-IT" sz="1000" b="1"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1" i="0" u="none" strike="noStrike" kern="1200" dirty="0" smtClean="0">
                          <a:solidFill>
                            <a:schemeClr val="tx1">
                              <a:lumMod val="50000"/>
                              <a:lumOff val="50000"/>
                            </a:schemeClr>
                          </a:solidFill>
                          <a:latin typeface="Lucida Sans"/>
                          <a:ea typeface="+mn-ea"/>
                          <a:cs typeface="+mn-cs"/>
                        </a:rPr>
                        <a:t>3.1%</a:t>
                      </a:r>
                      <a:endParaRPr lang="it-IT" sz="1000" b="1"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r>
            </a:tbl>
          </a:graphicData>
        </a:graphic>
      </p:graphicFrame>
      <p:sp>
        <p:nvSpPr>
          <p:cNvPr id="13" name="Rettangolo 12"/>
          <p:cNvSpPr/>
          <p:nvPr/>
        </p:nvSpPr>
        <p:spPr>
          <a:xfrm>
            <a:off x="1062293" y="1175476"/>
            <a:ext cx="3600001" cy="272324"/>
          </a:xfrm>
          <a:prstGeom prst="rect">
            <a:avLst/>
          </a:prstGeom>
          <a:solidFill>
            <a:srgbClr val="629DD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1000" indent="-381000" algn="ctr">
              <a:spcAft>
                <a:spcPct val="20000"/>
              </a:spcAft>
              <a:buClr>
                <a:schemeClr val="bg1"/>
              </a:buClr>
              <a:buFont typeface="Wingdings" pitchFamily="2" charset="2"/>
              <a:buNone/>
              <a:defRPr/>
            </a:pPr>
            <a:r>
              <a:rPr lang="it-IT" sz="1300" b="1" dirty="0">
                <a:solidFill>
                  <a:schemeClr val="bg1"/>
                </a:solidFill>
                <a:latin typeface="Lucida Sans"/>
                <a:cs typeface="Arial" charset="0"/>
              </a:rPr>
              <a:t>REVENUES BY DIVISION</a:t>
            </a:r>
          </a:p>
        </p:txBody>
      </p:sp>
      <p:graphicFrame>
        <p:nvGraphicFramePr>
          <p:cNvPr id="20" name="Tabella 19"/>
          <p:cNvGraphicFramePr>
            <a:graphicFrameLocks noGrp="1"/>
          </p:cNvGraphicFramePr>
          <p:nvPr>
            <p:extLst>
              <p:ext uri="{D42A27DB-BD31-4B8C-83A1-F6EECF244321}">
                <p14:modId xmlns:p14="http://schemas.microsoft.com/office/powerpoint/2010/main" val="1096328188"/>
              </p:ext>
            </p:extLst>
          </p:nvPr>
        </p:nvGraphicFramePr>
        <p:xfrm>
          <a:off x="1062294" y="1447800"/>
          <a:ext cx="3600000" cy="1551549"/>
        </p:xfrm>
        <a:graphic>
          <a:graphicData uri="http://schemas.openxmlformats.org/drawingml/2006/table">
            <a:tbl>
              <a:tblPr/>
              <a:tblGrid>
                <a:gridCol w="1622580"/>
                <a:gridCol w="715180"/>
                <a:gridCol w="629785"/>
                <a:gridCol w="632455"/>
              </a:tblGrid>
              <a:tr h="304225">
                <a:tc>
                  <a:txBody>
                    <a:bodyPr/>
                    <a:lstStyle/>
                    <a:p>
                      <a:pPr marL="0" algn="l" defTabSz="457200" rtl="0" eaLnBrk="1" fontAlgn="ctr" latinLnBrk="0" hangingPunct="1"/>
                      <a:r>
                        <a:rPr lang="it-IT" sz="1000" b="1" i="0" u="none" strike="noStrike" kern="1200" dirty="0" smtClean="0">
                          <a:solidFill>
                            <a:srgbClr val="FFFFFF"/>
                          </a:solidFill>
                          <a:latin typeface="Lucida Sans" pitchFamily="34" charset="0"/>
                          <a:ea typeface="+mn-ea"/>
                          <a:cs typeface="+mn-cs"/>
                        </a:rPr>
                        <a:t> €000</a:t>
                      </a:r>
                    </a:p>
                  </a:txBody>
                  <a:tcPr marL="0" marR="0" marT="0" marB="0" anchor="ctr">
                    <a:lnL>
                      <a:noFill/>
                    </a:lnL>
                    <a:lnR>
                      <a:noFill/>
                    </a:lnR>
                    <a:lnT>
                      <a:noFill/>
                    </a:lnT>
                    <a:lnB>
                      <a:noFill/>
                    </a:lnB>
                    <a:solidFill>
                      <a:srgbClr val="3E6492"/>
                    </a:solidFill>
                  </a:tcPr>
                </a:tc>
                <a:tc>
                  <a:txBody>
                    <a:bodyPr/>
                    <a:lstStyle/>
                    <a:p>
                      <a:pPr marL="0" algn="ctr" defTabSz="457200" rtl="0" eaLnBrk="1" fontAlgn="ctr" latinLnBrk="0" hangingPunct="1"/>
                      <a:r>
                        <a:rPr lang="it-IT" sz="1000" b="1" i="0" u="none" strike="noStrike" kern="1200" dirty="0" smtClean="0">
                          <a:solidFill>
                            <a:srgbClr val="FFFFFF"/>
                          </a:solidFill>
                          <a:latin typeface="Lucida Sans" pitchFamily="34" charset="0"/>
                          <a:ea typeface="+mn-ea"/>
                          <a:cs typeface="+mn-cs"/>
                        </a:rPr>
                        <a:t>2013</a:t>
                      </a:r>
                    </a:p>
                  </a:txBody>
                  <a:tcPr marL="0" marR="0" marT="0" marB="0" anchor="ctr">
                    <a:lnL>
                      <a:noFill/>
                    </a:lnL>
                    <a:lnR>
                      <a:noFill/>
                    </a:lnR>
                    <a:lnT>
                      <a:noFill/>
                    </a:lnT>
                    <a:lnB>
                      <a:noFill/>
                    </a:lnB>
                    <a:solidFill>
                      <a:srgbClr val="3E6492"/>
                    </a:solidFill>
                  </a:tcPr>
                </a:tc>
                <a:tc>
                  <a:txBody>
                    <a:bodyPr/>
                    <a:lstStyle/>
                    <a:p>
                      <a:pPr marL="0" algn="ctr" defTabSz="457200" rtl="0" eaLnBrk="1" fontAlgn="ctr" latinLnBrk="0" hangingPunct="1"/>
                      <a:r>
                        <a:rPr lang="it-IT" sz="1000" b="1" i="0" u="none" strike="noStrike" kern="1200" dirty="0" smtClean="0">
                          <a:solidFill>
                            <a:srgbClr val="FFFFFF"/>
                          </a:solidFill>
                          <a:latin typeface="Lucida Sans" pitchFamily="34" charset="0"/>
                          <a:ea typeface="+mn-ea"/>
                          <a:cs typeface="+mn-cs"/>
                        </a:rPr>
                        <a:t>2014</a:t>
                      </a:r>
                    </a:p>
                  </a:txBody>
                  <a:tcPr marL="0" marR="0" marT="0" marB="0" anchor="ctr">
                    <a:lnL>
                      <a:noFill/>
                    </a:lnL>
                    <a:lnR>
                      <a:noFill/>
                    </a:lnR>
                    <a:lnT>
                      <a:noFill/>
                    </a:lnT>
                    <a:lnB>
                      <a:noFill/>
                    </a:lnB>
                    <a:solidFill>
                      <a:srgbClr val="3E6492"/>
                    </a:solidFill>
                  </a:tcPr>
                </a:tc>
                <a:tc>
                  <a:txBody>
                    <a:bodyPr/>
                    <a:lstStyle/>
                    <a:p>
                      <a:pPr marL="0" algn="ctr" defTabSz="457200" rtl="0" eaLnBrk="1" fontAlgn="ctr" latinLnBrk="0" hangingPunct="1"/>
                      <a:r>
                        <a:rPr lang="it-IT" sz="1000" b="1" i="0" u="none" strike="noStrike" kern="1200" dirty="0" err="1" smtClean="0">
                          <a:solidFill>
                            <a:srgbClr val="FFFFFF"/>
                          </a:solidFill>
                          <a:latin typeface="Lucida Sans" pitchFamily="34" charset="0"/>
                          <a:ea typeface="+mn-ea"/>
                          <a:cs typeface="+mn-cs"/>
                        </a:rPr>
                        <a:t>Var</a:t>
                      </a:r>
                      <a:r>
                        <a:rPr lang="it-IT" sz="1000" b="1" i="0" u="none" strike="noStrike" kern="1200" dirty="0" smtClean="0">
                          <a:solidFill>
                            <a:srgbClr val="FFFFFF"/>
                          </a:solidFill>
                          <a:latin typeface="Lucida Sans" pitchFamily="34" charset="0"/>
                          <a:ea typeface="+mn-ea"/>
                          <a:cs typeface="+mn-cs"/>
                        </a:rPr>
                        <a:t> % </a:t>
                      </a:r>
                    </a:p>
                  </a:txBody>
                  <a:tcPr marL="0" marR="0" marT="0" marB="0" anchor="ctr">
                    <a:lnL>
                      <a:noFill/>
                    </a:lnL>
                    <a:lnR>
                      <a:noFill/>
                    </a:lnR>
                    <a:lnT>
                      <a:noFill/>
                    </a:lnT>
                    <a:lnB>
                      <a:noFill/>
                    </a:lnB>
                    <a:solidFill>
                      <a:srgbClr val="3E6492"/>
                    </a:solidFill>
                  </a:tcPr>
                </a:tc>
              </a:tr>
              <a:tr h="304225">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  Datalogic ADC</a:t>
                      </a: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282.1</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308.2</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9.2%</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r>
              <a:tr h="319437">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  Datalogic </a:t>
                      </a:r>
                      <a:r>
                        <a:rPr lang="it-IT" sz="1000" b="1" i="0" u="none" strike="noStrike" kern="1200" dirty="0" err="1">
                          <a:solidFill>
                            <a:schemeClr val="tx1">
                              <a:lumMod val="50000"/>
                              <a:lumOff val="50000"/>
                            </a:schemeClr>
                          </a:solidFill>
                          <a:latin typeface="Lucida Sans"/>
                          <a:ea typeface="+mn-ea"/>
                          <a:cs typeface="+mn-cs"/>
                        </a:rPr>
                        <a:t>Automation</a:t>
                      </a:r>
                      <a:r>
                        <a:rPr lang="it-IT" sz="1000" b="1" i="0" u="none" strike="noStrike" kern="1200" dirty="0">
                          <a:solidFill>
                            <a:schemeClr val="tx1">
                              <a:lumMod val="50000"/>
                              <a:lumOff val="50000"/>
                            </a:schemeClr>
                          </a:solidFill>
                          <a:latin typeface="Lucida Sans"/>
                          <a:ea typeface="+mn-ea"/>
                          <a:cs typeface="+mn-cs"/>
                        </a:rPr>
                        <a:t> </a:t>
                      </a: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137.8</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130.2</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0" i="0" u="none" strike="noStrike" kern="1200" dirty="0">
                          <a:solidFill>
                            <a:schemeClr val="tx1">
                              <a:lumMod val="50000"/>
                              <a:lumOff val="50000"/>
                            </a:schemeClr>
                          </a:solidFill>
                          <a:latin typeface="Lucida Sans"/>
                          <a:ea typeface="+mn-ea"/>
                          <a:cs typeface="+mn-cs"/>
                        </a:rPr>
                        <a:t>5.5%</a:t>
                      </a:r>
                    </a:p>
                  </a:txBody>
                  <a:tcPr marL="0" marR="0" marT="0" marB="0" anchor="ctr">
                    <a:lnL>
                      <a:noFill/>
                    </a:lnL>
                    <a:lnR>
                      <a:noFill/>
                    </a:lnR>
                    <a:lnT>
                      <a:noFill/>
                    </a:lnT>
                    <a:lnB>
                      <a:noFill/>
                    </a:lnB>
                    <a:solidFill>
                      <a:srgbClr val="ECEFF5"/>
                    </a:solidFill>
                  </a:tcPr>
                </a:tc>
              </a:tr>
              <a:tr h="304225">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  Informatics</a:t>
                      </a: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30.8</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26.1</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c>
                  <a:txBody>
                    <a:bodyPr/>
                    <a:lstStyle/>
                    <a:p>
                      <a:pPr marL="0" algn="ctr" defTabSz="457200" rtl="0" eaLnBrk="1" fontAlgn="ctr" latinLnBrk="0" hangingPunct="1"/>
                      <a:r>
                        <a:rPr lang="it-IT" sz="1000" b="0" i="0" u="none" strike="noStrike" kern="1200" dirty="0" smtClean="0">
                          <a:solidFill>
                            <a:schemeClr val="tx1">
                              <a:lumMod val="50000"/>
                              <a:lumOff val="50000"/>
                            </a:schemeClr>
                          </a:solidFill>
                          <a:latin typeface="Lucida Sans"/>
                          <a:ea typeface="+mn-ea"/>
                          <a:cs typeface="+mn-cs"/>
                        </a:rPr>
                        <a:t>14.9%</a:t>
                      </a:r>
                      <a:endParaRPr lang="it-IT" sz="1000" b="0"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ACCBF9"/>
                    </a:solidFill>
                  </a:tcPr>
                </a:tc>
              </a:tr>
              <a:tr h="319437">
                <a:tc>
                  <a:txBody>
                    <a:bodyPr/>
                    <a:lstStyle/>
                    <a:p>
                      <a:pPr marL="0" algn="l" defTabSz="457200" rtl="0" eaLnBrk="1" fontAlgn="ctr" latinLnBrk="0" hangingPunct="1"/>
                      <a:r>
                        <a:rPr lang="it-IT" sz="1000" b="1" i="0" u="none" strike="noStrike" kern="1200" dirty="0">
                          <a:solidFill>
                            <a:schemeClr val="tx1">
                              <a:lumMod val="50000"/>
                              <a:lumOff val="50000"/>
                            </a:schemeClr>
                          </a:solidFill>
                          <a:latin typeface="Lucida Sans"/>
                          <a:ea typeface="+mn-ea"/>
                          <a:cs typeface="+mn-cs"/>
                        </a:rPr>
                        <a:t>  Total revenues </a:t>
                      </a: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1" i="0" u="none" strike="noStrike" kern="1200" dirty="0" smtClean="0">
                          <a:solidFill>
                            <a:schemeClr val="tx1">
                              <a:lumMod val="50000"/>
                              <a:lumOff val="50000"/>
                            </a:schemeClr>
                          </a:solidFill>
                          <a:latin typeface="Lucida Sans"/>
                          <a:ea typeface="+mn-ea"/>
                          <a:cs typeface="+mn-cs"/>
                        </a:rPr>
                        <a:t>450.7</a:t>
                      </a:r>
                      <a:endParaRPr lang="it-IT" sz="1000" b="1"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1" i="0" u="none" strike="noStrike" kern="1200" dirty="0" smtClean="0">
                          <a:solidFill>
                            <a:schemeClr val="tx1">
                              <a:lumMod val="50000"/>
                              <a:lumOff val="50000"/>
                            </a:schemeClr>
                          </a:solidFill>
                          <a:latin typeface="Lucida Sans"/>
                          <a:ea typeface="+mn-ea"/>
                          <a:cs typeface="+mn-cs"/>
                        </a:rPr>
                        <a:t>464.,5</a:t>
                      </a:r>
                      <a:endParaRPr lang="it-IT" sz="1000" b="1"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c>
                  <a:txBody>
                    <a:bodyPr/>
                    <a:lstStyle/>
                    <a:p>
                      <a:pPr marL="0" algn="ctr" defTabSz="457200" rtl="0" eaLnBrk="1" fontAlgn="ctr" latinLnBrk="0" hangingPunct="1"/>
                      <a:r>
                        <a:rPr lang="it-IT" sz="1000" b="1" i="0" u="none" strike="noStrike" kern="1200" dirty="0" smtClean="0">
                          <a:solidFill>
                            <a:schemeClr val="tx1">
                              <a:lumMod val="50000"/>
                              <a:lumOff val="50000"/>
                            </a:schemeClr>
                          </a:solidFill>
                          <a:latin typeface="Lucida Sans"/>
                          <a:ea typeface="+mn-ea"/>
                          <a:cs typeface="+mn-cs"/>
                        </a:rPr>
                        <a:t>3.1%</a:t>
                      </a:r>
                      <a:endParaRPr lang="it-IT" sz="1000" b="1" i="0" u="none" strike="noStrike" kern="1200" dirty="0">
                        <a:solidFill>
                          <a:schemeClr val="tx1">
                            <a:lumMod val="50000"/>
                            <a:lumOff val="50000"/>
                          </a:schemeClr>
                        </a:solidFill>
                        <a:latin typeface="Lucida Sans"/>
                        <a:ea typeface="+mn-ea"/>
                        <a:cs typeface="+mn-cs"/>
                      </a:endParaRPr>
                    </a:p>
                  </a:txBody>
                  <a:tcPr marL="0" marR="0" marT="0" marB="0" anchor="ctr">
                    <a:lnL>
                      <a:noFill/>
                    </a:lnL>
                    <a:lnR>
                      <a:noFill/>
                    </a:lnR>
                    <a:lnT>
                      <a:noFill/>
                    </a:lnT>
                    <a:lnB>
                      <a:noFill/>
                    </a:lnB>
                    <a:solidFill>
                      <a:srgbClr val="ECEFF5"/>
                    </a:solidFill>
                  </a:tcPr>
                </a:tc>
              </a:tr>
            </a:tbl>
          </a:graphicData>
        </a:graphic>
      </p:graphicFrame>
      <p:graphicFrame>
        <p:nvGraphicFramePr>
          <p:cNvPr id="9" name="Grafico 8"/>
          <p:cNvGraphicFramePr/>
          <p:nvPr>
            <p:extLst>
              <p:ext uri="{D42A27DB-BD31-4B8C-83A1-F6EECF244321}">
                <p14:modId xmlns:p14="http://schemas.microsoft.com/office/powerpoint/2010/main" val="1565691716"/>
              </p:ext>
            </p:extLst>
          </p:nvPr>
        </p:nvGraphicFramePr>
        <p:xfrm>
          <a:off x="932667" y="3809999"/>
          <a:ext cx="3859251" cy="2492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Grafico 13"/>
          <p:cNvGraphicFramePr/>
          <p:nvPr>
            <p:extLst>
              <p:ext uri="{D42A27DB-BD31-4B8C-83A1-F6EECF244321}">
                <p14:modId xmlns:p14="http://schemas.microsoft.com/office/powerpoint/2010/main" val="86097525"/>
              </p:ext>
            </p:extLst>
          </p:nvPr>
        </p:nvGraphicFramePr>
        <p:xfrm>
          <a:off x="4741573" y="3800474"/>
          <a:ext cx="3859251" cy="2492375"/>
        </p:xfrm>
        <a:graphic>
          <a:graphicData uri="http://schemas.openxmlformats.org/drawingml/2006/chart">
            <c:chart xmlns:c="http://schemas.openxmlformats.org/drawingml/2006/chart" xmlns:r="http://schemas.openxmlformats.org/officeDocument/2006/relationships" r:id="rId3"/>
          </a:graphicData>
        </a:graphic>
      </p:graphicFrame>
      <p:sp>
        <p:nvSpPr>
          <p:cNvPr id="2" name="Segnaposto numero diapositiva 1"/>
          <p:cNvSpPr>
            <a:spLocks noGrp="1"/>
          </p:cNvSpPr>
          <p:nvPr>
            <p:ph type="sldNum" sz="quarter" idx="12"/>
          </p:nvPr>
        </p:nvSpPr>
        <p:spPr/>
        <p:txBody>
          <a:bodyPr/>
          <a:lstStyle/>
          <a:p>
            <a:fld id="{72C2BF82-A7EA-419E-A6D8-59190EA55268}" type="slidenum">
              <a:rPr lang="en-US" smtClean="0"/>
              <a:t>5</a:t>
            </a:fld>
            <a:endParaRPr lang="en-US"/>
          </a:p>
        </p:txBody>
      </p:sp>
    </p:spTree>
    <p:extLst>
      <p:ext uri="{BB962C8B-B14F-4D97-AF65-F5344CB8AC3E}">
        <p14:creationId xmlns:p14="http://schemas.microsoft.com/office/powerpoint/2010/main" val="32435012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ferrozzi\Desktop\ruote dentateH.png"/>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13223"/>
          <a:stretch/>
        </p:blipFill>
        <p:spPr bwMode="auto">
          <a:xfrm>
            <a:off x="804618" y="1490035"/>
            <a:ext cx="8298438" cy="4377365"/>
          </a:xfrm>
          <a:prstGeom prst="rect">
            <a:avLst/>
          </a:prstGeom>
          <a:noFill/>
          <a:extLst>
            <a:ext uri="{909E8E84-426E-40DD-AFC4-6F175D3DCCD1}">
              <a14:hiddenFill xmlns:a14="http://schemas.microsoft.com/office/drawing/2010/main">
                <a:solidFill>
                  <a:srgbClr val="FFFFFF"/>
                </a:solidFill>
              </a14:hiddenFill>
            </a:ext>
          </a:extLst>
        </p:spPr>
      </p:pic>
      <p:sp>
        <p:nvSpPr>
          <p:cNvPr id="5" name="Titolo 1"/>
          <p:cNvSpPr>
            <a:spLocks noGrp="1"/>
          </p:cNvSpPr>
          <p:nvPr>
            <p:ph type="title"/>
          </p:nvPr>
        </p:nvSpPr>
        <p:spPr>
          <a:xfrm>
            <a:off x="1001938" y="343745"/>
            <a:ext cx="7587183" cy="1143000"/>
          </a:xfrm>
        </p:spPr>
        <p:txBody>
          <a:bodyPr>
            <a:normAutofit/>
          </a:bodyPr>
          <a:lstStyle/>
          <a:p>
            <a:r>
              <a:rPr lang="it-IT" dirty="0" smtClean="0"/>
              <a:t>A New Strategic </a:t>
            </a:r>
            <a:r>
              <a:rPr lang="it-IT" dirty="0" err="1" smtClean="0"/>
              <a:t>Paradigm</a:t>
            </a:r>
            <a:endParaRPr lang="it-IT" dirty="0"/>
          </a:p>
        </p:txBody>
      </p:sp>
      <p:sp>
        <p:nvSpPr>
          <p:cNvPr id="6" name="CasellaDiTesto 5"/>
          <p:cNvSpPr txBox="1"/>
          <p:nvPr/>
        </p:nvSpPr>
        <p:spPr>
          <a:xfrm>
            <a:off x="1904370" y="2641600"/>
            <a:ext cx="1604927" cy="830997"/>
          </a:xfrm>
          <a:prstGeom prst="rect">
            <a:avLst/>
          </a:prstGeom>
          <a:noFill/>
        </p:spPr>
        <p:txBody>
          <a:bodyPr wrap="none" rtlCol="0">
            <a:spAutoFit/>
          </a:bodyPr>
          <a:lstStyle/>
          <a:p>
            <a:pPr algn="ctr"/>
            <a:r>
              <a:rPr lang="it-IT" sz="2400" dirty="0" smtClean="0">
                <a:solidFill>
                  <a:schemeClr val="tx1">
                    <a:lumMod val="50000"/>
                    <a:lumOff val="50000"/>
                  </a:schemeClr>
                </a:solidFill>
                <a:latin typeface="Lucida Sans" pitchFamily="34" charset="0"/>
              </a:rPr>
              <a:t>Customer </a:t>
            </a:r>
          </a:p>
          <a:p>
            <a:pPr algn="ctr"/>
            <a:r>
              <a:rPr lang="it-IT" sz="2400" dirty="0" smtClean="0">
                <a:solidFill>
                  <a:schemeClr val="tx1">
                    <a:lumMod val="50000"/>
                    <a:lumOff val="50000"/>
                  </a:schemeClr>
                </a:solidFill>
                <a:latin typeface="Lucida Sans" pitchFamily="34" charset="0"/>
              </a:rPr>
              <a:t>Focus</a:t>
            </a:r>
            <a:endParaRPr lang="it-IT" sz="2400" dirty="0">
              <a:solidFill>
                <a:schemeClr val="tx1">
                  <a:lumMod val="50000"/>
                  <a:lumOff val="50000"/>
                </a:schemeClr>
              </a:solidFill>
              <a:latin typeface="Lucida Sans" pitchFamily="34" charset="0"/>
            </a:endParaRPr>
          </a:p>
        </p:txBody>
      </p:sp>
      <p:sp>
        <p:nvSpPr>
          <p:cNvPr id="7" name="CasellaDiTesto 6"/>
          <p:cNvSpPr txBox="1"/>
          <p:nvPr/>
        </p:nvSpPr>
        <p:spPr>
          <a:xfrm>
            <a:off x="4028354" y="3848100"/>
            <a:ext cx="1624163" cy="830997"/>
          </a:xfrm>
          <a:prstGeom prst="rect">
            <a:avLst/>
          </a:prstGeom>
          <a:noFill/>
        </p:spPr>
        <p:txBody>
          <a:bodyPr wrap="none" rtlCol="0">
            <a:spAutoFit/>
          </a:bodyPr>
          <a:lstStyle/>
          <a:p>
            <a:pPr algn="ctr"/>
            <a:r>
              <a:rPr lang="it-IT" sz="2400" dirty="0" smtClean="0">
                <a:solidFill>
                  <a:schemeClr val="tx1">
                    <a:lumMod val="50000"/>
                    <a:lumOff val="50000"/>
                  </a:schemeClr>
                </a:solidFill>
                <a:latin typeface="Lucida Sans" pitchFamily="34" charset="0"/>
              </a:rPr>
              <a:t>Market </a:t>
            </a:r>
          </a:p>
          <a:p>
            <a:pPr algn="ctr"/>
            <a:r>
              <a:rPr lang="it-IT" sz="2400" dirty="0" err="1" smtClean="0">
                <a:solidFill>
                  <a:schemeClr val="tx1">
                    <a:lumMod val="50000"/>
                    <a:lumOff val="50000"/>
                  </a:schemeClr>
                </a:solidFill>
                <a:latin typeface="Lucida Sans" pitchFamily="34" charset="0"/>
              </a:rPr>
              <a:t>Expansion</a:t>
            </a:r>
            <a:endParaRPr lang="it-IT" sz="2400" dirty="0">
              <a:solidFill>
                <a:schemeClr val="tx1">
                  <a:lumMod val="50000"/>
                  <a:lumOff val="50000"/>
                </a:schemeClr>
              </a:solidFill>
              <a:latin typeface="Lucida Sans" pitchFamily="34" charset="0"/>
            </a:endParaRPr>
          </a:p>
        </p:txBody>
      </p:sp>
      <p:sp>
        <p:nvSpPr>
          <p:cNvPr id="8" name="CasellaDiTesto 7"/>
          <p:cNvSpPr txBox="1"/>
          <p:nvPr/>
        </p:nvSpPr>
        <p:spPr>
          <a:xfrm>
            <a:off x="6173166" y="2826603"/>
            <a:ext cx="1931939" cy="830997"/>
          </a:xfrm>
          <a:prstGeom prst="rect">
            <a:avLst/>
          </a:prstGeom>
          <a:noFill/>
        </p:spPr>
        <p:txBody>
          <a:bodyPr wrap="none" rtlCol="0">
            <a:spAutoFit/>
          </a:bodyPr>
          <a:lstStyle/>
          <a:p>
            <a:pPr algn="ctr"/>
            <a:r>
              <a:rPr lang="it-IT" sz="2400" dirty="0" smtClean="0">
                <a:solidFill>
                  <a:schemeClr val="tx1">
                    <a:lumMod val="50000"/>
                    <a:lumOff val="50000"/>
                  </a:schemeClr>
                </a:solidFill>
                <a:latin typeface="Lucida Sans" pitchFamily="34" charset="0"/>
              </a:rPr>
              <a:t>People</a:t>
            </a:r>
          </a:p>
          <a:p>
            <a:pPr algn="ctr"/>
            <a:r>
              <a:rPr lang="it-IT" sz="2400" dirty="0" smtClean="0">
                <a:solidFill>
                  <a:schemeClr val="tx1">
                    <a:lumMod val="50000"/>
                    <a:lumOff val="50000"/>
                  </a:schemeClr>
                </a:solidFill>
                <a:latin typeface="Lucida Sans" pitchFamily="34" charset="0"/>
              </a:rPr>
              <a:t>Engagement</a:t>
            </a:r>
            <a:endParaRPr lang="it-IT" sz="2400" dirty="0">
              <a:solidFill>
                <a:schemeClr val="tx1">
                  <a:lumMod val="50000"/>
                  <a:lumOff val="50000"/>
                </a:schemeClr>
              </a:solidFill>
              <a:latin typeface="Lucida Sans" pitchFamily="34" charset="0"/>
            </a:endParaRPr>
          </a:p>
        </p:txBody>
      </p:sp>
      <p:sp>
        <p:nvSpPr>
          <p:cNvPr id="9" name="Curved Up Arrow 1"/>
          <p:cNvSpPr/>
          <p:nvPr/>
        </p:nvSpPr>
        <p:spPr>
          <a:xfrm>
            <a:off x="3515095" y="5399705"/>
            <a:ext cx="2553195" cy="513402"/>
          </a:xfrm>
          <a:prstGeom prst="curvedUpArrow">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2"/>
          <p:cNvSpPr txBox="1"/>
          <p:nvPr/>
        </p:nvSpPr>
        <p:spPr>
          <a:xfrm rot="21449049">
            <a:off x="3647925" y="5747113"/>
            <a:ext cx="2551211" cy="461665"/>
          </a:xfrm>
          <a:prstGeom prst="rect">
            <a:avLst/>
          </a:prstGeom>
          <a:noFill/>
        </p:spPr>
        <p:txBody>
          <a:bodyPr spcFirstLastPara="1" wrap="none" numCol="1" rtlCol="0">
            <a:prstTxWarp prst="textArchDown">
              <a:avLst/>
            </a:prstTxWarp>
            <a:spAutoFit/>
          </a:bodyPr>
          <a:lstStyle>
            <a:defPPr>
              <a:defRPr lang="it-IT"/>
            </a:defPPr>
            <a:lvl1pPr>
              <a:defRPr sz="2400" b="1"/>
            </a:lvl1pPr>
          </a:lstStyle>
          <a:p>
            <a:r>
              <a:rPr lang="en-US" b="0" dirty="0" smtClean="0"/>
              <a:t> </a:t>
            </a:r>
            <a:r>
              <a:rPr lang="en-US" b="0" dirty="0" smtClean="0">
                <a:solidFill>
                  <a:schemeClr val="tx1">
                    <a:lumMod val="75000"/>
                    <a:lumOff val="25000"/>
                  </a:schemeClr>
                </a:solidFill>
                <a:latin typeface="Lucida Sans"/>
              </a:rPr>
              <a:t>Increase revenues</a:t>
            </a:r>
            <a:endParaRPr lang="en-US" b="0" dirty="0">
              <a:solidFill>
                <a:schemeClr val="tx1">
                  <a:lumMod val="75000"/>
                  <a:lumOff val="25000"/>
                </a:schemeClr>
              </a:solidFill>
              <a:latin typeface="Lucida Sans"/>
            </a:endParaRPr>
          </a:p>
        </p:txBody>
      </p:sp>
      <p:sp>
        <p:nvSpPr>
          <p:cNvPr id="11" name="Curved Up Arrow 9"/>
          <p:cNvSpPr/>
          <p:nvPr/>
        </p:nvSpPr>
        <p:spPr>
          <a:xfrm flipV="1">
            <a:off x="5891143" y="1766300"/>
            <a:ext cx="2495983" cy="445425"/>
          </a:xfrm>
          <a:prstGeom prst="curvedUpArrow">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Curved Up Arrow 11"/>
          <p:cNvSpPr/>
          <p:nvPr/>
        </p:nvSpPr>
        <p:spPr>
          <a:xfrm flipV="1">
            <a:off x="1439397" y="1685047"/>
            <a:ext cx="2495983" cy="445425"/>
          </a:xfrm>
          <a:prstGeom prst="curvedUpArrow">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rot="211711">
            <a:off x="1471505" y="1511090"/>
            <a:ext cx="2726516" cy="461665"/>
          </a:xfrm>
          <a:prstGeom prst="rect">
            <a:avLst/>
          </a:prstGeom>
          <a:noFill/>
        </p:spPr>
        <p:txBody>
          <a:bodyPr wrap="none" rtlCol="0">
            <a:prstTxWarp prst="textArchUp">
              <a:avLst>
                <a:gd name="adj" fmla="val 10610306"/>
              </a:avLst>
            </a:prstTxWarp>
            <a:spAutoFit/>
          </a:bodyPr>
          <a:lstStyle/>
          <a:p>
            <a:r>
              <a:rPr lang="en-US" sz="2400" dirty="0"/>
              <a:t> </a:t>
            </a:r>
            <a:r>
              <a:rPr lang="en-US" sz="2400" dirty="0" smtClean="0">
                <a:solidFill>
                  <a:schemeClr val="tx1">
                    <a:lumMod val="75000"/>
                    <a:lumOff val="25000"/>
                  </a:schemeClr>
                </a:solidFill>
                <a:latin typeface="Lucida Sans"/>
              </a:rPr>
              <a:t>Innovative products</a:t>
            </a:r>
            <a:endParaRPr lang="en-US" sz="2400" dirty="0">
              <a:solidFill>
                <a:schemeClr val="tx1">
                  <a:lumMod val="75000"/>
                  <a:lumOff val="25000"/>
                </a:schemeClr>
              </a:solidFill>
              <a:latin typeface="Lucida Sans"/>
            </a:endParaRPr>
          </a:p>
        </p:txBody>
      </p:sp>
      <p:sp>
        <p:nvSpPr>
          <p:cNvPr id="14" name="TextBox 13"/>
          <p:cNvSpPr txBox="1"/>
          <p:nvPr/>
        </p:nvSpPr>
        <p:spPr>
          <a:xfrm>
            <a:off x="5500195" y="1582339"/>
            <a:ext cx="3142720" cy="461665"/>
          </a:xfrm>
          <a:prstGeom prst="rect">
            <a:avLst/>
          </a:prstGeom>
          <a:noFill/>
        </p:spPr>
        <p:txBody>
          <a:bodyPr spcFirstLastPara="1" wrap="none" numCol="1" rtlCol="0">
            <a:prstTxWarp prst="textArchUp">
              <a:avLst>
                <a:gd name="adj" fmla="val 10119014"/>
              </a:avLst>
            </a:prstTxWarp>
            <a:spAutoFit/>
          </a:bodyPr>
          <a:lstStyle>
            <a:defPPr>
              <a:defRPr lang="it-IT"/>
            </a:defPPr>
            <a:lvl1pPr>
              <a:defRPr sz="2400" b="1"/>
            </a:lvl1pPr>
          </a:lstStyle>
          <a:p>
            <a:r>
              <a:rPr lang="en-US" b="0" dirty="0" smtClean="0"/>
              <a:t> </a:t>
            </a:r>
            <a:r>
              <a:rPr lang="en-US" b="0" dirty="0" smtClean="0">
                <a:solidFill>
                  <a:schemeClr val="tx1">
                    <a:lumMod val="75000"/>
                    <a:lumOff val="25000"/>
                  </a:schemeClr>
                </a:solidFill>
                <a:latin typeface="Lucida Sans"/>
              </a:rPr>
              <a:t>Competitive </a:t>
            </a:r>
            <a:r>
              <a:rPr lang="en-US" b="0" dirty="0">
                <a:solidFill>
                  <a:schemeClr val="tx1">
                    <a:lumMod val="75000"/>
                    <a:lumOff val="25000"/>
                  </a:schemeClr>
                </a:solidFill>
                <a:latin typeface="Lucida Sans"/>
              </a:rPr>
              <a:t>advantage</a:t>
            </a:r>
          </a:p>
        </p:txBody>
      </p:sp>
      <p:sp>
        <p:nvSpPr>
          <p:cNvPr id="2" name="Segnaposto numero diapositiva 1"/>
          <p:cNvSpPr>
            <a:spLocks noGrp="1"/>
          </p:cNvSpPr>
          <p:nvPr>
            <p:ph type="sldNum" sz="quarter" idx="12"/>
          </p:nvPr>
        </p:nvSpPr>
        <p:spPr/>
        <p:txBody>
          <a:bodyPr/>
          <a:lstStyle/>
          <a:p>
            <a:fld id="{72C2BF82-A7EA-419E-A6D8-59190EA55268}" type="slidenum">
              <a:rPr lang="en-US" smtClean="0"/>
              <a:t>6</a:t>
            </a:fld>
            <a:endParaRPr lang="en-US"/>
          </a:p>
        </p:txBody>
      </p:sp>
    </p:spTree>
    <p:extLst>
      <p:ext uri="{BB962C8B-B14F-4D97-AF65-F5344CB8AC3E}">
        <p14:creationId xmlns:p14="http://schemas.microsoft.com/office/powerpoint/2010/main" val="25013670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978482" y="340773"/>
            <a:ext cx="8084316" cy="1143000"/>
          </a:xfrm>
        </p:spPr>
        <p:txBody>
          <a:bodyPr>
            <a:normAutofit/>
          </a:bodyPr>
          <a:lstStyle/>
          <a:p>
            <a:pPr>
              <a:tabLst>
                <a:tab pos="1431925" algn="l"/>
              </a:tabLst>
            </a:pPr>
            <a:r>
              <a:rPr lang="it-IT" dirty="0" smtClean="0"/>
              <a:t>Customer Focus: </a:t>
            </a:r>
            <a:r>
              <a:rPr lang="it-IT" dirty="0" err="1" smtClean="0"/>
              <a:t>Invest</a:t>
            </a:r>
            <a:r>
              <a:rPr lang="it-IT" dirty="0" smtClean="0"/>
              <a:t> in Technology and </a:t>
            </a:r>
            <a:r>
              <a:rPr lang="it-IT" dirty="0" err="1" smtClean="0"/>
              <a:t>Develop</a:t>
            </a:r>
            <a:r>
              <a:rPr lang="it-IT" dirty="0" smtClean="0"/>
              <a:t> </a:t>
            </a:r>
            <a:r>
              <a:rPr lang="it-IT" dirty="0" err="1" smtClean="0"/>
              <a:t>Excellent</a:t>
            </a:r>
            <a:r>
              <a:rPr lang="it-IT" dirty="0" smtClean="0"/>
              <a:t> </a:t>
            </a:r>
            <a:r>
              <a:rPr lang="it-IT" dirty="0" err="1" smtClean="0"/>
              <a:t>Products</a:t>
            </a:r>
            <a:endParaRPr lang="it-IT" dirty="0"/>
          </a:p>
        </p:txBody>
      </p:sp>
      <p:sp>
        <p:nvSpPr>
          <p:cNvPr id="5" name="Rectangle 12"/>
          <p:cNvSpPr txBox="1">
            <a:spLocks noGrp="1" noChangeArrowheads="1"/>
          </p:cNvSpPr>
          <p:nvPr/>
        </p:nvSpPr>
        <p:spPr bwMode="auto">
          <a:xfrm>
            <a:off x="6979288" y="6553650"/>
            <a:ext cx="2133600" cy="476250"/>
          </a:xfrm>
          <a:prstGeom prst="rect">
            <a:avLst/>
          </a:prstGeom>
          <a:noFill/>
          <a:ln w="9525">
            <a:noFill/>
            <a:miter lim="800000"/>
            <a:headEnd/>
            <a:tailEnd/>
          </a:ln>
        </p:spPr>
        <p:txBody>
          <a:bodyPr anchor="ctr"/>
          <a:lstStyle/>
          <a:p>
            <a:pPr algn="r"/>
            <a:fld id="{99F2A389-9F7B-44E1-A247-0CEFD75DC064}" type="slidenum">
              <a:rPr lang="en-US" sz="900">
                <a:solidFill>
                  <a:schemeClr val="bg1"/>
                </a:solidFill>
              </a:rPr>
              <a:pPr algn="r"/>
              <a:t>7</a:t>
            </a:fld>
            <a:endParaRPr lang="en-US" sz="900">
              <a:solidFill>
                <a:schemeClr val="bg1"/>
              </a:solidFill>
            </a:endParaRPr>
          </a:p>
        </p:txBody>
      </p:sp>
      <p:sp>
        <p:nvSpPr>
          <p:cNvPr id="6" name="Segnaposto numero diapositiva 4"/>
          <p:cNvSpPr txBox="1">
            <a:spLocks noGrp="1"/>
          </p:cNvSpPr>
          <p:nvPr/>
        </p:nvSpPr>
        <p:spPr bwMode="auto">
          <a:xfrm>
            <a:off x="6979288" y="6553650"/>
            <a:ext cx="2133600" cy="476250"/>
          </a:xfrm>
          <a:prstGeom prst="rect">
            <a:avLst/>
          </a:prstGeom>
          <a:noFill/>
          <a:ln w="9525">
            <a:noFill/>
            <a:miter lim="800000"/>
            <a:headEnd/>
            <a:tailEnd/>
          </a:ln>
        </p:spPr>
        <p:txBody>
          <a:bodyPr anchor="ctr"/>
          <a:lstStyle/>
          <a:p>
            <a:pPr algn="r"/>
            <a:fld id="{F7A1BE6F-91A1-4EED-BC84-1D8E65582377}" type="slidenum">
              <a:rPr lang="en-US" sz="900">
                <a:solidFill>
                  <a:schemeClr val="bg1"/>
                </a:solidFill>
              </a:rPr>
              <a:pPr algn="r"/>
              <a:t>7</a:t>
            </a:fld>
            <a:endParaRPr lang="en-US" sz="900">
              <a:solidFill>
                <a:schemeClr val="bg1"/>
              </a:solidFill>
            </a:endParaRPr>
          </a:p>
        </p:txBody>
      </p:sp>
      <p:sp>
        <p:nvSpPr>
          <p:cNvPr id="7" name="Rettangolo 6"/>
          <p:cNvSpPr/>
          <p:nvPr/>
        </p:nvSpPr>
        <p:spPr>
          <a:xfrm>
            <a:off x="5870759" y="1948186"/>
            <a:ext cx="3242129" cy="3323987"/>
          </a:xfrm>
          <a:prstGeom prst="rect">
            <a:avLst/>
          </a:prstGeom>
        </p:spPr>
        <p:txBody>
          <a:bodyPr wrap="square">
            <a:spAutoFit/>
          </a:bodyPr>
          <a:lstStyle/>
          <a:p>
            <a:pPr marL="180975" indent="-180975">
              <a:buFont typeface="Wingdings" pitchFamily="2" charset="2"/>
              <a:buChar char="§"/>
              <a:tabLst>
                <a:tab pos="180975" algn="l"/>
              </a:tabLst>
            </a:pPr>
            <a:r>
              <a:rPr lang="en-US" altLang="en-US" sz="1400" b="1" dirty="0" smtClean="0">
                <a:solidFill>
                  <a:schemeClr val="tx1">
                    <a:lumMod val="65000"/>
                    <a:lumOff val="35000"/>
                  </a:schemeClr>
                </a:solidFill>
                <a:latin typeface="Lucida Sans" pitchFamily="34" charset="0"/>
                <a:ea typeface="Arial Unicode MS" pitchFamily="34" charset="-128"/>
                <a:cs typeface="Arial Unicode MS" pitchFamily="34" charset="-128"/>
              </a:rPr>
              <a:t>New Business Development Division </a:t>
            </a:r>
            <a:r>
              <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rPr>
              <a:t>to meet and anticipate current and future customer needs</a:t>
            </a:r>
          </a:p>
          <a:p>
            <a:pPr marL="180975" indent="-180975">
              <a:buFont typeface="Wingdings" pitchFamily="2" charset="2"/>
              <a:buChar char="§"/>
              <a:tabLst>
                <a:tab pos="180975" algn="l"/>
              </a:tabLst>
            </a:pPr>
            <a:endPar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endParaRPr>
          </a:p>
          <a:p>
            <a:pPr marL="180975" indent="-180975">
              <a:buFont typeface="Wingdings" pitchFamily="2" charset="2"/>
              <a:buChar char="§"/>
              <a:tabLst>
                <a:tab pos="180975" algn="l"/>
              </a:tabLst>
            </a:pPr>
            <a:r>
              <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rPr>
              <a:t>Focus on </a:t>
            </a:r>
            <a:r>
              <a:rPr lang="en-US" altLang="en-US" sz="1400" b="1" dirty="0" smtClean="0">
                <a:solidFill>
                  <a:schemeClr val="tx1">
                    <a:lumMod val="65000"/>
                    <a:lumOff val="35000"/>
                  </a:schemeClr>
                </a:solidFill>
                <a:latin typeface="Lucida Sans" pitchFamily="34" charset="0"/>
                <a:ea typeface="Arial Unicode MS" pitchFamily="34" charset="-128"/>
                <a:cs typeface="Arial Unicode MS" pitchFamily="34" charset="-128"/>
              </a:rPr>
              <a:t>Vision and Imaging technologies</a:t>
            </a:r>
          </a:p>
          <a:p>
            <a:pPr marL="180975" indent="-180975">
              <a:buFont typeface="Wingdings" pitchFamily="2" charset="2"/>
              <a:buChar char="§"/>
              <a:tabLst>
                <a:tab pos="180975" algn="l"/>
              </a:tabLst>
            </a:pPr>
            <a:endPar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endParaRPr>
          </a:p>
          <a:p>
            <a:pPr marL="180975" indent="-180975">
              <a:buFont typeface="Wingdings" pitchFamily="2" charset="2"/>
              <a:buChar char="§"/>
              <a:tabLst>
                <a:tab pos="180975" algn="l"/>
              </a:tabLst>
            </a:pPr>
            <a:r>
              <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rPr>
              <a:t>Focus on </a:t>
            </a:r>
            <a:r>
              <a:rPr lang="en-US" altLang="ja-JP" sz="1400" b="1" dirty="0" smtClean="0">
                <a:solidFill>
                  <a:schemeClr val="tx1">
                    <a:lumMod val="65000"/>
                    <a:lumOff val="35000"/>
                  </a:schemeClr>
                </a:solidFill>
                <a:latin typeface="Lucida Sans" pitchFamily="34" charset="0"/>
                <a:ea typeface="ＭＳ Ｐゴシック" pitchFamily="34" charset="-128"/>
              </a:rPr>
              <a:t>breakthrough </a:t>
            </a:r>
            <a:r>
              <a:rPr lang="en-US" altLang="en-US" sz="1400" b="1" dirty="0" smtClean="0">
                <a:solidFill>
                  <a:schemeClr val="tx1">
                    <a:lumMod val="65000"/>
                    <a:lumOff val="35000"/>
                  </a:schemeClr>
                </a:solidFill>
                <a:latin typeface="Lucida Sans" pitchFamily="34" charset="0"/>
                <a:ea typeface="Arial Unicode MS" pitchFamily="34" charset="-128"/>
                <a:cs typeface="Arial Unicode MS" pitchFamily="34" charset="-128"/>
              </a:rPr>
              <a:t>innovations</a:t>
            </a:r>
          </a:p>
          <a:p>
            <a:pPr marL="180975" indent="-180975">
              <a:buFont typeface="Wingdings" pitchFamily="2" charset="2"/>
              <a:buChar char="§"/>
              <a:tabLst>
                <a:tab pos="180975" algn="l"/>
              </a:tabLst>
            </a:pPr>
            <a:endPar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endParaRPr>
          </a:p>
          <a:p>
            <a:pPr marL="180975" indent="-180975">
              <a:buFont typeface="Wingdings" pitchFamily="2" charset="2"/>
              <a:buChar char="§"/>
              <a:tabLst>
                <a:tab pos="180975" algn="l"/>
              </a:tabLst>
            </a:pPr>
            <a:r>
              <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rPr>
              <a:t>Improve market shares</a:t>
            </a:r>
          </a:p>
          <a:p>
            <a:pPr marL="180975" indent="-180975">
              <a:buFont typeface="Wingdings" pitchFamily="2" charset="2"/>
              <a:buChar char="§"/>
              <a:tabLst>
                <a:tab pos="180975" algn="l"/>
              </a:tabLst>
            </a:pPr>
            <a:endPar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endParaRPr>
          </a:p>
          <a:p>
            <a:pPr marL="180975" indent="-180975">
              <a:buFont typeface="Wingdings" pitchFamily="2" charset="2"/>
              <a:buChar char="§"/>
              <a:tabLst>
                <a:tab pos="180975" algn="l"/>
              </a:tabLst>
            </a:pPr>
            <a:r>
              <a:rPr lang="en-US" altLang="en-US" sz="1400" dirty="0" smtClean="0">
                <a:solidFill>
                  <a:schemeClr val="tx1">
                    <a:lumMod val="65000"/>
                    <a:lumOff val="35000"/>
                  </a:schemeClr>
                </a:solidFill>
                <a:latin typeface="Lucida Sans" pitchFamily="34" charset="0"/>
                <a:ea typeface="Arial Unicode MS" pitchFamily="34" charset="-128"/>
                <a:cs typeface="Arial Unicode MS" pitchFamily="34" charset="-128"/>
              </a:rPr>
              <a:t>Research &amp; Development investments from </a:t>
            </a:r>
            <a:r>
              <a:rPr lang="en-US" altLang="en-US" sz="1400" b="1" dirty="0" smtClean="0">
                <a:solidFill>
                  <a:schemeClr val="tx1">
                    <a:lumMod val="65000"/>
                    <a:lumOff val="35000"/>
                  </a:schemeClr>
                </a:solidFill>
                <a:latin typeface="Lucida Sans" pitchFamily="34" charset="0"/>
                <a:ea typeface="Arial Unicode MS" pitchFamily="34" charset="-128"/>
                <a:cs typeface="Arial Unicode MS" pitchFamily="34" charset="-128"/>
              </a:rPr>
              <a:t>7% to over 8% </a:t>
            </a:r>
            <a:r>
              <a:rPr lang="en-US" altLang="en-US" sz="1400" b="1" dirty="0">
                <a:solidFill>
                  <a:schemeClr val="tx1">
                    <a:lumMod val="65000"/>
                    <a:lumOff val="35000"/>
                  </a:schemeClr>
                </a:solidFill>
                <a:latin typeface="Lucida Sans" pitchFamily="34" charset="0"/>
                <a:ea typeface="Arial Unicode MS" pitchFamily="34" charset="-128"/>
                <a:cs typeface="Arial Unicode MS" pitchFamily="34" charset="-128"/>
              </a:rPr>
              <a:t> </a:t>
            </a:r>
            <a:r>
              <a:rPr lang="en-US" altLang="en-US" sz="1400" b="1" dirty="0" smtClean="0">
                <a:solidFill>
                  <a:schemeClr val="tx1">
                    <a:lumMod val="65000"/>
                    <a:lumOff val="35000"/>
                  </a:schemeClr>
                </a:solidFill>
                <a:latin typeface="Lucida Sans" pitchFamily="34" charset="0"/>
                <a:ea typeface="Arial Unicode MS" pitchFamily="34" charset="-128"/>
                <a:cs typeface="Arial Unicode MS" pitchFamily="34" charset="-128"/>
              </a:rPr>
              <a:t> on sales</a:t>
            </a:r>
          </a:p>
        </p:txBody>
      </p:sp>
      <p:sp>
        <p:nvSpPr>
          <p:cNvPr id="8" name="Rettangolo 7"/>
          <p:cNvSpPr/>
          <p:nvPr/>
        </p:nvSpPr>
        <p:spPr>
          <a:xfrm>
            <a:off x="1772657" y="5076875"/>
            <a:ext cx="3149599" cy="1060476"/>
          </a:xfrm>
          <a:prstGeom prst="rect">
            <a:avLst/>
          </a:prstGeom>
          <a:ln>
            <a:noFill/>
          </a:ln>
        </p:spPr>
        <p:style>
          <a:lnRef idx="1">
            <a:schemeClr val="accent4"/>
          </a:lnRef>
          <a:fillRef idx="3">
            <a:schemeClr val="accent4"/>
          </a:fillRef>
          <a:effectRef idx="2">
            <a:schemeClr val="accent4"/>
          </a:effectRef>
          <a:fontRef idx="minor">
            <a:schemeClr val="lt1"/>
          </a:fontRef>
        </p:style>
        <p:txBody>
          <a:bodyPr rtlCol="0" anchor="ctr"/>
          <a:lstStyle/>
          <a:p>
            <a:pPr marL="0" lvl="1" algn="ctr">
              <a:spcBef>
                <a:spcPct val="20000"/>
              </a:spcBef>
              <a:tabLst>
                <a:tab pos="0" algn="l"/>
              </a:tabLst>
              <a:defRPr/>
            </a:pPr>
            <a:r>
              <a:rPr lang="en-US" sz="1600" dirty="0">
                <a:solidFill>
                  <a:schemeClr val="bg1"/>
                </a:solidFill>
                <a:latin typeface="Lucida Sans" pitchFamily="34" charset="0"/>
                <a:ea typeface="ＭＳ Ｐゴシック" pitchFamily="34" charset="-128"/>
              </a:rPr>
              <a:t>NEW </a:t>
            </a:r>
          </a:p>
          <a:p>
            <a:pPr marL="0" lvl="1" algn="ctr">
              <a:spcBef>
                <a:spcPct val="20000"/>
              </a:spcBef>
              <a:tabLst>
                <a:tab pos="0" algn="l"/>
              </a:tabLst>
              <a:defRPr/>
            </a:pPr>
            <a:r>
              <a:rPr lang="en-US" sz="1600" dirty="0">
                <a:solidFill>
                  <a:schemeClr val="bg1"/>
                </a:solidFill>
                <a:latin typeface="Lucida Sans" pitchFamily="34" charset="0"/>
                <a:ea typeface="ＭＳ Ｐゴシック" pitchFamily="34" charset="-128"/>
              </a:rPr>
              <a:t>BUSINESS DEVELOPMENT </a:t>
            </a:r>
          </a:p>
          <a:p>
            <a:pPr marL="0" lvl="1" algn="ctr">
              <a:spcBef>
                <a:spcPct val="20000"/>
              </a:spcBef>
              <a:tabLst>
                <a:tab pos="0" algn="l"/>
              </a:tabLst>
              <a:defRPr/>
            </a:pPr>
            <a:r>
              <a:rPr lang="en-US" sz="1600" dirty="0">
                <a:solidFill>
                  <a:schemeClr val="bg1"/>
                </a:solidFill>
                <a:latin typeface="Lucida Sans" pitchFamily="34" charset="0"/>
                <a:ea typeface="ＭＳ Ｐゴシック" pitchFamily="34" charset="-128"/>
              </a:rPr>
              <a:t>DIVISION</a:t>
            </a:r>
          </a:p>
        </p:txBody>
      </p:sp>
      <p:sp>
        <p:nvSpPr>
          <p:cNvPr id="9" name="Rettangolo 8"/>
          <p:cNvSpPr/>
          <p:nvPr/>
        </p:nvSpPr>
        <p:spPr>
          <a:xfrm>
            <a:off x="1128153" y="1734107"/>
            <a:ext cx="4583875" cy="1060476"/>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lnSpc>
                <a:spcPct val="150000"/>
              </a:lnSpc>
              <a:buFont typeface="Wingdings" pitchFamily="2" charset="2"/>
              <a:buChar char="§"/>
            </a:pPr>
            <a:r>
              <a:rPr lang="it-IT" altLang="en-US" sz="1400" dirty="0">
                <a:solidFill>
                  <a:schemeClr val="bg1"/>
                </a:solidFill>
                <a:latin typeface="Lucida Sans" pitchFamily="34" charset="0"/>
                <a:ea typeface="Arial Unicode MS" pitchFamily="34" charset="-128"/>
                <a:cs typeface="Arial Unicode MS" pitchFamily="34" charset="-128"/>
              </a:rPr>
              <a:t> Core </a:t>
            </a:r>
            <a:r>
              <a:rPr lang="it-IT" altLang="en-US" sz="1400" dirty="0" err="1" smtClean="0">
                <a:solidFill>
                  <a:schemeClr val="bg1"/>
                </a:solidFill>
                <a:latin typeface="Lucida Sans" pitchFamily="34" charset="0"/>
                <a:ea typeface="Arial Unicode MS" pitchFamily="34" charset="-128"/>
                <a:cs typeface="Arial Unicode MS" pitchFamily="34" charset="-128"/>
              </a:rPr>
              <a:t>Competences</a:t>
            </a:r>
            <a:endParaRPr lang="it-IT" altLang="en-US" sz="1400" dirty="0">
              <a:solidFill>
                <a:schemeClr val="bg1"/>
              </a:solidFill>
              <a:latin typeface="Lucida Sans" pitchFamily="34" charset="0"/>
              <a:ea typeface="Arial Unicode MS" pitchFamily="34" charset="-128"/>
              <a:cs typeface="Arial Unicode MS" pitchFamily="34" charset="-128"/>
            </a:endParaRPr>
          </a:p>
          <a:p>
            <a:pPr algn="ctr">
              <a:lnSpc>
                <a:spcPct val="150000"/>
              </a:lnSpc>
              <a:buFont typeface="Wingdings" pitchFamily="2" charset="2"/>
              <a:buChar char="§"/>
            </a:pPr>
            <a:r>
              <a:rPr lang="it-IT" altLang="en-US" sz="1400" dirty="0">
                <a:solidFill>
                  <a:schemeClr val="bg1"/>
                </a:solidFill>
                <a:latin typeface="Lucida Sans" pitchFamily="34" charset="0"/>
                <a:ea typeface="Arial Unicode MS" pitchFamily="34" charset="-128"/>
                <a:cs typeface="Arial Unicode MS" pitchFamily="34" charset="-128"/>
              </a:rPr>
              <a:t> New </a:t>
            </a:r>
            <a:r>
              <a:rPr lang="it-IT" altLang="en-US" sz="1400" dirty="0" err="1">
                <a:solidFill>
                  <a:schemeClr val="bg1"/>
                </a:solidFill>
                <a:latin typeface="Lucida Sans" pitchFamily="34" charset="0"/>
                <a:ea typeface="Arial Unicode MS" pitchFamily="34" charset="-128"/>
                <a:cs typeface="Arial Unicode MS" pitchFamily="34" charset="-128"/>
              </a:rPr>
              <a:t>Emerging</a:t>
            </a:r>
            <a:r>
              <a:rPr lang="it-IT" altLang="en-US" sz="1400" dirty="0">
                <a:solidFill>
                  <a:schemeClr val="bg1"/>
                </a:solidFill>
                <a:latin typeface="Lucida Sans" pitchFamily="34" charset="0"/>
                <a:ea typeface="Arial Unicode MS" pitchFamily="34" charset="-128"/>
                <a:cs typeface="Arial Unicode MS" pitchFamily="34" charset="-128"/>
              </a:rPr>
              <a:t> Technologies</a:t>
            </a:r>
          </a:p>
          <a:p>
            <a:pPr algn="ctr">
              <a:lnSpc>
                <a:spcPct val="150000"/>
              </a:lnSpc>
              <a:buFont typeface="Wingdings" pitchFamily="2" charset="2"/>
              <a:buChar char="§"/>
            </a:pPr>
            <a:r>
              <a:rPr lang="it-IT" altLang="en-US" sz="1400" dirty="0">
                <a:solidFill>
                  <a:schemeClr val="bg1"/>
                </a:solidFill>
                <a:latin typeface="Lucida Sans" pitchFamily="34" charset="0"/>
                <a:ea typeface="Arial Unicode MS" pitchFamily="34" charset="-128"/>
                <a:cs typeface="Arial Unicode MS" pitchFamily="34" charset="-128"/>
              </a:rPr>
              <a:t> Integration Office</a:t>
            </a:r>
          </a:p>
        </p:txBody>
      </p:sp>
      <p:pic>
        <p:nvPicPr>
          <p:cNvPr id="10" name="Picture 2" descr="C:\Users\mferrozzi\Desktop\Senza titolo-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462" y="2796998"/>
            <a:ext cx="5077298" cy="2279877"/>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numero diapositiva 1"/>
          <p:cNvSpPr>
            <a:spLocks noGrp="1"/>
          </p:cNvSpPr>
          <p:nvPr>
            <p:ph type="sldNum" sz="quarter" idx="12"/>
          </p:nvPr>
        </p:nvSpPr>
        <p:spPr/>
        <p:txBody>
          <a:bodyPr/>
          <a:lstStyle/>
          <a:p>
            <a:fld id="{72C2BF82-A7EA-419E-A6D8-59190EA55268}" type="slidenum">
              <a:rPr lang="en-US" smtClean="0"/>
              <a:t>7</a:t>
            </a:fld>
            <a:endParaRPr lang="en-US"/>
          </a:p>
        </p:txBody>
      </p:sp>
    </p:spTree>
    <p:extLst>
      <p:ext uri="{BB962C8B-B14F-4D97-AF65-F5344CB8AC3E}">
        <p14:creationId xmlns:p14="http://schemas.microsoft.com/office/powerpoint/2010/main" val="3938438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964040" y="347567"/>
            <a:ext cx="7787208" cy="586573"/>
          </a:xfrm>
        </p:spPr>
        <p:txBody>
          <a:bodyPr>
            <a:normAutofit/>
          </a:bodyPr>
          <a:lstStyle/>
          <a:p>
            <a:pPr>
              <a:tabLst>
                <a:tab pos="1431925" algn="l"/>
              </a:tabLst>
            </a:pPr>
            <a:r>
              <a:rPr lang="it-IT" dirty="0" smtClean="0"/>
              <a:t>Relentless Innovation</a:t>
            </a:r>
            <a:endParaRPr lang="it-IT" sz="3200" dirty="0"/>
          </a:p>
        </p:txBody>
      </p:sp>
      <p:sp>
        <p:nvSpPr>
          <p:cNvPr id="12" name="Rettangolo 11"/>
          <p:cNvSpPr/>
          <p:nvPr/>
        </p:nvSpPr>
        <p:spPr>
          <a:xfrm>
            <a:off x="1202766" y="4123541"/>
            <a:ext cx="3890599" cy="226850"/>
          </a:xfrm>
          <a:prstGeom prst="rect">
            <a:avLst/>
          </a:prstGeom>
          <a:solidFill>
            <a:srgbClr val="4966AC"/>
          </a:solidFill>
          <a:scene3d>
            <a:camera prst="orthographicFront">
              <a:rot lat="0" lon="0" rev="0"/>
            </a:camera>
            <a:lightRig rig="threePt" dir="t">
              <a:rot lat="0" lon="0" rev="0"/>
            </a:lightRig>
          </a:scene3d>
          <a:sp3d>
            <a:bevelT w="0" h="0"/>
          </a:sp3d>
        </p:spPr>
        <p:style>
          <a:lnRef idx="0">
            <a:schemeClr val="accent4"/>
          </a:lnRef>
          <a:fillRef idx="1003">
            <a:schemeClr val="dk1"/>
          </a:fillRef>
          <a:effectRef idx="3">
            <a:schemeClr val="accent4"/>
          </a:effectRef>
          <a:fontRef idx="minor">
            <a:schemeClr val="lt1"/>
          </a:fontRef>
        </p:style>
        <p:txBody>
          <a:bodyPr anchor="ctr"/>
          <a:lstStyle/>
          <a:p>
            <a:pPr algn="ctr">
              <a:defRPr/>
            </a:pPr>
            <a:r>
              <a:rPr lang="it-IT" sz="1200" b="1" dirty="0" smtClean="0">
                <a:latin typeface="Lucida Sans"/>
              </a:rPr>
              <a:t>PATENT PORTFOLIO</a:t>
            </a:r>
            <a:endParaRPr lang="it-IT" sz="1200" b="1" dirty="0">
              <a:latin typeface="Lucida Sans"/>
            </a:endParaRPr>
          </a:p>
        </p:txBody>
      </p:sp>
      <p:sp>
        <p:nvSpPr>
          <p:cNvPr id="13" name="Rettangolo 12"/>
          <p:cNvSpPr/>
          <p:nvPr/>
        </p:nvSpPr>
        <p:spPr>
          <a:xfrm>
            <a:off x="1202766" y="1205428"/>
            <a:ext cx="3890599" cy="226850"/>
          </a:xfrm>
          <a:prstGeom prst="rect">
            <a:avLst/>
          </a:prstGeom>
          <a:solidFill>
            <a:srgbClr val="4966AC"/>
          </a:solidFill>
          <a:scene3d>
            <a:camera prst="orthographicFront">
              <a:rot lat="0" lon="0" rev="0"/>
            </a:camera>
            <a:lightRig rig="threePt" dir="t">
              <a:rot lat="0" lon="0" rev="0"/>
            </a:lightRig>
          </a:scene3d>
          <a:sp3d>
            <a:bevelT w="0" h="0"/>
          </a:sp3d>
        </p:spPr>
        <p:style>
          <a:lnRef idx="0">
            <a:schemeClr val="accent4"/>
          </a:lnRef>
          <a:fillRef idx="1003">
            <a:schemeClr val="dk1"/>
          </a:fillRef>
          <a:effectRef idx="3">
            <a:schemeClr val="accent4"/>
          </a:effectRef>
          <a:fontRef idx="minor">
            <a:schemeClr val="lt1"/>
          </a:fontRef>
        </p:style>
        <p:txBody>
          <a:bodyPr anchor="ctr"/>
          <a:lstStyle/>
          <a:p>
            <a:pPr algn="ctr">
              <a:defRPr/>
            </a:pPr>
            <a:r>
              <a:rPr lang="it-IT" sz="1200" b="1" dirty="0" smtClean="0">
                <a:latin typeface="Lucida Sans"/>
              </a:rPr>
              <a:t>PRODUCT INNOVATION </a:t>
            </a:r>
            <a:endParaRPr lang="it-IT" sz="1200" b="1" dirty="0">
              <a:latin typeface="Lucida Sans"/>
            </a:endParaRPr>
          </a:p>
        </p:txBody>
      </p:sp>
      <p:graphicFrame>
        <p:nvGraphicFramePr>
          <p:cNvPr id="17" name="Segnaposto contenuto 4"/>
          <p:cNvGraphicFramePr>
            <a:graphicFrameLocks/>
          </p:cNvGraphicFramePr>
          <p:nvPr>
            <p:extLst>
              <p:ext uri="{D42A27DB-BD31-4B8C-83A1-F6EECF244321}">
                <p14:modId xmlns:p14="http://schemas.microsoft.com/office/powerpoint/2010/main" val="199842470"/>
              </p:ext>
            </p:extLst>
          </p:nvPr>
        </p:nvGraphicFramePr>
        <p:xfrm>
          <a:off x="964741" y="1341315"/>
          <a:ext cx="4366648" cy="28619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afico 17"/>
          <p:cNvGraphicFramePr>
            <a:graphicFrameLocks/>
          </p:cNvGraphicFramePr>
          <p:nvPr>
            <p:extLst>
              <p:ext uri="{D42A27DB-BD31-4B8C-83A1-F6EECF244321}">
                <p14:modId xmlns:p14="http://schemas.microsoft.com/office/powerpoint/2010/main" val="2054941979"/>
              </p:ext>
            </p:extLst>
          </p:nvPr>
        </p:nvGraphicFramePr>
        <p:xfrm>
          <a:off x="1106805" y="4236966"/>
          <a:ext cx="4103370" cy="2181860"/>
        </p:xfrm>
        <a:graphic>
          <a:graphicData uri="http://schemas.openxmlformats.org/drawingml/2006/chart">
            <c:chart xmlns:c="http://schemas.openxmlformats.org/drawingml/2006/chart" xmlns:r="http://schemas.openxmlformats.org/officeDocument/2006/relationships" r:id="rId3"/>
          </a:graphicData>
        </a:graphic>
      </p:graphicFrame>
      <p:sp>
        <p:nvSpPr>
          <p:cNvPr id="19" name="Rettangolo 18"/>
          <p:cNvSpPr/>
          <p:nvPr/>
        </p:nvSpPr>
        <p:spPr>
          <a:xfrm>
            <a:off x="5223974" y="1209831"/>
            <a:ext cx="3743866" cy="4994188"/>
          </a:xfrm>
          <a:prstGeom prst="rect">
            <a:avLst/>
          </a:prstGeom>
        </p:spPr>
        <p:txBody>
          <a:bodyPr wrap="square">
            <a:spAutoFit/>
          </a:bodyPr>
          <a:lstStyle/>
          <a:p>
            <a:pPr marL="180975" indent="-180975" defTabSz="914400">
              <a:lnSpc>
                <a:spcPts val="2000"/>
              </a:lnSpc>
              <a:spcBef>
                <a:spcPct val="20000"/>
              </a:spcBef>
              <a:buFont typeface="Wingdings" pitchFamily="2" charset="2"/>
              <a:buChar char="§"/>
              <a:tabLst>
                <a:tab pos="180975" algn="l"/>
              </a:tabLst>
            </a:pPr>
            <a:r>
              <a:rPr lang="en-GB" altLang="en-US" sz="1600" dirty="0">
                <a:solidFill>
                  <a:prstClr val="black">
                    <a:lumMod val="65000"/>
                    <a:lumOff val="35000"/>
                  </a:prstClr>
                </a:solidFill>
                <a:latin typeface="Lucida Sans"/>
                <a:cs typeface="Lucida Sans"/>
              </a:rPr>
              <a:t>A large and growing portfolio of over </a:t>
            </a:r>
            <a:r>
              <a:rPr lang="en-GB" altLang="en-US" sz="1600" b="1" dirty="0">
                <a:solidFill>
                  <a:prstClr val="black">
                    <a:lumMod val="65000"/>
                    <a:lumOff val="35000"/>
                  </a:prstClr>
                </a:solidFill>
                <a:latin typeface="Lucida Sans"/>
                <a:cs typeface="Lucida Sans"/>
              </a:rPr>
              <a:t>1,150</a:t>
            </a:r>
            <a:r>
              <a:rPr lang="en-GB" altLang="en-US" sz="1600" dirty="0">
                <a:solidFill>
                  <a:prstClr val="black">
                    <a:lumMod val="65000"/>
                    <a:lumOff val="35000"/>
                  </a:prstClr>
                </a:solidFill>
                <a:latin typeface="Lucida Sans"/>
                <a:cs typeface="Lucida Sans"/>
              </a:rPr>
              <a:t> </a:t>
            </a:r>
            <a:r>
              <a:rPr lang="en-GB" altLang="en-US" sz="1600" b="1" dirty="0">
                <a:solidFill>
                  <a:prstClr val="black">
                    <a:lumMod val="65000"/>
                    <a:lumOff val="35000"/>
                  </a:prstClr>
                </a:solidFill>
                <a:latin typeface="Lucida Sans"/>
                <a:cs typeface="Lucida Sans"/>
              </a:rPr>
              <a:t>patents and patent </a:t>
            </a:r>
            <a:r>
              <a:rPr lang="en-GB" altLang="en-US" sz="1600" b="1" dirty="0" smtClean="0">
                <a:solidFill>
                  <a:prstClr val="black">
                    <a:lumMod val="65000"/>
                    <a:lumOff val="35000"/>
                  </a:prstClr>
                </a:solidFill>
                <a:latin typeface="Lucida Sans"/>
                <a:cs typeface="Lucida Sans"/>
              </a:rPr>
              <a:t>applications</a:t>
            </a:r>
          </a:p>
          <a:p>
            <a:pPr marL="180975" indent="-180975" defTabSz="914400">
              <a:lnSpc>
                <a:spcPts val="2000"/>
              </a:lnSpc>
              <a:spcBef>
                <a:spcPct val="20000"/>
              </a:spcBef>
              <a:buFont typeface="Wingdings" pitchFamily="2" charset="2"/>
              <a:buChar char="§"/>
              <a:tabLst>
                <a:tab pos="180975" algn="l"/>
              </a:tabLst>
            </a:pPr>
            <a:endParaRPr lang="en-GB" altLang="en-US" sz="1600" b="1" dirty="0">
              <a:solidFill>
                <a:prstClr val="black">
                  <a:lumMod val="65000"/>
                  <a:lumOff val="35000"/>
                </a:prstClr>
              </a:solidFill>
              <a:latin typeface="Lucida Sans"/>
              <a:cs typeface="Lucida Sans"/>
            </a:endParaRPr>
          </a:p>
          <a:p>
            <a:pPr marL="180975" indent="-180975" defTabSz="914400">
              <a:lnSpc>
                <a:spcPts val="2000"/>
              </a:lnSpc>
              <a:spcBef>
                <a:spcPct val="20000"/>
              </a:spcBef>
              <a:buFont typeface="Wingdings" pitchFamily="2" charset="2"/>
              <a:buChar char="§"/>
              <a:tabLst>
                <a:tab pos="180975" algn="l"/>
              </a:tabLst>
            </a:pPr>
            <a:r>
              <a:rPr lang="en-GB" altLang="en-US" sz="1600" dirty="0">
                <a:solidFill>
                  <a:prstClr val="black">
                    <a:lumMod val="65000"/>
                    <a:lumOff val="35000"/>
                  </a:prstClr>
                </a:solidFill>
                <a:latin typeface="Lucida Sans"/>
                <a:cs typeface="Lucida Sans"/>
              </a:rPr>
              <a:t>About </a:t>
            </a:r>
            <a:r>
              <a:rPr lang="en-GB" altLang="en-US" sz="1600" b="1" dirty="0">
                <a:solidFill>
                  <a:prstClr val="black">
                    <a:lumMod val="65000"/>
                    <a:lumOff val="35000"/>
                  </a:prstClr>
                </a:solidFill>
                <a:latin typeface="Lucida Sans"/>
                <a:cs typeface="Lucida Sans"/>
              </a:rPr>
              <a:t>300</a:t>
            </a:r>
            <a:r>
              <a:rPr lang="en-GB" altLang="en-US" sz="1600" dirty="0">
                <a:solidFill>
                  <a:prstClr val="black">
                    <a:lumMod val="65000"/>
                    <a:lumOff val="35000"/>
                  </a:prstClr>
                </a:solidFill>
                <a:latin typeface="Lucida Sans"/>
                <a:cs typeface="Lucida Sans"/>
              </a:rPr>
              <a:t> </a:t>
            </a:r>
            <a:r>
              <a:rPr lang="en-GB" altLang="en-US" sz="1600" b="1" dirty="0">
                <a:solidFill>
                  <a:prstClr val="black">
                    <a:lumMod val="65000"/>
                    <a:lumOff val="35000"/>
                  </a:prstClr>
                </a:solidFill>
                <a:latin typeface="Lucida Sans"/>
                <a:cs typeface="Lucida Sans"/>
              </a:rPr>
              <a:t>pending patent applications </a:t>
            </a:r>
            <a:r>
              <a:rPr lang="en-GB" altLang="en-US" sz="1600" dirty="0">
                <a:solidFill>
                  <a:prstClr val="black">
                    <a:lumMod val="65000"/>
                    <a:lumOff val="35000"/>
                  </a:prstClr>
                </a:solidFill>
                <a:latin typeface="Lucida Sans"/>
                <a:cs typeface="Lucida Sans"/>
              </a:rPr>
              <a:t>in all </a:t>
            </a:r>
            <a:r>
              <a:rPr lang="en-GB" altLang="en-US" sz="1600" dirty="0" smtClean="0">
                <a:solidFill>
                  <a:prstClr val="black">
                    <a:lumMod val="65000"/>
                    <a:lumOff val="35000"/>
                  </a:prstClr>
                </a:solidFill>
                <a:latin typeface="Lucida Sans"/>
                <a:cs typeface="Lucida Sans"/>
              </a:rPr>
              <a:t>jurisdictions</a:t>
            </a:r>
          </a:p>
          <a:p>
            <a:pPr marL="180975" indent="-180975" defTabSz="914400">
              <a:lnSpc>
                <a:spcPts val="2000"/>
              </a:lnSpc>
              <a:spcBef>
                <a:spcPct val="20000"/>
              </a:spcBef>
              <a:buFont typeface="Wingdings" pitchFamily="2" charset="2"/>
              <a:buChar char="§"/>
              <a:tabLst>
                <a:tab pos="180975" algn="l"/>
              </a:tabLst>
            </a:pPr>
            <a:endParaRPr lang="en-GB" altLang="en-US" sz="1600" dirty="0" smtClean="0">
              <a:solidFill>
                <a:prstClr val="black">
                  <a:lumMod val="65000"/>
                  <a:lumOff val="35000"/>
                </a:prstClr>
              </a:solidFill>
              <a:latin typeface="Lucida Sans"/>
              <a:cs typeface="Lucida Sans"/>
            </a:endParaRPr>
          </a:p>
          <a:p>
            <a:pPr marL="180975" indent="-180975" defTabSz="914400">
              <a:lnSpc>
                <a:spcPts val="2000"/>
              </a:lnSpc>
              <a:spcBef>
                <a:spcPct val="20000"/>
              </a:spcBef>
              <a:buFont typeface="Wingdings" pitchFamily="2" charset="2"/>
              <a:buChar char="§"/>
              <a:tabLst>
                <a:tab pos="180975" algn="l"/>
              </a:tabLst>
            </a:pPr>
            <a:r>
              <a:rPr lang="en-US" sz="1600" dirty="0" smtClean="0">
                <a:solidFill>
                  <a:prstClr val="black">
                    <a:lumMod val="65000"/>
                    <a:lumOff val="35000"/>
                  </a:prstClr>
                </a:solidFill>
                <a:latin typeface="Lucida Sans"/>
                <a:cs typeface="Lucida Sans"/>
              </a:rPr>
              <a:t>21</a:t>
            </a:r>
            <a:r>
              <a:rPr lang="en-US" sz="1600" dirty="0">
                <a:solidFill>
                  <a:prstClr val="black">
                    <a:lumMod val="65000"/>
                    <a:lumOff val="35000"/>
                  </a:prstClr>
                </a:solidFill>
                <a:latin typeface="Lucida Sans"/>
                <a:cs typeface="Lucida Sans"/>
              </a:rPr>
              <a:t>% of sales from new products</a:t>
            </a:r>
            <a:r>
              <a:rPr lang="en-US" sz="1600" dirty="0" smtClean="0">
                <a:solidFill>
                  <a:prstClr val="black">
                    <a:lumMod val="65000"/>
                    <a:lumOff val="35000"/>
                  </a:prstClr>
                </a:solidFill>
                <a:latin typeface="Lucida Sans"/>
                <a:cs typeface="Lucida Sans"/>
              </a:rPr>
              <a:t>*</a:t>
            </a:r>
          </a:p>
          <a:p>
            <a:pPr defTabSz="914400">
              <a:lnSpc>
                <a:spcPts val="2000"/>
              </a:lnSpc>
              <a:spcBef>
                <a:spcPct val="20000"/>
              </a:spcBef>
              <a:tabLst>
                <a:tab pos="180975" algn="l"/>
              </a:tabLst>
            </a:pPr>
            <a:r>
              <a:rPr lang="en-US" sz="1600" dirty="0" smtClean="0">
                <a:solidFill>
                  <a:prstClr val="black">
                    <a:lumMod val="65000"/>
                    <a:lumOff val="35000"/>
                  </a:prstClr>
                </a:solidFill>
                <a:latin typeface="Lucida Sans"/>
                <a:cs typeface="Lucida Sans"/>
              </a:rPr>
              <a:t> </a:t>
            </a:r>
          </a:p>
          <a:p>
            <a:pPr marL="180975" indent="-180975" defTabSz="914400">
              <a:lnSpc>
                <a:spcPts val="2000"/>
              </a:lnSpc>
              <a:spcBef>
                <a:spcPct val="20000"/>
              </a:spcBef>
              <a:buFont typeface="Wingdings" pitchFamily="2" charset="2"/>
              <a:buChar char="§"/>
              <a:tabLst>
                <a:tab pos="180975" algn="l"/>
              </a:tabLst>
            </a:pPr>
            <a:r>
              <a:rPr lang="en-US" altLang="en-US" sz="1600" dirty="0" smtClean="0">
                <a:solidFill>
                  <a:prstClr val="black">
                    <a:lumMod val="65000"/>
                    <a:lumOff val="35000"/>
                  </a:prstClr>
                </a:solidFill>
                <a:latin typeface="Lucida Sans"/>
                <a:cs typeface="Lucida Sans"/>
              </a:rPr>
              <a:t>25 </a:t>
            </a:r>
            <a:r>
              <a:rPr lang="en-US" altLang="en-US" sz="1600" dirty="0">
                <a:solidFill>
                  <a:prstClr val="black">
                    <a:lumMod val="65000"/>
                    <a:lumOff val="35000"/>
                  </a:prstClr>
                </a:solidFill>
                <a:latin typeface="Lucida Sans"/>
                <a:cs typeface="Lucida Sans"/>
              </a:rPr>
              <a:t>new products launched </a:t>
            </a:r>
            <a:r>
              <a:rPr lang="en-US" altLang="en-US" sz="1600" dirty="0" smtClean="0">
                <a:solidFill>
                  <a:prstClr val="black">
                    <a:lumMod val="65000"/>
                    <a:lumOff val="35000"/>
                  </a:prstClr>
                </a:solidFill>
                <a:latin typeface="Lucida Sans"/>
                <a:cs typeface="Lucida Sans"/>
              </a:rPr>
              <a:t>in 2014</a:t>
            </a:r>
          </a:p>
          <a:p>
            <a:pPr marL="180975" indent="-180975" defTabSz="914400">
              <a:lnSpc>
                <a:spcPts val="2000"/>
              </a:lnSpc>
              <a:spcBef>
                <a:spcPct val="20000"/>
              </a:spcBef>
              <a:buFont typeface="Wingdings" pitchFamily="2" charset="2"/>
              <a:buChar char="§"/>
              <a:tabLst>
                <a:tab pos="180975" algn="l"/>
              </a:tabLst>
            </a:pPr>
            <a:endParaRPr lang="en-US" altLang="en-US" sz="1600" b="1" dirty="0">
              <a:solidFill>
                <a:prstClr val="black">
                  <a:lumMod val="65000"/>
                  <a:lumOff val="35000"/>
                </a:prstClr>
              </a:solidFill>
              <a:latin typeface="Lucida Sans"/>
              <a:cs typeface="Lucida Sans"/>
            </a:endParaRPr>
          </a:p>
          <a:p>
            <a:pPr marL="180975" indent="-180975" defTabSz="914400">
              <a:lnSpc>
                <a:spcPts val="2000"/>
              </a:lnSpc>
              <a:spcBef>
                <a:spcPct val="20000"/>
              </a:spcBef>
              <a:buFont typeface="Wingdings" pitchFamily="2" charset="2"/>
              <a:buChar char="§"/>
              <a:tabLst>
                <a:tab pos="180975" algn="l"/>
              </a:tabLst>
            </a:pPr>
            <a:r>
              <a:rPr lang="en-US" altLang="en-US" sz="1600" b="1" dirty="0" smtClean="0">
                <a:solidFill>
                  <a:srgbClr val="595959"/>
                </a:solidFill>
                <a:latin typeface="Lucida Sans"/>
                <a:cs typeface="Lucida Sans"/>
              </a:rPr>
              <a:t>12 </a:t>
            </a:r>
            <a:r>
              <a:rPr lang="en-US" altLang="en-US" sz="1600" b="1" dirty="0">
                <a:solidFill>
                  <a:srgbClr val="595959"/>
                </a:solidFill>
                <a:latin typeface="Lucida Sans"/>
                <a:cs typeface="Lucida Sans"/>
              </a:rPr>
              <a:t>Research &amp; Development </a:t>
            </a:r>
            <a:r>
              <a:rPr lang="en-US" altLang="en-US" sz="1600" dirty="0" smtClean="0">
                <a:solidFill>
                  <a:srgbClr val="595959"/>
                </a:solidFill>
                <a:latin typeface="Lucida Sans"/>
                <a:cs typeface="Lucida Sans"/>
              </a:rPr>
              <a:t>Centers</a:t>
            </a:r>
          </a:p>
          <a:p>
            <a:pPr marL="180975" indent="-180975" defTabSz="914400">
              <a:lnSpc>
                <a:spcPts val="2000"/>
              </a:lnSpc>
              <a:spcBef>
                <a:spcPct val="20000"/>
              </a:spcBef>
              <a:buFont typeface="Wingdings" pitchFamily="2" charset="2"/>
              <a:buChar char="§"/>
              <a:tabLst>
                <a:tab pos="180975" algn="l"/>
              </a:tabLst>
            </a:pPr>
            <a:endParaRPr lang="en-US" altLang="en-US" sz="1600" dirty="0">
              <a:solidFill>
                <a:srgbClr val="595959"/>
              </a:solidFill>
              <a:latin typeface="Lucida Sans"/>
              <a:cs typeface="Lucida Sans"/>
            </a:endParaRPr>
          </a:p>
          <a:p>
            <a:pPr marL="180975" indent="-180975" defTabSz="914400">
              <a:lnSpc>
                <a:spcPts val="2000"/>
              </a:lnSpc>
              <a:spcBef>
                <a:spcPct val="20000"/>
              </a:spcBef>
              <a:buFont typeface="Wingdings" pitchFamily="2" charset="2"/>
              <a:buChar char="§"/>
              <a:tabLst>
                <a:tab pos="180975" algn="l"/>
              </a:tabLst>
            </a:pPr>
            <a:r>
              <a:rPr lang="en-US" altLang="en-US" sz="1600" dirty="0" smtClean="0">
                <a:solidFill>
                  <a:srgbClr val="595959"/>
                </a:solidFill>
                <a:latin typeface="Lucida Sans"/>
                <a:cs typeface="Lucida Sans"/>
              </a:rPr>
              <a:t>Around </a:t>
            </a:r>
            <a:r>
              <a:rPr lang="en-US" altLang="en-US" sz="1600" b="1" dirty="0" smtClean="0">
                <a:solidFill>
                  <a:srgbClr val="595959"/>
                </a:solidFill>
                <a:latin typeface="Lucida Sans"/>
                <a:cs typeface="Lucida Sans"/>
              </a:rPr>
              <a:t>400</a:t>
            </a:r>
            <a:r>
              <a:rPr lang="en-US" altLang="en-US" sz="1600" dirty="0" smtClean="0">
                <a:solidFill>
                  <a:srgbClr val="595959"/>
                </a:solidFill>
                <a:latin typeface="Lucida Sans"/>
                <a:cs typeface="Lucida Sans"/>
              </a:rPr>
              <a:t> </a:t>
            </a:r>
            <a:r>
              <a:rPr lang="en-US" altLang="en-US" sz="1600" b="1" dirty="0" smtClean="0">
                <a:solidFill>
                  <a:srgbClr val="595959"/>
                </a:solidFill>
                <a:latin typeface="Lucida Sans"/>
                <a:cs typeface="Lucida Sans"/>
              </a:rPr>
              <a:t>R&amp;D </a:t>
            </a:r>
            <a:r>
              <a:rPr lang="en-US" altLang="en-US" sz="1600" b="1" dirty="0">
                <a:solidFill>
                  <a:srgbClr val="595959"/>
                </a:solidFill>
                <a:latin typeface="Lucida Sans"/>
                <a:cs typeface="Lucida Sans"/>
              </a:rPr>
              <a:t>Engineers</a:t>
            </a:r>
          </a:p>
          <a:p>
            <a:pPr marL="180975" indent="-180975" defTabSz="914400">
              <a:lnSpc>
                <a:spcPts val="2000"/>
              </a:lnSpc>
              <a:spcBef>
                <a:spcPct val="20000"/>
              </a:spcBef>
              <a:buFont typeface="Wingdings" pitchFamily="2" charset="2"/>
              <a:buChar char="§"/>
              <a:tabLst>
                <a:tab pos="180975" algn="l"/>
              </a:tabLst>
            </a:pPr>
            <a:endParaRPr lang="en-US" altLang="en-US" sz="1600" dirty="0">
              <a:solidFill>
                <a:prstClr val="black">
                  <a:lumMod val="65000"/>
                  <a:lumOff val="35000"/>
                </a:prstClr>
              </a:solidFill>
              <a:latin typeface="Lucida Sans"/>
              <a:cs typeface="Lucida Sans"/>
            </a:endParaRPr>
          </a:p>
          <a:p>
            <a:pPr marL="285750" lvl="2" indent="-285750">
              <a:lnSpc>
                <a:spcPts val="2000"/>
              </a:lnSpc>
              <a:buFont typeface="Wingdings" panose="05000000000000000000" pitchFamily="2" charset="2"/>
              <a:buChar char="§"/>
              <a:tabLst>
                <a:tab pos="180975" algn="l"/>
              </a:tabLst>
            </a:pPr>
            <a:endParaRPr lang="it-IT" dirty="0">
              <a:solidFill>
                <a:prstClr val="black"/>
              </a:solidFill>
            </a:endParaRPr>
          </a:p>
        </p:txBody>
      </p:sp>
      <p:sp>
        <p:nvSpPr>
          <p:cNvPr id="20" name="Content Placeholder 2"/>
          <p:cNvSpPr txBox="1">
            <a:spLocks/>
          </p:cNvSpPr>
          <p:nvPr/>
        </p:nvSpPr>
        <p:spPr>
          <a:xfrm>
            <a:off x="5238750" y="6070670"/>
            <a:ext cx="3905250" cy="400049"/>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a:lnSpc>
                <a:spcPts val="2000"/>
              </a:lnSpc>
              <a:spcBef>
                <a:spcPct val="20000"/>
              </a:spcBef>
              <a:tabLst>
                <a:tab pos="180975" algn="l"/>
              </a:tabLst>
            </a:pPr>
            <a:r>
              <a:rPr lang="en-US" sz="800" dirty="0">
                <a:solidFill>
                  <a:prstClr val="black">
                    <a:lumMod val="65000"/>
                    <a:lumOff val="35000"/>
                  </a:prstClr>
                </a:solidFill>
                <a:latin typeface="Lucida Sans"/>
                <a:cs typeface="Lucida Sans"/>
              </a:rPr>
              <a:t>* Are considered new products the products announced in the last 24 months</a:t>
            </a:r>
          </a:p>
        </p:txBody>
      </p:sp>
      <p:sp>
        <p:nvSpPr>
          <p:cNvPr id="2" name="Segnaposto numero diapositiva 1"/>
          <p:cNvSpPr>
            <a:spLocks noGrp="1"/>
          </p:cNvSpPr>
          <p:nvPr>
            <p:ph type="sldNum" sz="quarter" idx="12"/>
          </p:nvPr>
        </p:nvSpPr>
        <p:spPr/>
        <p:txBody>
          <a:bodyPr/>
          <a:lstStyle/>
          <a:p>
            <a:fld id="{72C2BF82-A7EA-419E-A6D8-59190EA55268}" type="slidenum">
              <a:rPr lang="en-US" smtClean="0"/>
              <a:t>8</a:t>
            </a:fld>
            <a:endParaRPr lang="en-US"/>
          </a:p>
        </p:txBody>
      </p:sp>
    </p:spTree>
    <p:extLst>
      <p:ext uri="{BB962C8B-B14F-4D97-AF65-F5344CB8AC3E}">
        <p14:creationId xmlns:p14="http://schemas.microsoft.com/office/powerpoint/2010/main" val="2108987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5" descr="L:\DL_Corporate\Corporate Communication\Web\HighResolutionImg\Manufacturing.jpg"/>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7002" y="3781068"/>
            <a:ext cx="360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L:\DL_Corporate\Corporate Communication\Web\HighResolutionImg\iStock_000015683987Large.jpg"/>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0961" y="3783110"/>
            <a:ext cx="360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C:\Users\pzamboni\Desktop\CAZ\iStock_000048411986_Large.jpg"/>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4071" y="1264576"/>
            <a:ext cx="360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pzamboni\Desktop\CAZ\catena montaggio.jpg"/>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3464" y="1266257"/>
            <a:ext cx="3600000" cy="2520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95"/>
          <p:cNvSpPr>
            <a:spLocks noChangeArrowheads="1"/>
          </p:cNvSpPr>
          <p:nvPr/>
        </p:nvSpPr>
        <p:spPr bwMode="auto">
          <a:xfrm>
            <a:off x="387475" y="1492250"/>
            <a:ext cx="8229600"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p>
            <a:pPr marL="266700" indent="-266700">
              <a:buFont typeface="Wingdings" pitchFamily="2" charset="2"/>
              <a:buChar char="ª"/>
              <a:tabLst>
                <a:tab pos="361950" algn="l"/>
              </a:tabLst>
            </a:pPr>
            <a:endParaRPr lang="it-IT" sz="2000"/>
          </a:p>
        </p:txBody>
      </p:sp>
      <p:sp>
        <p:nvSpPr>
          <p:cNvPr id="7" name="Titolo 1"/>
          <p:cNvSpPr>
            <a:spLocks noGrp="1"/>
          </p:cNvSpPr>
          <p:nvPr>
            <p:ph type="title"/>
          </p:nvPr>
        </p:nvSpPr>
        <p:spPr>
          <a:xfrm>
            <a:off x="982241" y="335018"/>
            <a:ext cx="8180493" cy="1143000"/>
          </a:xfrm>
        </p:spPr>
        <p:txBody>
          <a:bodyPr>
            <a:normAutofit/>
          </a:bodyPr>
          <a:lstStyle/>
          <a:p>
            <a:r>
              <a:rPr lang="it-IT" dirty="0" smtClean="0"/>
              <a:t>Customer Solutions in Reference </a:t>
            </a:r>
            <a:r>
              <a:rPr lang="it-IT" dirty="0" err="1" smtClean="0"/>
              <a:t>Markets</a:t>
            </a:r>
            <a:endParaRPr lang="it-IT" dirty="0"/>
          </a:p>
        </p:txBody>
      </p:sp>
      <p:sp>
        <p:nvSpPr>
          <p:cNvPr id="14" name="Rettangolo 13"/>
          <p:cNvSpPr/>
          <p:nvPr/>
        </p:nvSpPr>
        <p:spPr>
          <a:xfrm>
            <a:off x="1453839" y="1300856"/>
            <a:ext cx="3059113" cy="331788"/>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a:solidFill>
                  <a:prstClr val="white"/>
                </a:solidFill>
                <a:latin typeface="Lucida Sans"/>
              </a:rPr>
              <a:t>RETAIL</a:t>
            </a:r>
          </a:p>
        </p:txBody>
      </p:sp>
      <p:sp>
        <p:nvSpPr>
          <p:cNvPr id="15" name="Rettangolo 14"/>
          <p:cNvSpPr/>
          <p:nvPr/>
        </p:nvSpPr>
        <p:spPr>
          <a:xfrm>
            <a:off x="5111294" y="1300856"/>
            <a:ext cx="3059112" cy="331787"/>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a:solidFill>
                  <a:prstClr val="white"/>
                </a:solidFill>
                <a:latin typeface="Lucida Sans"/>
              </a:rPr>
              <a:t>MANUFACTURING</a:t>
            </a:r>
          </a:p>
        </p:txBody>
      </p:sp>
      <p:sp>
        <p:nvSpPr>
          <p:cNvPr id="16" name="Rettangolo 15"/>
          <p:cNvSpPr/>
          <p:nvPr/>
        </p:nvSpPr>
        <p:spPr>
          <a:xfrm>
            <a:off x="1421940" y="5928760"/>
            <a:ext cx="3059112" cy="331787"/>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sz="1400" dirty="0">
                <a:solidFill>
                  <a:prstClr val="white"/>
                </a:solidFill>
                <a:latin typeface="Lucida Sans"/>
              </a:rPr>
              <a:t>TRANSPORTATION &amp; LOGISTICS</a:t>
            </a:r>
          </a:p>
        </p:txBody>
      </p:sp>
      <p:sp>
        <p:nvSpPr>
          <p:cNvPr id="17" name="Rettangolo 16"/>
          <p:cNvSpPr/>
          <p:nvPr/>
        </p:nvSpPr>
        <p:spPr>
          <a:xfrm>
            <a:off x="5079395" y="5928759"/>
            <a:ext cx="3059113" cy="331788"/>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a:solidFill>
                  <a:prstClr val="white"/>
                </a:solidFill>
                <a:latin typeface="Lucida Sans"/>
              </a:rPr>
              <a:t>HEALTHCARE</a:t>
            </a:r>
          </a:p>
        </p:txBody>
      </p:sp>
      <p:sp>
        <p:nvSpPr>
          <p:cNvPr id="2" name="Segnaposto numero diapositiva 1"/>
          <p:cNvSpPr>
            <a:spLocks noGrp="1"/>
          </p:cNvSpPr>
          <p:nvPr>
            <p:ph type="sldNum" sz="quarter" idx="12"/>
          </p:nvPr>
        </p:nvSpPr>
        <p:spPr/>
        <p:txBody>
          <a:bodyPr/>
          <a:lstStyle/>
          <a:p>
            <a:fld id="{72C2BF82-A7EA-419E-A6D8-59190EA55268}" type="slidenum">
              <a:rPr lang="en-US" smtClean="0"/>
              <a:t>9</a:t>
            </a:fld>
            <a:endParaRPr lang="en-US"/>
          </a:p>
        </p:txBody>
      </p:sp>
    </p:spTree>
    <p:extLst>
      <p:ext uri="{BB962C8B-B14F-4D97-AF65-F5344CB8AC3E}">
        <p14:creationId xmlns:p14="http://schemas.microsoft.com/office/powerpoint/2010/main" val="2585568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Datalogic 2014">
  <a:themeElements>
    <a:clrScheme name="Elementa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atalogic effettivo">
    <a:dk1>
      <a:srgbClr val="10147E"/>
    </a:dk1>
    <a:lt1>
      <a:srgbClr val="FFFFFF"/>
    </a:lt1>
    <a:dk2>
      <a:srgbClr val="000000"/>
    </a:dk2>
    <a:lt2>
      <a:srgbClr val="10147E"/>
    </a:lt2>
    <a:accent1>
      <a:srgbClr val="7498C3"/>
    </a:accent1>
    <a:accent2>
      <a:srgbClr val="FF3300"/>
    </a:accent2>
    <a:accent3>
      <a:srgbClr val="FFFFFF"/>
    </a:accent3>
    <a:accent4>
      <a:srgbClr val="0C0F6B"/>
    </a:accent4>
    <a:accent5>
      <a:srgbClr val="BCCADE"/>
    </a:accent5>
    <a:accent6>
      <a:srgbClr val="E72D00"/>
    </a:accent6>
    <a:hlink>
      <a:srgbClr val="CC0000"/>
    </a:hlink>
    <a:folHlink>
      <a:srgbClr val="FF3300"/>
    </a:folHlink>
  </a:clrScheme>
  <a:fontScheme name="Datalogic SpA_Corporate basi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Elementa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ype_x0020_of_x0020_view xmlns="99440bb0-721b-4259-ace1-eee14399b0ad">Organization model</Type_x0020_of_x0020_view>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DCCEA5744C2649BF7B921C428A54CA" ma:contentTypeVersion="6" ma:contentTypeDescription="Create a new document." ma:contentTypeScope="" ma:versionID="0f422b4a6d65eeb719eab2ee68870fb2">
  <xsd:schema xmlns:xsd="http://www.w3.org/2001/XMLSchema" xmlns:xs="http://www.w3.org/2001/XMLSchema" xmlns:p="http://schemas.microsoft.com/office/2006/metadata/properties" xmlns:ns2="99440bb0-721b-4259-ace1-eee14399b0ad" targetNamespace="http://schemas.microsoft.com/office/2006/metadata/properties" ma:root="true" ma:fieldsID="3adbb86f3888ed76b3379e24f7d76ebd" ns2:_="">
    <xsd:import namespace="99440bb0-721b-4259-ace1-eee14399b0ad"/>
    <xsd:element name="properties">
      <xsd:complexType>
        <xsd:sequence>
          <xsd:element name="documentManagement">
            <xsd:complexType>
              <xsd:all>
                <xsd:element ref="ns2:Type_x0020_of_x0020_view"/>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440bb0-721b-4259-ace1-eee14399b0ad" elementFormDefault="qualified">
    <xsd:import namespace="http://schemas.microsoft.com/office/2006/documentManagement/types"/>
    <xsd:import namespace="http://schemas.microsoft.com/office/infopath/2007/PartnerControls"/>
    <xsd:element name="Type_x0020_of_x0020_view" ma:index="8" ma:displayName="Type of view" ma:format="Dropdown" ma:internalName="Type_x0020_of_x0020_view">
      <xsd:simpleType>
        <xsd:restriction base="dms:Choice">
          <xsd:enumeration value="Policies"/>
          <xsd:enumeration value="Institutional docs"/>
          <xsd:enumeration value="Presentation"/>
          <xsd:enumeration value="Organization model"/>
          <xsd:enumeration value="Datalogic is Green"/>
          <xsd:enumeration value="Other"/>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5AB4D0-84FE-4C8D-8E83-AA938E5D461B}">
  <ds:schemaRefs>
    <ds:schemaRef ds:uri="http://purl.org/dc/elements/1.1/"/>
    <ds:schemaRef ds:uri="http://purl.org/dc/terms/"/>
    <ds:schemaRef ds:uri="http://schemas.microsoft.com/office/2006/documentManagement/types"/>
    <ds:schemaRef ds:uri="99440bb0-721b-4259-ace1-eee14399b0ad"/>
    <ds:schemaRef ds:uri="http://purl.org/dc/dcmitype/"/>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8FEB541-1DF7-4677-B4ED-E82C28CC05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440bb0-721b-4259-ace1-eee14399b0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43706A-FDE5-41D5-BE61-3227AC82C9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Datalogic PowerPoint Template 2015</Template>
  <TotalTime>0</TotalTime>
  <Words>1648</Words>
  <Application>Microsoft Office PowerPoint</Application>
  <PresentationFormat>Presentazione su schermo (4:3)</PresentationFormat>
  <Paragraphs>450</Paragraphs>
  <Slides>30</Slides>
  <Notes>9</Notes>
  <HiddenSlides>0</HiddenSlides>
  <MMClips>0</MMClips>
  <ScaleCrop>false</ScaleCrop>
  <HeadingPairs>
    <vt:vector size="4" baseType="variant">
      <vt:variant>
        <vt:lpstr>Tema</vt:lpstr>
      </vt:variant>
      <vt:variant>
        <vt:i4>1</vt:i4>
      </vt:variant>
      <vt:variant>
        <vt:lpstr>Titoli diapositive</vt:lpstr>
      </vt:variant>
      <vt:variant>
        <vt:i4>30</vt:i4>
      </vt:variant>
    </vt:vector>
  </HeadingPairs>
  <TitlesOfParts>
    <vt:vector size="31" baseType="lpstr">
      <vt:lpstr>Template Datalogic 2014</vt:lpstr>
      <vt:lpstr>Datalogic Group</vt:lpstr>
      <vt:lpstr>Datalogic at a Glance</vt:lpstr>
      <vt:lpstr>A history of organic growth and acquisitions</vt:lpstr>
      <vt:lpstr>A Wide Geographical Footprint</vt:lpstr>
      <vt:lpstr>Presentazione standard di PowerPoint</vt:lpstr>
      <vt:lpstr>A New Strategic Paradigm</vt:lpstr>
      <vt:lpstr>Customer Focus: Invest in Technology and Develop Excellent Products</vt:lpstr>
      <vt:lpstr>Relentless Innovation</vt:lpstr>
      <vt:lpstr>Customer Solutions in Reference Markets</vt:lpstr>
      <vt:lpstr>Retail: 47 % of Revenue*</vt:lpstr>
      <vt:lpstr>Manufacturing: 30% of Revenue*</vt:lpstr>
      <vt:lpstr>T&amp;L: 15% of Revenue* </vt:lpstr>
      <vt:lpstr>Healthcare: 6% of Revenue*</vt:lpstr>
      <vt:lpstr>Market Trend: Two Speeds for ADC and IA </vt:lpstr>
      <vt:lpstr>Datalogic positioning in the ADC market</vt:lpstr>
      <vt:lpstr>Datalogic positioning in the IA market</vt:lpstr>
      <vt:lpstr>Datalogic and Vietnam</vt:lpstr>
      <vt:lpstr>Vietnam Datalogic ADC Overview: we are here</vt:lpstr>
      <vt:lpstr>The biggest PLANT in Datalogic!</vt:lpstr>
      <vt:lpstr>Presentazione standard di PowerPoint</vt:lpstr>
      <vt:lpstr>Presentazione standard di PowerPoint</vt:lpstr>
      <vt:lpstr>Production Output</vt:lpstr>
      <vt:lpstr>Daily Output &amp; Increasing rate</vt:lpstr>
      <vt:lpstr>PLANT EFFICIENCY</vt:lpstr>
      <vt:lpstr>Presentazione standard di PowerPoint</vt:lpstr>
      <vt:lpstr>Datalogic Vietnam New Product Engineering: Today</vt:lpstr>
      <vt:lpstr>Datalogic in VN: Cooperation with universities</vt:lpstr>
      <vt:lpstr>Cooperation with Universities in VN</vt:lpstr>
      <vt:lpstr>Cooperation: International Universities Commitees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subject>PPT template</dc:subject>
  <dc:creator/>
  <cp:lastModifiedBy/>
  <cp:revision>1</cp:revision>
  <dcterms:created xsi:type="dcterms:W3CDTF">2014-03-13T15:50:59Z</dcterms:created>
  <dcterms:modified xsi:type="dcterms:W3CDTF">2015-10-15T05:31:42Z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0x010100AEDCCEA5744C2649BF7B921C428A54CA</vt:lpwstr>
  </property>
</Properties>
</file>