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1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2.xml" ContentType="application/vnd.openxmlformats-officedocument.drawingml.chartshapes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3.xml" ContentType="application/vnd.openxmlformats-officedocument.drawingml.chartshape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rawings/drawing4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29"/>
  </p:notesMasterIdLst>
  <p:sldIdLst>
    <p:sldId id="256" r:id="rId3"/>
    <p:sldId id="283" r:id="rId4"/>
    <p:sldId id="260" r:id="rId5"/>
    <p:sldId id="261" r:id="rId6"/>
    <p:sldId id="259" r:id="rId7"/>
    <p:sldId id="264" r:id="rId8"/>
    <p:sldId id="257" r:id="rId9"/>
    <p:sldId id="262" r:id="rId10"/>
    <p:sldId id="263" r:id="rId11"/>
    <p:sldId id="267" r:id="rId12"/>
    <p:sldId id="265" r:id="rId13"/>
    <p:sldId id="266" r:id="rId14"/>
    <p:sldId id="269" r:id="rId15"/>
    <p:sldId id="270" r:id="rId16"/>
    <p:sldId id="271" r:id="rId17"/>
    <p:sldId id="281" r:id="rId18"/>
    <p:sldId id="272" r:id="rId19"/>
    <p:sldId id="273" r:id="rId20"/>
    <p:sldId id="268" r:id="rId21"/>
    <p:sldId id="274" r:id="rId22"/>
    <p:sldId id="275" r:id="rId23"/>
    <p:sldId id="279" r:id="rId24"/>
    <p:sldId id="276" r:id="rId25"/>
    <p:sldId id="277" r:id="rId26"/>
    <p:sldId id="278" r:id="rId27"/>
    <p:sldId id="280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Stile medio 3 - Color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89277" autoAdjust="0"/>
  </p:normalViewPr>
  <p:slideViewPr>
    <p:cSldViewPr>
      <p:cViewPr varScale="1">
        <p:scale>
          <a:sx n="87" d="100"/>
          <a:sy n="87" d="100"/>
        </p:scale>
        <p:origin x="84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Cartel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tente\AppData\Local\Temp\indice%20cultura%20inno-2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tente\Desktop\INNO_RER\innorere%20lavori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C:\Users\Utente\Documents\ANNA%20DESK\Cise\DB\elab\OK%20split%20%20DB%2070%25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nnalisa\Documents\ANNA%20DESK\2017\Cise\DB\elab\OK%20split%20%20DB%2070%25.xlsx" TargetMode="Externa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orenz\Desktop\INNO_RER\presentazione%20finale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3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orenz\Desktop\model%20P%20superfinal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orenz\Desktop\model%20P%20superfinal.xlsx" TargetMode="Externa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chartUserShapes" Target="../drawings/drawing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Foglio1!$C$1:$C$2</c:f>
              <c:strCache>
                <c:ptCount val="2"/>
                <c:pt idx="0">
                  <c:v>Nr. S3 di appartenenza</c:v>
                </c:pt>
                <c:pt idx="1">
                  <c:v>Conteggio S3</c:v>
                </c:pt>
              </c:strCache>
            </c:strRef>
          </c:tx>
          <c:dPt>
            <c:idx val="0"/>
            <c:bubble3D val="0"/>
            <c:spPr>
              <a:solidFill>
                <a:schemeClr val="accent5">
                  <a:shade val="42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692-442A-A881-EF0F557F09B0}"/>
              </c:ext>
            </c:extLst>
          </c:dPt>
          <c:dPt>
            <c:idx val="1"/>
            <c:bubble3D val="0"/>
            <c:spPr>
              <a:solidFill>
                <a:schemeClr val="accent5">
                  <a:shade val="5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692-442A-A881-EF0F557F09B0}"/>
              </c:ext>
            </c:extLst>
          </c:dPt>
          <c:dPt>
            <c:idx val="2"/>
            <c:bubble3D val="0"/>
            <c:spPr>
              <a:solidFill>
                <a:schemeClr val="accent5">
                  <a:shade val="68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692-442A-A881-EF0F557F09B0}"/>
              </c:ext>
            </c:extLst>
          </c:dPt>
          <c:dPt>
            <c:idx val="3"/>
            <c:bubble3D val="0"/>
            <c:spPr>
              <a:solidFill>
                <a:schemeClr val="accent5">
                  <a:shade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5692-442A-A881-EF0F557F09B0}"/>
              </c:ext>
            </c:extLst>
          </c:dPt>
          <c:dPt>
            <c:idx val="4"/>
            <c:bubble3D val="0"/>
            <c:spPr>
              <a:solidFill>
                <a:schemeClr val="accent5">
                  <a:shade val="93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5692-442A-A881-EF0F557F09B0}"/>
              </c:ext>
            </c:extLst>
          </c:dPt>
          <c:dPt>
            <c:idx val="5"/>
            <c:bubble3D val="0"/>
            <c:spPr>
              <a:solidFill>
                <a:schemeClr val="accent5">
                  <a:tint val="94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5692-442A-A881-EF0F557F09B0}"/>
              </c:ext>
            </c:extLst>
          </c:dPt>
          <c:dPt>
            <c:idx val="6"/>
            <c:bubble3D val="0"/>
            <c:spPr>
              <a:solidFill>
                <a:schemeClr val="accent5">
                  <a:tint val="81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5692-442A-A881-EF0F557F09B0}"/>
              </c:ext>
            </c:extLst>
          </c:dPt>
          <c:dPt>
            <c:idx val="7"/>
            <c:bubble3D val="0"/>
            <c:spPr>
              <a:solidFill>
                <a:schemeClr val="accent5">
                  <a:tint val="69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5692-442A-A881-EF0F557F09B0}"/>
              </c:ext>
            </c:extLst>
          </c:dPt>
          <c:dPt>
            <c:idx val="8"/>
            <c:bubble3D val="0"/>
            <c:spPr>
              <a:solidFill>
                <a:schemeClr val="accent5">
                  <a:tint val="56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5692-442A-A881-EF0F557F09B0}"/>
              </c:ext>
            </c:extLst>
          </c:dPt>
          <c:dPt>
            <c:idx val="9"/>
            <c:bubble3D val="0"/>
            <c:spPr>
              <a:solidFill>
                <a:schemeClr val="accent5">
                  <a:tint val="43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5692-442A-A881-EF0F557F09B0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1F57F0FE-37DB-484E-A252-0EEABDF98295}" type="CATEGORYNAME">
                      <a:rPr lang="it-IT">
                        <a:solidFill>
                          <a:schemeClr val="bg1"/>
                        </a:solidFill>
                      </a:rPr>
                      <a:pPr/>
                      <a:t>[NOME CATEGORIA]</a:t>
                    </a:fld>
                    <a:r>
                      <a:rPr lang="it-IT" baseline="0">
                        <a:solidFill>
                          <a:schemeClr val="bg1"/>
                        </a:solidFill>
                      </a:rPr>
                      <a:t>
</a:t>
                    </a:r>
                    <a:fld id="{044F1266-DCE8-4982-9FD4-F08C6087FF2A}" type="PERCENTAGE">
                      <a:rPr lang="it-IT" baseline="0">
                        <a:solidFill>
                          <a:schemeClr val="bg1"/>
                        </a:solidFill>
                      </a:rPr>
                      <a:pPr/>
                      <a:t>[PERCENTUALE]</a:t>
                    </a:fld>
                    <a:endParaRPr lang="it-IT" baseline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5692-442A-A881-EF0F557F09B0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D5AC8E89-DA09-40BE-943E-EE98B98BDAEC}" type="CATEGORYNAME">
                      <a:rPr lang="en-US">
                        <a:solidFill>
                          <a:schemeClr val="bg1"/>
                        </a:solidFill>
                      </a:rPr>
                      <a:pPr/>
                      <a:t>[NOME CATEGORIA]</a:t>
                    </a:fld>
                    <a:r>
                      <a:rPr lang="en-US" baseline="0">
                        <a:solidFill>
                          <a:schemeClr val="bg1"/>
                        </a:solidFill>
                      </a:rPr>
                      <a:t>
</a:t>
                    </a:r>
                    <a:fld id="{71CB17BE-FC88-4B6C-8536-C138509D8177}" type="PERCENTAGE">
                      <a:rPr lang="en-US" baseline="0">
                        <a:solidFill>
                          <a:schemeClr val="bg1"/>
                        </a:solidFill>
                      </a:rPr>
                      <a:pPr/>
                      <a:t>[PERCENTUALE]</a:t>
                    </a:fld>
                    <a:endParaRPr lang="en-US" baseline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5692-442A-A881-EF0F557F09B0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2E716B16-9A18-487B-9C5B-B7296A1EC3C7}" type="CATEGORYNAME">
                      <a:rPr lang="it-IT">
                        <a:solidFill>
                          <a:schemeClr val="bg1"/>
                        </a:solidFill>
                      </a:rPr>
                      <a:pPr/>
                      <a:t>[NOME CATEGORIA]</a:t>
                    </a:fld>
                    <a:r>
                      <a:rPr lang="it-IT" baseline="0">
                        <a:solidFill>
                          <a:schemeClr val="bg1"/>
                        </a:solidFill>
                      </a:rPr>
                      <a:t>
</a:t>
                    </a:r>
                    <a:fld id="{25C561C3-BA4D-4B91-9994-54FDC4F7D00D}" type="PERCENTAGE">
                      <a:rPr lang="it-IT" baseline="0">
                        <a:solidFill>
                          <a:schemeClr val="bg1"/>
                        </a:solidFill>
                      </a:rPr>
                      <a:pPr/>
                      <a:t>[PERCENTUALE]</a:t>
                    </a:fld>
                    <a:endParaRPr lang="it-IT" baseline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5692-442A-A881-EF0F557F09B0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0CA0B101-5479-4823-856C-E4BA023804DC}" type="CATEGORYNAME">
                      <a:rPr lang="it-IT">
                        <a:solidFill>
                          <a:schemeClr val="bg1"/>
                        </a:solidFill>
                      </a:rPr>
                      <a:pPr/>
                      <a:t>[NOME CATEGORIA]</a:t>
                    </a:fld>
                    <a:r>
                      <a:rPr lang="it-IT" baseline="0">
                        <a:solidFill>
                          <a:schemeClr val="bg1"/>
                        </a:solidFill>
                      </a:rPr>
                      <a:t>
</a:t>
                    </a:r>
                    <a:fld id="{5F34B9E4-2D37-4F73-8DB0-20F22950C66F}" type="PERCENTAGE">
                      <a:rPr lang="it-IT" baseline="0">
                        <a:solidFill>
                          <a:schemeClr val="bg1"/>
                        </a:solidFill>
                      </a:rPr>
                      <a:pPr/>
                      <a:t>[PERCENTUALE]</a:t>
                    </a:fld>
                    <a:endParaRPr lang="it-IT" baseline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5692-442A-A881-EF0F557F09B0}"/>
                </c:ext>
              </c:extLst>
            </c:dLbl>
            <c:dLbl>
              <c:idx val="4"/>
              <c:layout>
                <c:manualLayout>
                  <c:x val="-5.6560504481244979E-2"/>
                  <c:y val="0.2072056771691909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692-442A-A881-EF0F557F09B0}"/>
                </c:ext>
              </c:extLst>
            </c:dLbl>
            <c:dLbl>
              <c:idx val="7"/>
              <c:layout>
                <c:manualLayout>
                  <c:x val="-7.6314320155771278E-3"/>
                  <c:y val="-4.1849300265110197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5692-442A-A881-EF0F557F09B0}"/>
                </c:ext>
              </c:extLst>
            </c:dLbl>
            <c:dLbl>
              <c:idx val="8"/>
              <c:layout>
                <c:manualLayout>
                  <c:x val="8.5703903490833011E-2"/>
                  <c:y val="-8.149894045443442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5692-442A-A881-EF0F557F09B0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A37CE0A7-BDAE-4D70-8C78-9E0072716A8F}" type="CATEGORYNAME">
                      <a:rPr lang="en-US">
                        <a:solidFill>
                          <a:schemeClr val="bg1"/>
                        </a:solidFill>
                      </a:rPr>
                      <a:pPr/>
                      <a:t>[NOME CATEGORIA]</a:t>
                    </a:fld>
                    <a:r>
                      <a:rPr lang="en-US" baseline="0">
                        <a:solidFill>
                          <a:schemeClr val="bg1"/>
                        </a:solidFill>
                      </a:rPr>
                      <a:t>
</a:t>
                    </a:r>
                    <a:fld id="{DA2851CD-1662-4957-A9F4-E1845F2398A6}" type="PERCENTAGE">
                      <a:rPr lang="en-US" baseline="0">
                        <a:solidFill>
                          <a:schemeClr val="bg1"/>
                        </a:solidFill>
                      </a:rPr>
                      <a:pPr/>
                      <a:t>[PERCENTUALE]</a:t>
                    </a:fld>
                    <a:endParaRPr lang="en-US" baseline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3-5692-442A-A881-EF0F557F09B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it-IT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Foglio1!$A$3:$A$12</c:f>
              <c:strCache>
                <c:ptCount val="10"/>
                <c:pt idx="0">
                  <c:v>Attività professionali, scientifiche e tecniche, amm. e di supporto</c:v>
                </c:pt>
                <c:pt idx="1">
                  <c:v>Manifattura</c:v>
                </c:pt>
                <c:pt idx="2">
                  <c:v>Servizi di Informazione e comunicazione</c:v>
                </c:pt>
                <c:pt idx="3">
                  <c:v>Commercio, logistica, alloggio e rist.</c:v>
                </c:pt>
                <c:pt idx="4">
                  <c:v>Estrazione ed altra attività (energia, acqua, rifiuti)</c:v>
                </c:pt>
                <c:pt idx="5">
                  <c:v>Agricoltura, silvicoltura e pesca</c:v>
                </c:pt>
                <c:pt idx="6">
                  <c:v>Altre attività di servizi</c:v>
                </c:pt>
                <c:pt idx="7">
                  <c:v>Amm. Pubb. e difesa, istruzione, sanità e ass. sociale</c:v>
                </c:pt>
                <c:pt idx="8">
                  <c:v>Attività immobiliari</c:v>
                </c:pt>
                <c:pt idx="9">
                  <c:v>Costruzioni</c:v>
                </c:pt>
              </c:strCache>
            </c:strRef>
          </c:cat>
          <c:val>
            <c:numRef>
              <c:f>Foglio1!$C$3:$C$12</c:f>
              <c:numCache>
                <c:formatCode>General</c:formatCode>
                <c:ptCount val="10"/>
                <c:pt idx="0">
                  <c:v>459</c:v>
                </c:pt>
                <c:pt idx="1">
                  <c:v>1120</c:v>
                </c:pt>
                <c:pt idx="2">
                  <c:v>249</c:v>
                </c:pt>
                <c:pt idx="3">
                  <c:v>387</c:v>
                </c:pt>
                <c:pt idx="4">
                  <c:v>43</c:v>
                </c:pt>
                <c:pt idx="5">
                  <c:v>33</c:v>
                </c:pt>
                <c:pt idx="6">
                  <c:v>20</c:v>
                </c:pt>
                <c:pt idx="7">
                  <c:v>69</c:v>
                </c:pt>
                <c:pt idx="8">
                  <c:v>65</c:v>
                </c:pt>
                <c:pt idx="9">
                  <c:v>273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5692-442A-A881-EF0F557F09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800">
          <a:latin typeface="Arial" panose="020B0604020202020204" pitchFamily="34" charset="0"/>
          <a:cs typeface="Arial" panose="020B0604020202020204" pitchFamily="34" charset="0"/>
        </a:defRPr>
      </a:pPr>
      <a:endParaRPr lang="it-I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30738032222083"/>
          <c:y val="2.0960784493520408E-2"/>
          <c:w val="0.75918563668644534"/>
          <c:h val="0.5682809861710225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'[indice cultura inno-2.xlsx]Foglio2'!$B$16</c:f>
              <c:strCache>
                <c:ptCount val="1"/>
                <c:pt idx="0">
                  <c:v>tardive</c:v>
                </c:pt>
              </c:strCache>
            </c:strRef>
          </c:tx>
          <c:spPr>
            <a:solidFill>
              <a:schemeClr val="accent3">
                <a:tint val="58000"/>
              </a:schemeClr>
            </a:solidFill>
            <a:ln>
              <a:noFill/>
            </a:ln>
            <a:effectLst/>
          </c:spPr>
          <c:invertIfNegative val="0"/>
          <c:cat>
            <c:strRef>
              <c:f>'[indice cultura inno-2.xlsx]Foglio2'!$A$17:$A$22</c:f>
              <c:strCache>
                <c:ptCount val="6"/>
                <c:pt idx="0">
                  <c:v>servizi ad alta intensità di conoscenza</c:v>
                </c:pt>
                <c:pt idx="1">
                  <c:v>agroalimentare</c:v>
                </c:pt>
                <c:pt idx="2">
                  <c:v>meccatronica</c:v>
                </c:pt>
                <c:pt idx="3">
                  <c:v>industrie culturali e del benessere</c:v>
                </c:pt>
                <c:pt idx="4">
                  <c:v>industrie culturali e creative</c:v>
                </c:pt>
                <c:pt idx="5">
                  <c:v>sistema edilizia e costruzioni</c:v>
                </c:pt>
              </c:strCache>
            </c:strRef>
          </c:cat>
          <c:val>
            <c:numRef>
              <c:f>'[indice cultura inno-2.xlsx]Foglio2'!$B$17:$B$22</c:f>
              <c:numCache>
                <c:formatCode>0.00%</c:formatCode>
                <c:ptCount val="6"/>
                <c:pt idx="0">
                  <c:v>0.04</c:v>
                </c:pt>
                <c:pt idx="1">
                  <c:v>0.04</c:v>
                </c:pt>
                <c:pt idx="2">
                  <c:v>0.04</c:v>
                </c:pt>
                <c:pt idx="3">
                  <c:v>0.05</c:v>
                </c:pt>
                <c:pt idx="4">
                  <c:v>0.05</c:v>
                </c:pt>
                <c:pt idx="5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A50-4BDC-BC61-4DAF78E8323A}"/>
            </c:ext>
          </c:extLst>
        </c:ser>
        <c:ser>
          <c:idx val="1"/>
          <c:order val="1"/>
          <c:tx>
            <c:strRef>
              <c:f>'[indice cultura inno-2.xlsx]Foglio2'!$C$16</c:f>
              <c:strCache>
                <c:ptCount val="1"/>
                <c:pt idx="0">
                  <c:v>adattive</c:v>
                </c:pt>
              </c:strCache>
            </c:strRef>
          </c:tx>
          <c:spPr>
            <a:solidFill>
              <a:schemeClr val="accent3">
                <a:tint val="86000"/>
              </a:schemeClr>
            </a:solidFill>
            <a:ln>
              <a:noFill/>
            </a:ln>
            <a:effectLst/>
          </c:spPr>
          <c:invertIfNegative val="0"/>
          <c:cat>
            <c:strRef>
              <c:f>'[indice cultura inno-2.xlsx]Foglio2'!$A$17:$A$22</c:f>
              <c:strCache>
                <c:ptCount val="6"/>
                <c:pt idx="0">
                  <c:v>servizi ad alta intensità di conoscenza</c:v>
                </c:pt>
                <c:pt idx="1">
                  <c:v>agroalimentare</c:v>
                </c:pt>
                <c:pt idx="2">
                  <c:v>meccatronica</c:v>
                </c:pt>
                <c:pt idx="3">
                  <c:v>industrie culturali e del benessere</c:v>
                </c:pt>
                <c:pt idx="4">
                  <c:v>industrie culturali e creative</c:v>
                </c:pt>
                <c:pt idx="5">
                  <c:v>sistema edilizia e costruzioni</c:v>
                </c:pt>
              </c:strCache>
            </c:strRef>
          </c:cat>
          <c:val>
            <c:numRef>
              <c:f>'[indice cultura inno-2.xlsx]Foglio2'!$C$17:$C$22</c:f>
              <c:numCache>
                <c:formatCode>0.00%</c:formatCode>
                <c:ptCount val="6"/>
                <c:pt idx="0">
                  <c:v>0.05</c:v>
                </c:pt>
                <c:pt idx="1">
                  <c:v>0.05</c:v>
                </c:pt>
                <c:pt idx="2">
                  <c:v>0.04</c:v>
                </c:pt>
                <c:pt idx="3">
                  <c:v>0.05</c:v>
                </c:pt>
                <c:pt idx="4">
                  <c:v>0.05</c:v>
                </c:pt>
                <c:pt idx="5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A50-4BDC-BC61-4DAF78E8323A}"/>
            </c:ext>
          </c:extLst>
        </c:ser>
        <c:ser>
          <c:idx val="2"/>
          <c:order val="2"/>
          <c:tx>
            <c:strRef>
              <c:f>'[indice cultura inno-2.xlsx]Foglio2'!$D$16</c:f>
              <c:strCache>
                <c:ptCount val="1"/>
                <c:pt idx="0">
                  <c:v>proattive</c:v>
                </c:pt>
              </c:strCache>
            </c:strRef>
          </c:tx>
          <c:spPr>
            <a:solidFill>
              <a:schemeClr val="accent3">
                <a:shade val="86000"/>
              </a:schemeClr>
            </a:solidFill>
            <a:ln>
              <a:noFill/>
            </a:ln>
            <a:effectLst/>
          </c:spPr>
          <c:invertIfNegative val="0"/>
          <c:cat>
            <c:strRef>
              <c:f>'[indice cultura inno-2.xlsx]Foglio2'!$A$17:$A$22</c:f>
              <c:strCache>
                <c:ptCount val="6"/>
                <c:pt idx="0">
                  <c:v>servizi ad alta intensità di conoscenza</c:v>
                </c:pt>
                <c:pt idx="1">
                  <c:v>agroalimentare</c:v>
                </c:pt>
                <c:pt idx="2">
                  <c:v>meccatronica</c:v>
                </c:pt>
                <c:pt idx="3">
                  <c:v>industrie culturali e del benessere</c:v>
                </c:pt>
                <c:pt idx="4">
                  <c:v>industrie culturali e creative</c:v>
                </c:pt>
                <c:pt idx="5">
                  <c:v>sistema edilizia e costruzioni</c:v>
                </c:pt>
              </c:strCache>
            </c:strRef>
          </c:cat>
          <c:val>
            <c:numRef>
              <c:f>'[indice cultura inno-2.xlsx]Foglio2'!$D$17:$D$22</c:f>
              <c:numCache>
                <c:formatCode>0.00%</c:formatCode>
                <c:ptCount val="6"/>
                <c:pt idx="0">
                  <c:v>0.06</c:v>
                </c:pt>
                <c:pt idx="1">
                  <c:v>0.06</c:v>
                </c:pt>
                <c:pt idx="2">
                  <c:v>0.06</c:v>
                </c:pt>
                <c:pt idx="3">
                  <c:v>0.06</c:v>
                </c:pt>
                <c:pt idx="4">
                  <c:v>0.06</c:v>
                </c:pt>
                <c:pt idx="5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A50-4BDC-BC61-4DAF78E8323A}"/>
            </c:ext>
          </c:extLst>
        </c:ser>
        <c:ser>
          <c:idx val="3"/>
          <c:order val="3"/>
          <c:tx>
            <c:strRef>
              <c:f>'[indice cultura inno-2.xlsx]Foglio2'!$E$16</c:f>
              <c:strCache>
                <c:ptCount val="1"/>
                <c:pt idx="0">
                  <c:v>leader</c:v>
                </c:pt>
              </c:strCache>
            </c:strRef>
          </c:tx>
          <c:spPr>
            <a:solidFill>
              <a:schemeClr val="accent3">
                <a:shade val="58000"/>
              </a:schemeClr>
            </a:solidFill>
            <a:ln>
              <a:noFill/>
            </a:ln>
            <a:effectLst/>
          </c:spPr>
          <c:invertIfNegative val="0"/>
          <c:cat>
            <c:strRef>
              <c:f>'[indice cultura inno-2.xlsx]Foglio2'!$A$17:$A$22</c:f>
              <c:strCache>
                <c:ptCount val="6"/>
                <c:pt idx="0">
                  <c:v>servizi ad alta intensità di conoscenza</c:v>
                </c:pt>
                <c:pt idx="1">
                  <c:v>agroalimentare</c:v>
                </c:pt>
                <c:pt idx="2">
                  <c:v>meccatronica</c:v>
                </c:pt>
                <c:pt idx="3">
                  <c:v>industrie culturali e del benessere</c:v>
                </c:pt>
                <c:pt idx="4">
                  <c:v>industrie culturali e creative</c:v>
                </c:pt>
                <c:pt idx="5">
                  <c:v>sistema edilizia e costruzioni</c:v>
                </c:pt>
              </c:strCache>
            </c:strRef>
          </c:cat>
          <c:val>
            <c:numRef>
              <c:f>'[indice cultura inno-2.xlsx]Foglio2'!$E$17:$E$22</c:f>
              <c:numCache>
                <c:formatCode>0.00%</c:formatCode>
                <c:ptCount val="6"/>
                <c:pt idx="0">
                  <c:v>7.0000000000000007E-2</c:v>
                </c:pt>
                <c:pt idx="1">
                  <c:v>0.06</c:v>
                </c:pt>
                <c:pt idx="2">
                  <c:v>0.06</c:v>
                </c:pt>
                <c:pt idx="3">
                  <c:v>0.06</c:v>
                </c:pt>
                <c:pt idx="4">
                  <c:v>7.0000000000000007E-2</c:v>
                </c:pt>
                <c:pt idx="5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A50-4BDC-BC61-4DAF78E832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76423128"/>
        <c:axId val="976431000"/>
      </c:barChart>
      <c:catAx>
        <c:axId val="976423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976431000"/>
        <c:crosses val="autoZero"/>
        <c:auto val="1"/>
        <c:lblAlgn val="ctr"/>
        <c:lblOffset val="100"/>
        <c:noMultiLvlLbl val="0"/>
      </c:catAx>
      <c:valAx>
        <c:axId val="976431000"/>
        <c:scaling>
          <c:orientation val="minMax"/>
        </c:scaling>
        <c:delete val="0"/>
        <c:axPos val="l"/>
        <c:numFmt formatCode="0.00%" sourceLinked="1"/>
        <c:majorTickMark val="none"/>
        <c:minorTickMark val="none"/>
        <c:tickLblPos val="nextTo"/>
        <c:spPr>
          <a:noFill/>
          <a:ln>
            <a:solidFill>
              <a:schemeClr val="bg1">
                <a:lumMod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9764231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859627353789494"/>
          <c:y val="0.80339534999482587"/>
          <c:w val="0.56773864603890156"/>
          <c:h val="6.2191756058774146E-2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2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9446654291523025E-2"/>
          <c:y val="3.0570924209695035E-2"/>
          <c:w val="0.96110669141695393"/>
          <c:h val="0.90306486101211692"/>
        </c:manualLayout>
      </c:layout>
      <c:bubbleChart>
        <c:varyColors val="0"/>
        <c:ser>
          <c:idx val="0"/>
          <c:order val="0"/>
          <c:tx>
            <c:strRef>
              <c:f>Foglio2!$C$76</c:f>
              <c:strCache>
                <c:ptCount val="1"/>
                <c:pt idx="0">
                  <c:v>elemento non presente</c:v>
                </c:pt>
              </c:strCache>
            </c:strRef>
          </c:tx>
          <c:spPr>
            <a:solidFill>
              <a:schemeClr val="accent1">
                <a:alpha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4.5528772346852986E-2"/>
                  <c:y val="9.5809630054357178E-2"/>
                </c:manualLayout>
              </c:layout>
              <c:tx>
                <c:rich>
                  <a:bodyPr/>
                  <a:lstStyle/>
                  <a:p>
                    <a:fld id="{FA1E6C05-2A99-4844-A634-B9B9631526B7}" type="CELLRANGE">
                      <a:rPr lang="en-US"/>
                      <a:pPr/>
                      <a:t>[INTERVALLOCELLE]</a:t>
                    </a:fld>
                    <a:endParaRPr lang="it-IT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F597-4B41-86AD-BD4B05F63340}"/>
                </c:ext>
              </c:extLst>
            </c:dLbl>
            <c:dLbl>
              <c:idx val="1"/>
              <c:layout>
                <c:manualLayout>
                  <c:x val="-3.1446540880503146E-3"/>
                  <c:y val="-6.4376347794486213E-2"/>
                </c:manualLayout>
              </c:layout>
              <c:tx>
                <c:rich>
                  <a:bodyPr/>
                  <a:lstStyle/>
                  <a:p>
                    <a:fld id="{75BF5B66-F1C7-47CD-A9EC-F6C615E605AE}" type="CELLRANGE">
                      <a:rPr lang="en-US"/>
                      <a:pPr/>
                      <a:t>[INTERVALLOCELLE]</a:t>
                    </a:fld>
                    <a:endParaRPr lang="it-IT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F597-4B41-86AD-BD4B05F63340}"/>
                </c:ext>
              </c:extLst>
            </c:dLbl>
            <c:dLbl>
              <c:idx val="2"/>
              <c:layout>
                <c:manualLayout>
                  <c:x val="3.5320083388770102E-2"/>
                  <c:y val="-0.10738253952659882"/>
                </c:manualLayout>
              </c:layout>
              <c:tx>
                <c:rich>
                  <a:bodyPr/>
                  <a:lstStyle/>
                  <a:p>
                    <a:fld id="{2ADF76FC-1896-4404-B6DA-04BE98B7D211}" type="CELLRANGE">
                      <a:rPr lang="en-US"/>
                      <a:pPr/>
                      <a:t>[INTERVALLOCELLE]</a:t>
                    </a:fld>
                    <a:endParaRPr lang="it-IT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2-F597-4B41-86AD-BD4B05F63340}"/>
                </c:ext>
              </c:extLst>
            </c:dLbl>
            <c:dLbl>
              <c:idx val="3"/>
              <c:layout>
                <c:manualLayout>
                  <c:x val="-1.7295597484276844E-2"/>
                  <c:y val="-8.6660468184885375E-2"/>
                </c:manualLayout>
              </c:layout>
              <c:tx>
                <c:rich>
                  <a:bodyPr/>
                  <a:lstStyle/>
                  <a:p>
                    <a:fld id="{54B4B389-ECE4-4344-AD61-771AC5A5CD32}" type="CELLRANGE">
                      <a:rPr lang="en-US"/>
                      <a:pPr/>
                      <a:t>[INTERVALLOCELLE]</a:t>
                    </a:fld>
                    <a:endParaRPr lang="it-IT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F597-4B41-86AD-BD4B05F63340}"/>
                </c:ext>
              </c:extLst>
            </c:dLbl>
            <c:dLbl>
              <c:idx val="4"/>
              <c:layout>
                <c:manualLayout>
                  <c:x val="-9.7130229319117786E-2"/>
                  <c:y val="-0.23777562323746881"/>
                </c:manualLayout>
              </c:layout>
              <c:tx>
                <c:rich>
                  <a:bodyPr/>
                  <a:lstStyle/>
                  <a:p>
                    <a:fld id="{61BD9242-3829-471F-8B69-B14C5AF5DD3D}" type="CELLRANGE">
                      <a:rPr lang="en-US"/>
                      <a:pPr/>
                      <a:t>[INTERVALLOCELLE]</a:t>
                    </a:fld>
                    <a:endParaRPr lang="it-IT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F597-4B41-86AD-BD4B05F63340}"/>
                </c:ext>
              </c:extLst>
            </c:dLbl>
            <c:dLbl>
              <c:idx val="5"/>
              <c:layout>
                <c:manualLayout>
                  <c:x val="-0.31788075049893094"/>
                  <c:y val="8.9485449605498923E-2"/>
                </c:manualLayout>
              </c:layout>
              <c:tx>
                <c:rich>
                  <a:bodyPr/>
                  <a:lstStyle/>
                  <a:p>
                    <a:fld id="{CE593CB6-3AE2-4617-929E-14A119EEE386}" type="CELLRANGE">
                      <a:rPr lang="en-US"/>
                      <a:pPr/>
                      <a:t>[INTERVALLOCELLE]</a:t>
                    </a:fld>
                    <a:endParaRPr lang="it-IT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F597-4B41-86AD-BD4B05F63340}"/>
                </c:ext>
              </c:extLst>
            </c:dLbl>
            <c:dLbl>
              <c:idx val="6"/>
              <c:layout>
                <c:manualLayout>
                  <c:x val="-0.14173636903877582"/>
                  <c:y val="0.17428716647173748"/>
                </c:manualLayout>
              </c:layout>
              <c:tx>
                <c:rich>
                  <a:bodyPr/>
                  <a:lstStyle/>
                  <a:p>
                    <a:fld id="{1C6191F6-79E6-42CB-9433-237A18E6ABFC}" type="CELLRANGE">
                      <a:rPr lang="en-US"/>
                      <a:pPr/>
                      <a:t>[INTERVALLOCELLE]</a:t>
                    </a:fld>
                    <a:endParaRPr lang="it-IT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F597-4B41-86AD-BD4B05F63340}"/>
                </c:ext>
              </c:extLst>
            </c:dLbl>
            <c:dLbl>
              <c:idx val="7"/>
              <c:layout>
                <c:manualLayout>
                  <c:x val="-0.30377556579012527"/>
                  <c:y val="0.17434175574303495"/>
                </c:manualLayout>
              </c:layout>
              <c:tx>
                <c:rich>
                  <a:bodyPr/>
                  <a:lstStyle/>
                  <a:p>
                    <a:fld id="{079F6ABD-2FAE-4ACD-86A3-716A5C40826D}" type="CELLRANGE">
                      <a:rPr lang="en-US"/>
                      <a:pPr/>
                      <a:t>[INTERVALLOCELLE]</a:t>
                    </a:fld>
                    <a:endParaRPr lang="it-IT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F597-4B41-86AD-BD4B05F63340}"/>
                </c:ext>
              </c:extLst>
            </c:dLbl>
            <c:dLbl>
              <c:idx val="8"/>
              <c:layout>
                <c:manualLayout>
                  <c:x val="-3.0625959490912721E-2"/>
                  <c:y val="-0.1410781732012299"/>
                </c:manualLayout>
              </c:layout>
              <c:tx>
                <c:rich>
                  <a:bodyPr/>
                  <a:lstStyle/>
                  <a:p>
                    <a:fld id="{013DA9F2-F89C-4863-990D-E558F1F1D152}" type="CELLRANGE">
                      <a:rPr lang="en-US"/>
                      <a:pPr/>
                      <a:t>[INTERVALLOCELLE]</a:t>
                    </a:fld>
                    <a:endParaRPr lang="it-IT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8-F597-4B41-86AD-BD4B05F63340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BAA384A6-1F68-4DF7-8D26-691CFA92D7BF}" type="CELLRANGE">
                      <a:rPr lang="it-IT"/>
                      <a:pPr/>
                      <a:t>[INTERVALLOCELLE]</a:t>
                    </a:fld>
                    <a:endParaRPr lang="it-IT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F597-4B41-86AD-BD4B05F63340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  <a:alpha val="38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0"/>
              </c:ext>
            </c:extLst>
          </c:dLbls>
          <c:xVal>
            <c:numRef>
              <c:f>Foglio2!$B$77:$B$86</c:f>
              <c:numCache>
                <c:formatCode>General</c:formatCode>
                <c:ptCount val="10"/>
                <c:pt idx="0">
                  <c:v>50</c:v>
                </c:pt>
                <c:pt idx="1">
                  <c:v>43</c:v>
                </c:pt>
                <c:pt idx="2">
                  <c:v>24</c:v>
                </c:pt>
                <c:pt idx="3">
                  <c:v>36</c:v>
                </c:pt>
                <c:pt idx="4">
                  <c:v>26</c:v>
                </c:pt>
                <c:pt idx="5">
                  <c:v>21</c:v>
                </c:pt>
                <c:pt idx="6">
                  <c:v>26</c:v>
                </c:pt>
                <c:pt idx="7">
                  <c:v>24</c:v>
                </c:pt>
                <c:pt idx="8">
                  <c:v>6</c:v>
                </c:pt>
                <c:pt idx="9">
                  <c:v>6</c:v>
                </c:pt>
              </c:numCache>
            </c:numRef>
          </c:xVal>
          <c:yVal>
            <c:numRef>
              <c:f>Foglio2!$C$77:$C$86</c:f>
              <c:numCache>
                <c:formatCode>General</c:formatCode>
                <c:ptCount val="10"/>
                <c:pt idx="0">
                  <c:v>40</c:v>
                </c:pt>
                <c:pt idx="1">
                  <c:v>46</c:v>
                </c:pt>
                <c:pt idx="2">
                  <c:v>69</c:v>
                </c:pt>
                <c:pt idx="3">
                  <c:v>54</c:v>
                </c:pt>
                <c:pt idx="4">
                  <c:v>65</c:v>
                </c:pt>
                <c:pt idx="5">
                  <c:v>72</c:v>
                </c:pt>
                <c:pt idx="6">
                  <c:v>68</c:v>
                </c:pt>
                <c:pt idx="7">
                  <c:v>69</c:v>
                </c:pt>
                <c:pt idx="8">
                  <c:v>88</c:v>
                </c:pt>
                <c:pt idx="9">
                  <c:v>86</c:v>
                </c:pt>
              </c:numCache>
            </c:numRef>
          </c:yVal>
          <c:bubbleSize>
            <c:numRef>
              <c:f>Foglio2!$D$77:$D$86</c:f>
              <c:numCache>
                <c:formatCode>General</c:formatCode>
                <c:ptCount val="10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3</c:v>
                </c:pt>
                <c:pt idx="7">
                  <c:v>3</c:v>
                </c:pt>
                <c:pt idx="8">
                  <c:v>3</c:v>
                </c:pt>
                <c:pt idx="9">
                  <c:v>3</c:v>
                </c:pt>
              </c:numCache>
            </c:numRef>
          </c:bubbleSize>
          <c:bubble3D val="0"/>
          <c:extLst>
            <c:ext xmlns:c15="http://schemas.microsoft.com/office/drawing/2012/chart" uri="{02D57815-91ED-43cb-92C2-25804820EDAC}">
              <c15:datalabelsRange>
                <c15:f>Foglio2!$A$77:$A$86</c15:f>
                <c15:dlblRangeCache>
                  <c:ptCount val="10"/>
                  <c:pt idx="0">
                    <c:v>Riduzione dei consumi</c:v>
                  </c:pt>
                  <c:pt idx="1">
                    <c:v>Riduzione dei rifiuti</c:v>
                  </c:pt>
                  <c:pt idx="2">
                    <c:v>Etichette, certificazioni ambientali</c:v>
                  </c:pt>
                  <c:pt idx="3">
                    <c:v>Riduzione degli imballaggi</c:v>
                  </c:pt>
                  <c:pt idx="4">
                    <c:v>Riciclabilità dei materiali, utilizzo di materie prime sostenibili</c:v>
                  </c:pt>
                  <c:pt idx="5">
                    <c:v>Riutilizzabilità e rigenerabillità  del prodotto finale</c:v>
                  </c:pt>
                  <c:pt idx="6">
                    <c:v>Durabilità e riparabilità del prodotto finale</c:v>
                  </c:pt>
                  <c:pt idx="7">
                    <c:v>Utilizzo di materie prime secondarie e sottoprodotti</c:v>
                  </c:pt>
                  <c:pt idx="8">
                    <c:v>Analisi del Ciclo di Vita, ecodesign</c:v>
                  </c:pt>
                  <c:pt idx="9">
                    <c:v>Sharing Economy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A-F597-4B41-86AD-BD4B05F633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100"/>
        <c:showNegBubbles val="0"/>
        <c:axId val="546415912"/>
        <c:axId val="546416240"/>
      </c:bubbleChart>
      <c:valAx>
        <c:axId val="546415912"/>
        <c:scaling>
          <c:orientation val="minMax"/>
          <c:min val="0"/>
        </c:scaling>
        <c:delete val="1"/>
        <c:axPos val="b"/>
        <c:numFmt formatCode="General" sourceLinked="1"/>
        <c:majorTickMark val="none"/>
        <c:minorTickMark val="none"/>
        <c:tickLblPos val="nextTo"/>
        <c:crossAx val="546416240"/>
        <c:crosses val="autoZero"/>
        <c:crossBetween val="midCat"/>
      </c:valAx>
      <c:valAx>
        <c:axId val="54641624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4641591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3313657031219966E-2"/>
          <c:y val="3.1523140851124801E-2"/>
          <c:w val="0.91227444771800326"/>
          <c:h val="0.56130016046375997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okdomande3!$AU$636</c:f>
              <c:strCache>
                <c:ptCount val="1"/>
                <c:pt idx="0">
                  <c:v>[Analisi del Ciclo di Vita LCA , ecodesign]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okdomande3!$AT$637:$AT$642</c:f>
              <c:strCache>
                <c:ptCount val="6"/>
                <c:pt idx="0">
                  <c:v>Servizi ad alta intensità di conoscenza</c:v>
                </c:pt>
                <c:pt idx="1">
                  <c:v>Industrie culturali e creative</c:v>
                </c:pt>
                <c:pt idx="2">
                  <c:v>Industria della salute e del benessere</c:v>
                </c:pt>
                <c:pt idx="3">
                  <c:v>Sistema edilizia e costruzioni</c:v>
                </c:pt>
                <c:pt idx="4">
                  <c:v>Agroalimentare</c:v>
                </c:pt>
                <c:pt idx="5">
                  <c:v>Meccatronica e motoristica</c:v>
                </c:pt>
              </c:strCache>
            </c:strRef>
          </c:cat>
          <c:val>
            <c:numRef>
              <c:f>okdomande3!$AU$637:$AU$642</c:f>
              <c:numCache>
                <c:formatCode>0</c:formatCode>
                <c:ptCount val="6"/>
                <c:pt idx="0">
                  <c:v>4.2307692307692308</c:v>
                </c:pt>
                <c:pt idx="1">
                  <c:v>6.1433447098976117</c:v>
                </c:pt>
                <c:pt idx="2">
                  <c:v>5.6338028169014081</c:v>
                </c:pt>
                <c:pt idx="3">
                  <c:v>5.0802139037433154</c:v>
                </c:pt>
                <c:pt idx="4">
                  <c:v>7.6628352490421463</c:v>
                </c:pt>
                <c:pt idx="5">
                  <c:v>7.7025232403718462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90A-4767-9156-74750CE9401C}"/>
            </c:ext>
          </c:extLst>
        </c:ser>
        <c:ser>
          <c:idx val="1"/>
          <c:order val="1"/>
          <c:tx>
            <c:strRef>
              <c:f>okdomande3!$AV$636</c:f>
              <c:strCache>
                <c:ptCount val="1"/>
                <c:pt idx="0">
                  <c:v>[Durabilità e riparabilità del prodotto finale]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okdomande3!$AT$637:$AT$642</c:f>
              <c:strCache>
                <c:ptCount val="6"/>
                <c:pt idx="0">
                  <c:v>Servizi ad alta intensità di conoscenza</c:v>
                </c:pt>
                <c:pt idx="1">
                  <c:v>Industrie culturali e creative</c:v>
                </c:pt>
                <c:pt idx="2">
                  <c:v>Industria della salute e del benessere</c:v>
                </c:pt>
                <c:pt idx="3">
                  <c:v>Sistema edilizia e costruzioni</c:v>
                </c:pt>
                <c:pt idx="4">
                  <c:v>Agroalimentare</c:v>
                </c:pt>
                <c:pt idx="5">
                  <c:v>Meccatronica e motoristica</c:v>
                </c:pt>
              </c:strCache>
            </c:strRef>
          </c:cat>
          <c:val>
            <c:numRef>
              <c:f>okdomande3!$AV$637:$AV$642</c:f>
              <c:numCache>
                <c:formatCode>0</c:formatCode>
                <c:ptCount val="6"/>
                <c:pt idx="0">
                  <c:v>13.076923076923077</c:v>
                </c:pt>
                <c:pt idx="1">
                  <c:v>21.501706484641637</c:v>
                </c:pt>
                <c:pt idx="2">
                  <c:v>12.67605633802817</c:v>
                </c:pt>
                <c:pt idx="3">
                  <c:v>24.598930481283418</c:v>
                </c:pt>
                <c:pt idx="4">
                  <c:v>24.712643678160919</c:v>
                </c:pt>
                <c:pt idx="5">
                  <c:v>36.653386454183263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90A-4767-9156-74750CE9401C}"/>
            </c:ext>
          </c:extLst>
        </c:ser>
        <c:ser>
          <c:idx val="2"/>
          <c:order val="2"/>
          <c:tx>
            <c:strRef>
              <c:f>okdomande3!$AW$636</c:f>
              <c:strCache>
                <c:ptCount val="1"/>
                <c:pt idx="0">
                  <c:v>[Riutilizzabilità e rigenerabillità  del prodotto finale]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okdomande3!$AT$637:$AT$642</c:f>
              <c:strCache>
                <c:ptCount val="6"/>
                <c:pt idx="0">
                  <c:v>Servizi ad alta intensità di conoscenza</c:v>
                </c:pt>
                <c:pt idx="1">
                  <c:v>Industrie culturali e creative</c:v>
                </c:pt>
                <c:pt idx="2">
                  <c:v>Industria della salute e del benessere</c:v>
                </c:pt>
                <c:pt idx="3">
                  <c:v>Sistema edilizia e costruzioni</c:v>
                </c:pt>
                <c:pt idx="4">
                  <c:v>Agroalimentare</c:v>
                </c:pt>
                <c:pt idx="5">
                  <c:v>Meccatronica e motoristica</c:v>
                </c:pt>
              </c:strCache>
            </c:strRef>
          </c:cat>
          <c:val>
            <c:numRef>
              <c:f>okdomande3!$AW$637:$AW$642</c:f>
              <c:numCache>
                <c:formatCode>0</c:formatCode>
                <c:ptCount val="6"/>
                <c:pt idx="0">
                  <c:v>14.615384615384617</c:v>
                </c:pt>
                <c:pt idx="1">
                  <c:v>16.040955631399321</c:v>
                </c:pt>
                <c:pt idx="2">
                  <c:v>9.1549295774647881</c:v>
                </c:pt>
                <c:pt idx="3">
                  <c:v>21.122994652406415</c:v>
                </c:pt>
                <c:pt idx="4">
                  <c:v>20.114942528735632</c:v>
                </c:pt>
                <c:pt idx="5">
                  <c:v>29.083665338645417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90A-4767-9156-74750CE9401C}"/>
            </c:ext>
          </c:extLst>
        </c:ser>
        <c:ser>
          <c:idx val="3"/>
          <c:order val="3"/>
          <c:tx>
            <c:strRef>
              <c:f>okdomande3!$AX$636</c:f>
              <c:strCache>
                <c:ptCount val="1"/>
                <c:pt idx="0">
                  <c:v>[Riciclabilità dei materiali, utilizzo di materie prime sostenibili]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okdomande3!$AT$637:$AT$642</c:f>
              <c:strCache>
                <c:ptCount val="6"/>
                <c:pt idx="0">
                  <c:v>Servizi ad alta intensità di conoscenza</c:v>
                </c:pt>
                <c:pt idx="1">
                  <c:v>Industrie culturali e creative</c:v>
                </c:pt>
                <c:pt idx="2">
                  <c:v>Industria della salute e del benessere</c:v>
                </c:pt>
                <c:pt idx="3">
                  <c:v>Sistema edilizia e costruzioni</c:v>
                </c:pt>
                <c:pt idx="4">
                  <c:v>Agroalimentare</c:v>
                </c:pt>
                <c:pt idx="5">
                  <c:v>Meccatronica e motoristica</c:v>
                </c:pt>
              </c:strCache>
            </c:strRef>
          </c:cat>
          <c:val>
            <c:numRef>
              <c:f>okdomande3!$AX$637:$AX$642</c:f>
              <c:numCache>
                <c:formatCode>0</c:formatCode>
                <c:ptCount val="6"/>
                <c:pt idx="0">
                  <c:v>14.230769230769232</c:v>
                </c:pt>
                <c:pt idx="1">
                  <c:v>19.795221843003414</c:v>
                </c:pt>
                <c:pt idx="2">
                  <c:v>16.197183098591548</c:v>
                </c:pt>
                <c:pt idx="3">
                  <c:v>28.743315508021393</c:v>
                </c:pt>
                <c:pt idx="4">
                  <c:v>28.927203065134098</c:v>
                </c:pt>
                <c:pt idx="5">
                  <c:v>30.013280212483401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90A-4767-9156-74750CE9401C}"/>
            </c:ext>
          </c:extLst>
        </c:ser>
        <c:ser>
          <c:idx val="4"/>
          <c:order val="4"/>
          <c:tx>
            <c:strRef>
              <c:f>okdomande3!$AY$636</c:f>
              <c:strCache>
                <c:ptCount val="1"/>
                <c:pt idx="0">
                  <c:v>[Utilizzo di materie prime secondarie e sottoprodotti]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okdomande3!$AT$637:$AT$642</c:f>
              <c:strCache>
                <c:ptCount val="6"/>
                <c:pt idx="0">
                  <c:v>Servizi ad alta intensità di conoscenza</c:v>
                </c:pt>
                <c:pt idx="1">
                  <c:v>Industrie culturali e creative</c:v>
                </c:pt>
                <c:pt idx="2">
                  <c:v>Industria della salute e del benessere</c:v>
                </c:pt>
                <c:pt idx="3">
                  <c:v>Sistema edilizia e costruzioni</c:v>
                </c:pt>
                <c:pt idx="4">
                  <c:v>Agroalimentare</c:v>
                </c:pt>
                <c:pt idx="5">
                  <c:v>Meccatronica e motoristica</c:v>
                </c:pt>
              </c:strCache>
            </c:strRef>
          </c:cat>
          <c:val>
            <c:numRef>
              <c:f>okdomande3!$AY$637:$AY$642</c:f>
              <c:numCache>
                <c:formatCode>0</c:formatCode>
                <c:ptCount val="6"/>
                <c:pt idx="0">
                  <c:v>8.8461538461538467</c:v>
                </c:pt>
                <c:pt idx="1">
                  <c:v>16.040955631399317</c:v>
                </c:pt>
                <c:pt idx="2">
                  <c:v>12.676056338028168</c:v>
                </c:pt>
                <c:pt idx="3">
                  <c:v>25.267379679144387</c:v>
                </c:pt>
                <c:pt idx="4">
                  <c:v>27.394636015325673</c:v>
                </c:pt>
                <c:pt idx="5">
                  <c:v>29.083665338645414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90A-4767-9156-74750CE9401C}"/>
            </c:ext>
          </c:extLst>
        </c:ser>
        <c:ser>
          <c:idx val="5"/>
          <c:order val="5"/>
          <c:tx>
            <c:strRef>
              <c:f>okdomande3!$AZ$636</c:f>
              <c:strCache>
                <c:ptCount val="1"/>
                <c:pt idx="0">
                  <c:v>[Riduzione dei consumi]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okdomande3!$AT$637:$AT$642</c:f>
              <c:strCache>
                <c:ptCount val="6"/>
                <c:pt idx="0">
                  <c:v>Servizi ad alta intensità di conoscenza</c:v>
                </c:pt>
                <c:pt idx="1">
                  <c:v>Industrie culturali e creative</c:v>
                </c:pt>
                <c:pt idx="2">
                  <c:v>Industria della salute e del benessere</c:v>
                </c:pt>
                <c:pt idx="3">
                  <c:v>Sistema edilizia e costruzioni</c:v>
                </c:pt>
                <c:pt idx="4">
                  <c:v>Agroalimentare</c:v>
                </c:pt>
                <c:pt idx="5">
                  <c:v>Meccatronica e motoristica</c:v>
                </c:pt>
              </c:strCache>
            </c:strRef>
          </c:cat>
          <c:val>
            <c:numRef>
              <c:f>okdomande3!$AZ$637:$AZ$642</c:f>
              <c:numCache>
                <c:formatCode>0</c:formatCode>
                <c:ptCount val="6"/>
                <c:pt idx="0">
                  <c:v>38.07692307692308</c:v>
                </c:pt>
                <c:pt idx="1">
                  <c:v>40.61433447098976</c:v>
                </c:pt>
                <c:pt idx="2">
                  <c:v>53.521126760563376</c:v>
                </c:pt>
                <c:pt idx="3">
                  <c:v>48.663101604278076</c:v>
                </c:pt>
                <c:pt idx="4">
                  <c:v>53.639846743295017</c:v>
                </c:pt>
                <c:pt idx="5">
                  <c:v>55.245683930942889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A90A-4767-9156-74750CE9401C}"/>
            </c:ext>
          </c:extLst>
        </c:ser>
        <c:ser>
          <c:idx val="6"/>
          <c:order val="6"/>
          <c:tx>
            <c:strRef>
              <c:f>okdomande3!$BA$636</c:f>
              <c:strCache>
                <c:ptCount val="1"/>
                <c:pt idx="0">
                  <c:v>[Riduzione dei rifiuti]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okdomande3!$AT$637:$AT$642</c:f>
              <c:strCache>
                <c:ptCount val="6"/>
                <c:pt idx="0">
                  <c:v>Servizi ad alta intensità di conoscenza</c:v>
                </c:pt>
                <c:pt idx="1">
                  <c:v>Industrie culturali e creative</c:v>
                </c:pt>
                <c:pt idx="2">
                  <c:v>Industria della salute e del benessere</c:v>
                </c:pt>
                <c:pt idx="3">
                  <c:v>Sistema edilizia e costruzioni</c:v>
                </c:pt>
                <c:pt idx="4">
                  <c:v>Agroalimentare</c:v>
                </c:pt>
                <c:pt idx="5">
                  <c:v>Meccatronica e motoristica</c:v>
                </c:pt>
              </c:strCache>
            </c:strRef>
          </c:cat>
          <c:val>
            <c:numRef>
              <c:f>okdomande3!$BA$637:$BA$642</c:f>
              <c:numCache>
                <c:formatCode>0</c:formatCode>
                <c:ptCount val="6"/>
                <c:pt idx="0">
                  <c:v>28.076923076923073</c:v>
                </c:pt>
                <c:pt idx="1">
                  <c:v>34.812286689419793</c:v>
                </c:pt>
                <c:pt idx="2">
                  <c:v>45.070422535211272</c:v>
                </c:pt>
                <c:pt idx="3">
                  <c:v>43.983957219251337</c:v>
                </c:pt>
                <c:pt idx="4">
                  <c:v>48.08429118773946</c:v>
                </c:pt>
                <c:pt idx="5">
                  <c:v>47.54316069057105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90A-4767-9156-74750CE9401C}"/>
            </c:ext>
          </c:extLst>
        </c:ser>
        <c:ser>
          <c:idx val="7"/>
          <c:order val="7"/>
          <c:tx>
            <c:strRef>
              <c:f>okdomande3!$BB$636</c:f>
              <c:strCache>
                <c:ptCount val="1"/>
                <c:pt idx="0">
                  <c:v>[Riduzione degli imballaggi]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okdomande3!$AT$637:$AT$642</c:f>
              <c:strCache>
                <c:ptCount val="6"/>
                <c:pt idx="0">
                  <c:v>Servizi ad alta intensità di conoscenza</c:v>
                </c:pt>
                <c:pt idx="1">
                  <c:v>Industrie culturali e creative</c:v>
                </c:pt>
                <c:pt idx="2">
                  <c:v>Industria della salute e del benessere</c:v>
                </c:pt>
                <c:pt idx="3">
                  <c:v>Sistema edilizia e costruzioni</c:v>
                </c:pt>
                <c:pt idx="4">
                  <c:v>Agroalimentare</c:v>
                </c:pt>
                <c:pt idx="5">
                  <c:v>Meccatronica e motoristica</c:v>
                </c:pt>
              </c:strCache>
            </c:strRef>
          </c:cat>
          <c:val>
            <c:numRef>
              <c:f>okdomande3!$BB$637:$BB$642</c:f>
              <c:numCache>
                <c:formatCode>0</c:formatCode>
                <c:ptCount val="6"/>
                <c:pt idx="0">
                  <c:v>21.153846153846153</c:v>
                </c:pt>
                <c:pt idx="1">
                  <c:v>31.058020477815699</c:v>
                </c:pt>
                <c:pt idx="2">
                  <c:v>30.985915492957744</c:v>
                </c:pt>
                <c:pt idx="3">
                  <c:v>33.422459893048128</c:v>
                </c:pt>
                <c:pt idx="4">
                  <c:v>40.996168582375475</c:v>
                </c:pt>
                <c:pt idx="5">
                  <c:v>42.231075697211153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A90A-4767-9156-74750CE9401C}"/>
            </c:ext>
          </c:extLst>
        </c:ser>
        <c:ser>
          <c:idx val="8"/>
          <c:order val="8"/>
          <c:tx>
            <c:strRef>
              <c:f>okdomande3!$BC$636</c:f>
              <c:strCache>
                <c:ptCount val="1"/>
                <c:pt idx="0">
                  <c:v>[Etichette, certificazioni ambientali, rispetto dei Criteri AMbientali minimi negli appalti pubblici]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okdomande3!$AT$637:$AT$642</c:f>
              <c:strCache>
                <c:ptCount val="6"/>
                <c:pt idx="0">
                  <c:v>Servizi ad alta intensità di conoscenza</c:v>
                </c:pt>
                <c:pt idx="1">
                  <c:v>Industrie culturali e creative</c:v>
                </c:pt>
                <c:pt idx="2">
                  <c:v>Industria della salute e del benessere</c:v>
                </c:pt>
                <c:pt idx="3">
                  <c:v>Sistema edilizia e costruzioni</c:v>
                </c:pt>
                <c:pt idx="4">
                  <c:v>Agroalimentare</c:v>
                </c:pt>
                <c:pt idx="5">
                  <c:v>Meccatronica e motoristica</c:v>
                </c:pt>
              </c:strCache>
            </c:strRef>
          </c:cat>
          <c:val>
            <c:numRef>
              <c:f>okdomande3!$BC$637:$BC$642</c:f>
              <c:numCache>
                <c:formatCode>0</c:formatCode>
                <c:ptCount val="6"/>
                <c:pt idx="0">
                  <c:v>13.076923076923077</c:v>
                </c:pt>
                <c:pt idx="1">
                  <c:v>17.74744027303754</c:v>
                </c:pt>
                <c:pt idx="2">
                  <c:v>23.239436619718308</c:v>
                </c:pt>
                <c:pt idx="3">
                  <c:v>23.262032085561497</c:v>
                </c:pt>
                <c:pt idx="4">
                  <c:v>34.291187739463602</c:v>
                </c:pt>
                <c:pt idx="5">
                  <c:v>23.505976095617527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90A-4767-9156-74750CE9401C}"/>
            </c:ext>
          </c:extLst>
        </c:ser>
        <c:ser>
          <c:idx val="9"/>
          <c:order val="9"/>
          <c:tx>
            <c:strRef>
              <c:f>okdomande3!$BD$636</c:f>
              <c:strCache>
                <c:ptCount val="1"/>
                <c:pt idx="0">
                  <c:v>[Sharing Economy]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okdomande3!$AT$637:$AT$642</c:f>
              <c:strCache>
                <c:ptCount val="6"/>
                <c:pt idx="0">
                  <c:v>Servizi ad alta intensità di conoscenza</c:v>
                </c:pt>
                <c:pt idx="1">
                  <c:v>Industrie culturali e creative</c:v>
                </c:pt>
                <c:pt idx="2">
                  <c:v>Industria della salute e del benessere</c:v>
                </c:pt>
                <c:pt idx="3">
                  <c:v>Sistema edilizia e costruzioni</c:v>
                </c:pt>
                <c:pt idx="4">
                  <c:v>Agroalimentare</c:v>
                </c:pt>
                <c:pt idx="5">
                  <c:v>Meccatronica e motoristica</c:v>
                </c:pt>
              </c:strCache>
            </c:strRef>
          </c:cat>
          <c:val>
            <c:numRef>
              <c:f>okdomande3!$BD$637:$BD$642</c:f>
              <c:numCache>
                <c:formatCode>0</c:formatCode>
                <c:ptCount val="6"/>
                <c:pt idx="0">
                  <c:v>6.1538461538461542</c:v>
                </c:pt>
                <c:pt idx="1">
                  <c:v>6.1433447098976117</c:v>
                </c:pt>
                <c:pt idx="2">
                  <c:v>5.6338028169014081</c:v>
                </c:pt>
                <c:pt idx="3">
                  <c:v>4.144385026737968</c:v>
                </c:pt>
                <c:pt idx="4">
                  <c:v>6.3218390804597711</c:v>
                </c:pt>
                <c:pt idx="5">
                  <c:v>6.1088977423638768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A90A-4767-9156-74750CE940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24920864"/>
        <c:axId val="524921192"/>
      </c:barChart>
      <c:catAx>
        <c:axId val="5249208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rgbClr val="3D66C3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524921192"/>
        <c:crosses val="autoZero"/>
        <c:auto val="1"/>
        <c:lblAlgn val="ctr"/>
        <c:lblOffset val="100"/>
        <c:noMultiLvlLbl val="0"/>
      </c:catAx>
      <c:valAx>
        <c:axId val="524921192"/>
        <c:scaling>
          <c:orientation val="minMax"/>
          <c:max val="300"/>
        </c:scaling>
        <c:delete val="0"/>
        <c:axPos val="b"/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5249208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3958095010200333E-2"/>
          <c:y val="0.65217711093052033"/>
          <c:w val="0.91985200667569289"/>
          <c:h val="0.3289668881310652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it-IT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okdomande3!$U$418</c:f>
              <c:strCache>
                <c:ptCount val="1"/>
                <c:pt idx="0">
                  <c:v>D’accordo</c:v>
                </c:pt>
              </c:strCache>
            </c:strRef>
          </c:tx>
          <c:spPr>
            <a:solidFill>
              <a:schemeClr val="accent1">
                <a:shade val="76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okdomande3!$T$419:$T$431</c:f>
              <c:strCache>
                <c:ptCount val="13"/>
                <c:pt idx="0">
                  <c:v>acceleratori aziendali di startup</c:v>
                </c:pt>
                <c:pt idx="1">
                  <c:v>hackathon </c:v>
                </c:pt>
                <c:pt idx="2">
                  <c:v>acquisizione di startup innovative</c:v>
                </c:pt>
                <c:pt idx="3">
                  <c:v>iniziative da parte di soggetti pubblici</c:v>
                </c:pt>
                <c:pt idx="4">
                  <c:v>eventi  per condivisione dee innovative</c:v>
                </c:pt>
                <c:pt idx="5">
                  <c:v>collaborazioni con Università, centri R&amp;S o tecnopoli, incubatori</c:v>
                </c:pt>
                <c:pt idx="6">
                  <c:v>appartenenza a reti d'impresa</c:v>
                </c:pt>
                <c:pt idx="7">
                  <c:v>appartenenza a gruppo aziendale</c:v>
                </c:pt>
                <c:pt idx="8">
                  <c:v>fiere, convegni, stampa specializzata, studi di mercato</c:v>
                </c:pt>
                <c:pt idx="9">
                  <c:v>ricorso a consulenti </c:v>
                </c:pt>
                <c:pt idx="10">
                  <c:v>addetti R&amp;S  interni </c:v>
                </c:pt>
                <c:pt idx="11">
                  <c:v>fornitori</c:v>
                </c:pt>
                <c:pt idx="12">
                  <c:v>clienti</c:v>
                </c:pt>
              </c:strCache>
            </c:strRef>
          </c:cat>
          <c:val>
            <c:numRef>
              <c:f>okdomande3!$U$419:$U$431</c:f>
              <c:numCache>
                <c:formatCode>0</c:formatCode>
                <c:ptCount val="13"/>
                <c:pt idx="0">
                  <c:v>10.167510712894428</c:v>
                </c:pt>
                <c:pt idx="1">
                  <c:v>12.18274111675127</c:v>
                </c:pt>
                <c:pt idx="2">
                  <c:v>14.764316322555512</c:v>
                </c:pt>
                <c:pt idx="3">
                  <c:v>18.835482610394685</c:v>
                </c:pt>
                <c:pt idx="4">
                  <c:v>20.700389105058363</c:v>
                </c:pt>
                <c:pt idx="5">
                  <c:v>24.932458510227711</c:v>
                </c:pt>
                <c:pt idx="6">
                  <c:v>29.6281951975213</c:v>
                </c:pt>
                <c:pt idx="7">
                  <c:v>40.336777650210486</c:v>
                </c:pt>
                <c:pt idx="8">
                  <c:v>48.509174311926607</c:v>
                </c:pt>
                <c:pt idx="9">
                  <c:v>51.680185399768256</c:v>
                </c:pt>
                <c:pt idx="10">
                  <c:v>51.837672281776413</c:v>
                </c:pt>
                <c:pt idx="11">
                  <c:v>64.737447297815251</c:v>
                </c:pt>
                <c:pt idx="12">
                  <c:v>78.226415094339615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A69-4B66-8A6D-3E88BFB05359}"/>
            </c:ext>
          </c:extLst>
        </c:ser>
        <c:ser>
          <c:idx val="1"/>
          <c:order val="1"/>
          <c:tx>
            <c:strRef>
              <c:f>okdomande3!$V$418</c:f>
              <c:strCache>
                <c:ptCount val="1"/>
                <c:pt idx="0">
                  <c:v>Per niente d’accordo</c:v>
                </c:pt>
              </c:strCache>
            </c:strRef>
          </c:tx>
          <c:spPr>
            <a:solidFill>
              <a:schemeClr val="accent1">
                <a:tint val="77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okdomande3!$T$419:$T$431</c:f>
              <c:strCache>
                <c:ptCount val="13"/>
                <c:pt idx="0">
                  <c:v>acceleratori aziendali di startup</c:v>
                </c:pt>
                <c:pt idx="1">
                  <c:v>hackathon </c:v>
                </c:pt>
                <c:pt idx="2">
                  <c:v>acquisizione di startup innovative</c:v>
                </c:pt>
                <c:pt idx="3">
                  <c:v>iniziative da parte di soggetti pubblici</c:v>
                </c:pt>
                <c:pt idx="4">
                  <c:v>eventi  per condivisione dee innovative</c:v>
                </c:pt>
                <c:pt idx="5">
                  <c:v>collaborazioni con Università, centri R&amp;S o tecnopoli, incubatori</c:v>
                </c:pt>
                <c:pt idx="6">
                  <c:v>appartenenza a reti d'impresa</c:v>
                </c:pt>
                <c:pt idx="7">
                  <c:v>appartenenza a gruppo aziendale</c:v>
                </c:pt>
                <c:pt idx="8">
                  <c:v>fiere, convegni, stampa specializzata, studi di mercato</c:v>
                </c:pt>
                <c:pt idx="9">
                  <c:v>ricorso a consulenti </c:v>
                </c:pt>
                <c:pt idx="10">
                  <c:v>addetti R&amp;S  interni </c:v>
                </c:pt>
                <c:pt idx="11">
                  <c:v>fornitori</c:v>
                </c:pt>
                <c:pt idx="12">
                  <c:v>clienti</c:v>
                </c:pt>
              </c:strCache>
            </c:strRef>
          </c:cat>
          <c:val>
            <c:numRef>
              <c:f>okdomande3!$V$419:$V$431</c:f>
              <c:numCache>
                <c:formatCode>0</c:formatCode>
                <c:ptCount val="13"/>
                <c:pt idx="0">
                  <c:v>89.83248928710556</c:v>
                </c:pt>
                <c:pt idx="1">
                  <c:v>87.817258883248726</c:v>
                </c:pt>
                <c:pt idx="2">
                  <c:v>85.235683677444484</c:v>
                </c:pt>
                <c:pt idx="3">
                  <c:v>81.164517389605322</c:v>
                </c:pt>
                <c:pt idx="4">
                  <c:v>79.299610894941637</c:v>
                </c:pt>
                <c:pt idx="5">
                  <c:v>75.067541489772296</c:v>
                </c:pt>
                <c:pt idx="6">
                  <c:v>70.371804802478692</c:v>
                </c:pt>
                <c:pt idx="7">
                  <c:v>59.663222349789514</c:v>
                </c:pt>
                <c:pt idx="8">
                  <c:v>51.490825688073393</c:v>
                </c:pt>
                <c:pt idx="9">
                  <c:v>48.319814600231744</c:v>
                </c:pt>
                <c:pt idx="10">
                  <c:v>48.162327718223587</c:v>
                </c:pt>
                <c:pt idx="11">
                  <c:v>35.262552702184749</c:v>
                </c:pt>
                <c:pt idx="12">
                  <c:v>21.773584905660378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69-4B66-8A6D-3E88BFB053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82168448"/>
        <c:axId val="118906240"/>
        <c:axId val="0"/>
      </c:bar3DChart>
      <c:catAx>
        <c:axId val="82168448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  <a:ea typeface="+mn-ea"/>
                <a:cs typeface="+mn-cs"/>
              </a:defRPr>
            </a:pPr>
            <a:endParaRPr lang="it-IT"/>
          </a:p>
        </c:txPr>
        <c:crossAx val="118906240"/>
        <c:crosses val="autoZero"/>
        <c:auto val="1"/>
        <c:lblAlgn val="ctr"/>
        <c:lblOffset val="100"/>
        <c:noMultiLvlLbl val="0"/>
      </c:catAx>
      <c:valAx>
        <c:axId val="118906240"/>
        <c:scaling>
          <c:orientation val="minMax"/>
        </c:scaling>
        <c:delete val="0"/>
        <c:axPos val="b"/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821684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Foglio7!$A$1:$A$4</c:f>
              <c:strCache>
                <c:ptCount val="4"/>
                <c:pt idx="0">
                  <c:v>co-progettazione</c:v>
                </c:pt>
                <c:pt idx="1">
                  <c:v>digitalizzazione</c:v>
                </c:pt>
                <c:pt idx="2">
                  <c:v>flessibilità innovativa</c:v>
                </c:pt>
                <c:pt idx="3">
                  <c:v>innovazione user/producer</c:v>
                </c:pt>
              </c:strCache>
            </c:strRef>
          </c:cat>
          <c:val>
            <c:numRef>
              <c:f>Foglio7!$B$1:$B$4</c:f>
              <c:numCache>
                <c:formatCode>General</c:formatCode>
                <c:ptCount val="4"/>
                <c:pt idx="0">
                  <c:v>0.83</c:v>
                </c:pt>
                <c:pt idx="1">
                  <c:v>0.81</c:v>
                </c:pt>
                <c:pt idx="2">
                  <c:v>0.79</c:v>
                </c:pt>
                <c:pt idx="3">
                  <c:v>0.71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E1D-4E82-B4FB-C310A45ADA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19817960"/>
        <c:axId val="419813368"/>
      </c:barChart>
      <c:catAx>
        <c:axId val="4198179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  <a:ea typeface="+mn-ea"/>
                <a:cs typeface="+mn-cs"/>
              </a:defRPr>
            </a:pPr>
            <a:endParaRPr lang="it-IT"/>
          </a:p>
        </c:txPr>
        <c:crossAx val="419813368"/>
        <c:crosses val="autoZero"/>
        <c:auto val="1"/>
        <c:lblAlgn val="ctr"/>
        <c:lblOffset val="100"/>
        <c:noMultiLvlLbl val="0"/>
      </c:catAx>
      <c:valAx>
        <c:axId val="419813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198179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 b="0" i="0" baseline="0">
                <a:solidFill>
                  <a:schemeClr val="bg2">
                    <a:lumMod val="75000"/>
                  </a:schemeClr>
                </a:solidFill>
                <a:effectLst/>
                <a:latin typeface="Arial Black" panose="020B0A04020102020204" pitchFamily="34" charset="0"/>
              </a:rPr>
              <a:t>Fattori che permettono un passaggio da tardive a profili più elevati</a:t>
            </a:r>
            <a:endParaRPr lang="it-IT" sz="1050">
              <a:solidFill>
                <a:schemeClr val="bg2">
                  <a:lumMod val="75000"/>
                </a:schemeClr>
              </a:solidFill>
              <a:effectLst/>
              <a:latin typeface="Arial Black" panose="020B0A04020102020204" pitchFamily="34" charset="0"/>
            </a:endParaRPr>
          </a:p>
        </c:rich>
      </c:tx>
      <c:layout>
        <c:manualLayout>
          <c:xMode val="edge"/>
          <c:yMode val="edge"/>
          <c:x val="0.12226002430133658"/>
          <c:y val="1.739130434782608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Foglio3!$B$1</c:f>
              <c:strCache>
                <c:ptCount val="1"/>
                <c:pt idx="0">
                  <c:v>tardive Vs all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Foglio3!$A$2:$A$10</c:f>
              <c:strCache>
                <c:ptCount val="9"/>
                <c:pt idx="0">
                  <c:v>cliente leader</c:v>
                </c:pt>
                <c:pt idx="1">
                  <c:v>innovation climate</c:v>
                </c:pt>
                <c:pt idx="2">
                  <c:v>circular economy</c:v>
                </c:pt>
                <c:pt idx="3">
                  <c:v>collaborazioni esterne</c:v>
                </c:pt>
                <c:pt idx="4">
                  <c:v>clienti extra-regionali</c:v>
                </c:pt>
                <c:pt idx="5">
                  <c:v>portafoglio tecnologico</c:v>
                </c:pt>
                <c:pt idx="6">
                  <c:v>specializzazione tecnologica</c:v>
                </c:pt>
                <c:pt idx="7">
                  <c:v>specializzazione in componenti</c:v>
                </c:pt>
                <c:pt idx="8">
                  <c:v>presenza fornitori locali</c:v>
                </c:pt>
              </c:strCache>
            </c:strRef>
          </c:cat>
          <c:val>
            <c:numRef>
              <c:f>Foglio3!$B$2:$B$10</c:f>
              <c:numCache>
                <c:formatCode>General</c:formatCode>
                <c:ptCount val="9"/>
                <c:pt idx="0">
                  <c:v>0.79</c:v>
                </c:pt>
                <c:pt idx="1">
                  <c:v>0.47</c:v>
                </c:pt>
                <c:pt idx="2">
                  <c:v>0.28000000000000003</c:v>
                </c:pt>
                <c:pt idx="3">
                  <c:v>0.26</c:v>
                </c:pt>
                <c:pt idx="4">
                  <c:v>0.23</c:v>
                </c:pt>
                <c:pt idx="5">
                  <c:v>0.19</c:v>
                </c:pt>
                <c:pt idx="6">
                  <c:v>0.13</c:v>
                </c:pt>
                <c:pt idx="7" formatCode="0.00">
                  <c:v>6.0000000000000001E-3</c:v>
                </c:pt>
                <c:pt idx="8">
                  <c:v>-0.1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4D9-4C56-8856-7D00E8EBA5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538998784"/>
        <c:axId val="539002392"/>
      </c:barChart>
      <c:catAx>
        <c:axId val="5389987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2">
                    <a:lumMod val="60000"/>
                    <a:lumOff val="40000"/>
                  </a:schemeClr>
                </a:solidFill>
                <a:latin typeface="Arial Black" panose="020B0A04020102020204" pitchFamily="34" charset="0"/>
                <a:ea typeface="+mn-ea"/>
                <a:cs typeface="+mn-cs"/>
              </a:defRPr>
            </a:pPr>
            <a:endParaRPr lang="it-IT"/>
          </a:p>
        </c:txPr>
        <c:crossAx val="539002392"/>
        <c:crosses val="autoZero"/>
        <c:auto val="1"/>
        <c:lblAlgn val="ctr"/>
        <c:lblOffset val="100"/>
        <c:noMultiLvlLbl val="0"/>
      </c:catAx>
      <c:valAx>
        <c:axId val="539002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5389987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 b="0" i="0" baseline="0">
                <a:solidFill>
                  <a:schemeClr val="bg2">
                    <a:lumMod val="75000"/>
                  </a:schemeClr>
                </a:solidFill>
                <a:effectLst/>
                <a:latin typeface="Arial Black" panose="020B0A04020102020204" pitchFamily="34" charset="0"/>
              </a:rPr>
              <a:t>Fattori che permettono un consolidamento della posizione di leader</a:t>
            </a:r>
            <a:endParaRPr lang="it-IT" sz="1050">
              <a:solidFill>
                <a:schemeClr val="bg2">
                  <a:lumMod val="75000"/>
                </a:schemeClr>
              </a:solidFill>
              <a:effectLst/>
              <a:latin typeface="Arial Black" panose="020B0A0402010202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>
        <c:manualLayout>
          <c:layoutTarget val="inner"/>
          <c:xMode val="edge"/>
          <c:yMode val="edge"/>
          <c:x val="0.35773247781862699"/>
          <c:y val="0.21693170455807942"/>
          <c:w val="0.56452027256651438"/>
          <c:h val="0.7155018334572584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Foglio3!$C$1</c:f>
              <c:strCache>
                <c:ptCount val="1"/>
                <c:pt idx="0">
                  <c:v>leader Vs all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Foglio3!$A$2:$A$10</c:f>
              <c:strCache>
                <c:ptCount val="9"/>
                <c:pt idx="0">
                  <c:v>cliente leader</c:v>
                </c:pt>
                <c:pt idx="1">
                  <c:v>innovation climate</c:v>
                </c:pt>
                <c:pt idx="2">
                  <c:v>circular economy</c:v>
                </c:pt>
                <c:pt idx="3">
                  <c:v>collaborazioni esterne</c:v>
                </c:pt>
                <c:pt idx="4">
                  <c:v>clienti extra-regionali</c:v>
                </c:pt>
                <c:pt idx="5">
                  <c:v>portafoglio tecnologico</c:v>
                </c:pt>
                <c:pt idx="6">
                  <c:v>specializzazione tecnologica</c:v>
                </c:pt>
                <c:pt idx="7">
                  <c:v>specializzazione in componenti</c:v>
                </c:pt>
                <c:pt idx="8">
                  <c:v>presenza fornitori locali</c:v>
                </c:pt>
              </c:strCache>
            </c:strRef>
          </c:cat>
          <c:val>
            <c:numRef>
              <c:f>Foglio3!$C$2:$C$10</c:f>
              <c:numCache>
                <c:formatCode>General</c:formatCode>
                <c:ptCount val="9"/>
                <c:pt idx="0">
                  <c:v>1.27</c:v>
                </c:pt>
                <c:pt idx="1">
                  <c:v>0.36</c:v>
                </c:pt>
                <c:pt idx="2">
                  <c:v>0</c:v>
                </c:pt>
                <c:pt idx="3">
                  <c:v>0.11</c:v>
                </c:pt>
                <c:pt idx="4">
                  <c:v>0.23</c:v>
                </c:pt>
                <c:pt idx="5">
                  <c:v>0.19</c:v>
                </c:pt>
                <c:pt idx="6">
                  <c:v>0</c:v>
                </c:pt>
                <c:pt idx="7">
                  <c:v>0</c:v>
                </c:pt>
                <c:pt idx="8">
                  <c:v>-0.1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2EC-46D6-93E5-F37C65A212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503588032"/>
        <c:axId val="503589016"/>
      </c:barChart>
      <c:catAx>
        <c:axId val="5035880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2">
                    <a:lumMod val="60000"/>
                    <a:lumOff val="40000"/>
                  </a:schemeClr>
                </a:solidFill>
                <a:latin typeface="Arial Black" panose="020B0A04020102020204" pitchFamily="34" charset="0"/>
                <a:ea typeface="+mn-ea"/>
                <a:cs typeface="+mn-cs"/>
              </a:defRPr>
            </a:pPr>
            <a:endParaRPr lang="it-IT"/>
          </a:p>
        </c:txPr>
        <c:crossAx val="503589016"/>
        <c:crosses val="autoZero"/>
        <c:auto val="1"/>
        <c:lblAlgn val="ctr"/>
        <c:lblOffset val="100"/>
        <c:noMultiLvlLbl val="0"/>
      </c:catAx>
      <c:valAx>
        <c:axId val="503589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5035880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3">
  <a:schemeClr val="accent3"/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1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>
          <a:alpha val="75000"/>
        </a:schemeClr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>
          <a:alpha val="75000"/>
        </a:schemeClr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>
            <a:alpha val="50000"/>
          </a:schemeClr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63282A7-70A2-40EB-BA90-3E5E0CC5412F}" type="doc">
      <dgm:prSet loTypeId="urn:microsoft.com/office/officeart/2008/layout/TitlePictureLineup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FD1F271-C6F3-4EB5-8F42-01A31264773A}">
      <dgm:prSet phldrT="[Text]" custT="1"/>
      <dgm:spPr>
        <a:gradFill flip="none" rotWithShape="1">
          <a:gsLst>
            <a:gs pos="0">
              <a:schemeClr val="accent1">
                <a:lumMod val="40000"/>
                <a:lumOff val="60000"/>
              </a:schemeClr>
            </a:gs>
            <a:gs pos="46000">
              <a:schemeClr val="accent1">
                <a:lumMod val="95000"/>
                <a:lumOff val="5000"/>
              </a:schemeClr>
            </a:gs>
            <a:gs pos="100000">
              <a:schemeClr val="accent1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ln>
          <a:noFill/>
        </a:ln>
      </dgm:spPr>
      <dgm:t>
        <a:bodyPr spcFirstLastPara="0" vert="horz" wrap="square" lIns="66040" tIns="66040" rIns="66040" bIns="66040" numCol="1" spcCol="1270" rtlCol="0" anchor="ctr" anchorCtr="0"/>
        <a:lstStyle/>
        <a:p>
          <a:pPr marL="0" lvl="0" indent="0" algn="ctr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noProof="0" dirty="0">
              <a:solidFill>
                <a:schemeClr val="bg1"/>
              </a:solidFill>
              <a:latin typeface="Arial Black" panose="020B0A04020102020204" pitchFamily="34" charset="0"/>
              <a:ea typeface="+mn-ea"/>
              <a:cs typeface="+mn-cs"/>
            </a:rPr>
            <a:t>Monitor</a:t>
          </a:r>
        </a:p>
      </dgm:t>
    </dgm:pt>
    <dgm:pt modelId="{074B466C-5E74-43B0-AC01-3032107620EA}" type="parTrans" cxnId="{A5C2BC63-CD93-4ED2-8B91-F588E0E68119}">
      <dgm:prSet/>
      <dgm:spPr/>
      <dgm:t>
        <a:bodyPr/>
        <a:lstStyle/>
        <a:p>
          <a:endParaRPr lang="en-US"/>
        </a:p>
      </dgm:t>
    </dgm:pt>
    <dgm:pt modelId="{2C6514D4-354C-4C04-88DE-F01CB5F87F6A}" type="sibTrans" cxnId="{A5C2BC63-CD93-4ED2-8B91-F588E0E68119}">
      <dgm:prSet/>
      <dgm:spPr/>
      <dgm:t>
        <a:bodyPr/>
        <a:lstStyle/>
        <a:p>
          <a:endParaRPr lang="en-US"/>
        </a:p>
      </dgm:t>
    </dgm:pt>
    <dgm:pt modelId="{EB8B5144-5386-4192-A705-9058E77C01B1}">
      <dgm:prSet phldrT="[Text]" custT="1"/>
      <dgm:spPr/>
      <dgm:t>
        <a:bodyPr/>
        <a:lstStyle/>
        <a:p>
          <a:pPr algn="l" defTabSz="914400">
            <a:buNone/>
          </a:pPr>
          <a:r>
            <a:rPr lang="it-IT" sz="2400" b="0" i="0" noProof="0">
              <a:solidFill>
                <a:schemeClr val="bg1"/>
              </a:solidFill>
              <a:latin typeface="Gill Sans MT"/>
              <a:ea typeface="+mn-ea"/>
              <a:cs typeface="+mn-cs"/>
            </a:rPr>
            <a:t>affermazione</a:t>
          </a:r>
        </a:p>
      </dgm:t>
    </dgm:pt>
    <dgm:pt modelId="{612008EB-7F87-40A4-A6E3-E86E6DEDC204}" type="parTrans" cxnId="{B5314403-8592-43AB-9B0C-026A9911C1D1}">
      <dgm:prSet/>
      <dgm:spPr/>
      <dgm:t>
        <a:bodyPr/>
        <a:lstStyle/>
        <a:p>
          <a:endParaRPr lang="en-US"/>
        </a:p>
      </dgm:t>
    </dgm:pt>
    <dgm:pt modelId="{EE092C9A-F204-4DB9-9C74-C3AA7F3D68FC}" type="sibTrans" cxnId="{B5314403-8592-43AB-9B0C-026A9911C1D1}">
      <dgm:prSet/>
      <dgm:spPr/>
      <dgm:t>
        <a:bodyPr/>
        <a:lstStyle/>
        <a:p>
          <a:endParaRPr lang="en-US"/>
        </a:p>
      </dgm:t>
    </dgm:pt>
    <dgm:pt modelId="{3856EAB8-949C-408D-A6E4-941E45CD71B0}">
      <dgm:prSet phldrT="[Text]" custT="1"/>
      <dgm:spPr>
        <a:gradFill flip="none" rotWithShape="1">
          <a:gsLst>
            <a:gs pos="0">
              <a:srgbClr val="4F81BD">
                <a:lumMod val="40000"/>
                <a:lumOff val="60000"/>
              </a:srgbClr>
            </a:gs>
            <a:gs pos="46000">
              <a:srgbClr val="4F81BD">
                <a:lumMod val="95000"/>
                <a:lumOff val="5000"/>
              </a:srgbClr>
            </a:gs>
            <a:gs pos="100000">
              <a:srgbClr val="4F81BD">
                <a:lumMod val="60000"/>
              </a:srgbClr>
            </a:gs>
          </a:gsLst>
          <a:path path="circle">
            <a:fillToRect l="50000" t="130000" r="50000" b="-30000"/>
          </a:path>
          <a:tileRect/>
        </a:gradFill>
        <a:ln w="25400" cap="flat" cmpd="sng" algn="ctr">
          <a:noFill/>
          <a:prstDash val="solid"/>
        </a:ln>
        <a:effectLst/>
      </dgm:spPr>
      <dgm:t>
        <a:bodyPr spcFirstLastPara="0" vert="horz" wrap="square" lIns="66040" tIns="66040" rIns="66040" bIns="66040" numCol="1" spcCol="1270" rtlCol="0" anchor="ctr" anchorCtr="0"/>
        <a:lstStyle/>
        <a:p>
          <a:pPr marL="0" lvl="0" indent="0" algn="ctr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noProof="0" dirty="0">
              <a:solidFill>
                <a:prstClr val="white"/>
              </a:solidFill>
              <a:latin typeface="Arial Black" panose="020B0A04020102020204" pitchFamily="34" charset="0"/>
              <a:ea typeface="+mn-ea"/>
              <a:cs typeface="+mn-cs"/>
            </a:rPr>
            <a:t>Analytics</a:t>
          </a:r>
        </a:p>
      </dgm:t>
    </dgm:pt>
    <dgm:pt modelId="{ECB51387-F340-4607-BC98-F7CBC4D29424}" type="parTrans" cxnId="{F8437F7A-A0F4-4E69-BE6F-FF6DFD226F42}">
      <dgm:prSet/>
      <dgm:spPr/>
      <dgm:t>
        <a:bodyPr/>
        <a:lstStyle/>
        <a:p>
          <a:endParaRPr lang="en-US"/>
        </a:p>
      </dgm:t>
    </dgm:pt>
    <dgm:pt modelId="{719DBD9C-54E7-4B31-8D14-960A262E4059}" type="sibTrans" cxnId="{F8437F7A-A0F4-4E69-BE6F-FF6DFD226F42}">
      <dgm:prSet/>
      <dgm:spPr/>
      <dgm:t>
        <a:bodyPr/>
        <a:lstStyle/>
        <a:p>
          <a:endParaRPr lang="en-US"/>
        </a:p>
      </dgm:t>
    </dgm:pt>
    <dgm:pt modelId="{E634B75E-B69A-45BD-949A-B28DA5F467F7}">
      <dgm:prSet phldrT="[Text]" custT="1"/>
      <dgm:spPr/>
      <dgm:t>
        <a:bodyPr/>
        <a:lstStyle/>
        <a:p>
          <a:pPr algn="l" defTabSz="914400">
            <a:buNone/>
          </a:pPr>
          <a:r>
            <a:rPr lang="it-IT" sz="2400" b="0" i="0" noProof="0" dirty="0">
              <a:solidFill>
                <a:schemeClr val="bg1"/>
              </a:solidFill>
              <a:latin typeface="Gill Sans MT"/>
              <a:ea typeface="+mn-ea"/>
              <a:cs typeface="+mn-cs"/>
            </a:rPr>
            <a:t>affermazione</a:t>
          </a:r>
        </a:p>
      </dgm:t>
    </dgm:pt>
    <dgm:pt modelId="{3F428930-701C-4CB9-8759-BF2C8E895ED2}" type="parTrans" cxnId="{FB209D1F-F594-4C29-87F5-94DAA9D4D3AA}">
      <dgm:prSet/>
      <dgm:spPr/>
      <dgm:t>
        <a:bodyPr/>
        <a:lstStyle/>
        <a:p>
          <a:endParaRPr lang="en-US"/>
        </a:p>
      </dgm:t>
    </dgm:pt>
    <dgm:pt modelId="{0D8D3E7B-81A2-4A73-A251-95704DD22077}" type="sibTrans" cxnId="{FB209D1F-F594-4C29-87F5-94DAA9D4D3AA}">
      <dgm:prSet/>
      <dgm:spPr/>
      <dgm:t>
        <a:bodyPr/>
        <a:lstStyle/>
        <a:p>
          <a:endParaRPr lang="en-US"/>
        </a:p>
      </dgm:t>
    </dgm:pt>
    <dgm:pt modelId="{2879351E-2988-488A-8B94-15C25D4AD8C2}">
      <dgm:prSet phldrT="[Text]" custT="1"/>
      <dgm:spPr>
        <a:gradFill flip="none" rotWithShape="1">
          <a:gsLst>
            <a:gs pos="0">
              <a:srgbClr val="4F81BD">
                <a:lumMod val="40000"/>
                <a:lumOff val="60000"/>
              </a:srgbClr>
            </a:gs>
            <a:gs pos="46000">
              <a:srgbClr val="4F81BD">
                <a:lumMod val="95000"/>
                <a:lumOff val="5000"/>
              </a:srgbClr>
            </a:gs>
            <a:gs pos="100000">
              <a:srgbClr val="4F81BD">
                <a:lumMod val="60000"/>
              </a:srgbClr>
            </a:gs>
          </a:gsLst>
          <a:path path="circle">
            <a:fillToRect l="50000" t="130000" r="50000" b="-30000"/>
          </a:path>
          <a:tileRect/>
        </a:gradFill>
        <a:ln w="25400" cap="flat" cmpd="sng" algn="ctr">
          <a:noFill/>
          <a:prstDash val="solid"/>
        </a:ln>
        <a:effectLst/>
      </dgm:spPr>
      <dgm:t>
        <a:bodyPr spcFirstLastPara="0" vert="horz" wrap="square" lIns="66040" tIns="66040" rIns="66040" bIns="66040" numCol="1" spcCol="1270" rtlCol="0" anchor="ctr" anchorCtr="0"/>
        <a:lstStyle/>
        <a:p>
          <a:pPr marL="0" lvl="0" indent="0" algn="ctr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noProof="0" dirty="0" err="1">
              <a:solidFill>
                <a:prstClr val="white"/>
              </a:solidFill>
              <a:latin typeface="Arial Black" panose="020B0A04020102020204" pitchFamily="34" charset="0"/>
              <a:ea typeface="+mn-ea"/>
              <a:cs typeface="+mn-cs"/>
            </a:rPr>
            <a:t>Predictive</a:t>
          </a:r>
          <a:endParaRPr lang="it-IT" sz="1800" kern="1200" noProof="0" dirty="0">
            <a:solidFill>
              <a:prstClr val="white"/>
            </a:solidFill>
            <a:latin typeface="Arial Black" panose="020B0A04020102020204" pitchFamily="34" charset="0"/>
            <a:ea typeface="+mn-ea"/>
            <a:cs typeface="+mn-cs"/>
          </a:endParaRPr>
        </a:p>
      </dgm:t>
    </dgm:pt>
    <dgm:pt modelId="{14CE6DE6-7AE4-4065-AB74-552CC1D6A349}" type="parTrans" cxnId="{3FD83816-C361-4D24-8AB6-354B7437A76B}">
      <dgm:prSet/>
      <dgm:spPr/>
      <dgm:t>
        <a:bodyPr/>
        <a:lstStyle/>
        <a:p>
          <a:endParaRPr lang="en-US"/>
        </a:p>
      </dgm:t>
    </dgm:pt>
    <dgm:pt modelId="{881862A2-801E-4409-BBA3-1D28F906DF0D}" type="sibTrans" cxnId="{3FD83816-C361-4D24-8AB6-354B7437A76B}">
      <dgm:prSet/>
      <dgm:spPr/>
      <dgm:t>
        <a:bodyPr/>
        <a:lstStyle/>
        <a:p>
          <a:endParaRPr lang="en-US"/>
        </a:p>
      </dgm:t>
    </dgm:pt>
    <dgm:pt modelId="{368813E9-88F2-4B87-A18F-8968DB02E955}">
      <dgm:prSet phldrT="[Text]" custT="1"/>
      <dgm:spPr/>
      <dgm:t>
        <a:bodyPr/>
        <a:lstStyle/>
        <a:p>
          <a:pPr algn="l" defTabSz="914400">
            <a:buNone/>
          </a:pPr>
          <a:r>
            <a:rPr lang="it-IT" sz="2400" b="0" i="0" noProof="0">
              <a:solidFill>
                <a:schemeClr val="bg1"/>
              </a:solidFill>
              <a:latin typeface="Gill Sans MT"/>
              <a:ea typeface="+mn-ea"/>
              <a:cs typeface="+mn-cs"/>
            </a:rPr>
            <a:t>affermazione</a:t>
          </a:r>
        </a:p>
      </dgm:t>
    </dgm:pt>
    <dgm:pt modelId="{E88ABAB3-92C9-4BE8-8456-BA7C85E7E798}" type="parTrans" cxnId="{1FB74535-938D-4C18-A440-47241A4D8FB5}">
      <dgm:prSet/>
      <dgm:spPr/>
      <dgm:t>
        <a:bodyPr/>
        <a:lstStyle/>
        <a:p>
          <a:endParaRPr lang="en-US"/>
        </a:p>
      </dgm:t>
    </dgm:pt>
    <dgm:pt modelId="{422B2A6C-E95B-4FDB-8D10-DE19A116E7B7}" type="sibTrans" cxnId="{1FB74535-938D-4C18-A440-47241A4D8FB5}">
      <dgm:prSet/>
      <dgm:spPr/>
      <dgm:t>
        <a:bodyPr/>
        <a:lstStyle/>
        <a:p>
          <a:endParaRPr lang="en-US"/>
        </a:p>
      </dgm:t>
    </dgm:pt>
    <dgm:pt modelId="{9BAC8106-8CC6-4773-96AA-9DD524F0259F}" type="pres">
      <dgm:prSet presAssocID="{B63282A7-70A2-40EB-BA90-3E5E0CC5412F}" presName="Name0" presStyleCnt="0">
        <dgm:presLayoutVars>
          <dgm:dir/>
        </dgm:presLayoutVars>
      </dgm:prSet>
      <dgm:spPr/>
    </dgm:pt>
    <dgm:pt modelId="{7846938B-620B-48DC-889B-BB5890006A03}" type="pres">
      <dgm:prSet presAssocID="{BFD1F271-C6F3-4EB5-8F42-01A31264773A}" presName="composite" presStyleCnt="0"/>
      <dgm:spPr/>
    </dgm:pt>
    <dgm:pt modelId="{6EE71F31-E1FD-4051-8E20-8F20240C9854}" type="pres">
      <dgm:prSet presAssocID="{BFD1F271-C6F3-4EB5-8F42-01A31264773A}" presName="Accent" presStyleLbl="alignAcc1" presStyleIdx="0" presStyleCnt="3"/>
      <dgm:spPr>
        <a:ln w="38100">
          <a:gradFill>
            <a:gsLst>
              <a:gs pos="0">
                <a:srgbClr val="280F0E"/>
              </a:gs>
              <a:gs pos="100000">
                <a:srgbClr val="000000">
                  <a:alpha val="0"/>
                </a:srgbClr>
              </a:gs>
            </a:gsLst>
            <a:lin ang="5400000" scaled="0"/>
          </a:gradFill>
        </a:ln>
      </dgm:spPr>
    </dgm:pt>
    <dgm:pt modelId="{7E7413C4-7C09-40FD-B67F-7804CD290F9A}" type="pres">
      <dgm:prSet presAssocID="{BFD1F271-C6F3-4EB5-8F42-01A31264773A}" presName="Image" presStyleLbl="node1" presStyleIdx="0" presStyleCnt="3"/>
      <dgm:spPr>
        <a:prstGeom prst="round1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  <a:ln>
          <a:noFill/>
        </a:ln>
        <a:effectLst>
          <a:innerShdw blurRad="63500" dist="50800" dir="18900000">
            <a:prstClr val="black">
              <a:alpha val="50000"/>
            </a:prstClr>
          </a:innerShdw>
        </a:effectLst>
      </dgm:spPr>
    </dgm:pt>
    <dgm:pt modelId="{B2F64801-3A43-43B6-B958-B3D683F772C2}" type="pres">
      <dgm:prSet presAssocID="{BFD1F271-C6F3-4EB5-8F42-01A31264773A}" presName="Child" presStyleLbl="revTx" presStyleIdx="0" presStyleCnt="3">
        <dgm:presLayoutVars>
          <dgm:bulletEnabled val="1"/>
        </dgm:presLayoutVars>
      </dgm:prSet>
      <dgm:spPr/>
    </dgm:pt>
    <dgm:pt modelId="{7280A11D-BA7D-4498-851F-3374AA3FA2AC}" type="pres">
      <dgm:prSet presAssocID="{BFD1F271-C6F3-4EB5-8F42-01A31264773A}" presName="Parent" presStyleLbl="alignNode1" presStyleIdx="0" presStyleCnt="3">
        <dgm:presLayoutVars>
          <dgm:bulletEnabled val="1"/>
        </dgm:presLayoutVars>
      </dgm:prSet>
      <dgm:spPr>
        <a:xfrm>
          <a:off x="4241" y="280020"/>
          <a:ext cx="2425079" cy="485015"/>
        </a:xfrm>
        <a:prstGeom prst="round2DiagRect">
          <a:avLst/>
        </a:prstGeom>
      </dgm:spPr>
    </dgm:pt>
    <dgm:pt modelId="{603EBAD6-A84D-40D7-98AC-3E48ACBD8F03}" type="pres">
      <dgm:prSet presAssocID="{2C6514D4-354C-4C04-88DE-F01CB5F87F6A}" presName="sibTrans" presStyleCnt="0"/>
      <dgm:spPr/>
    </dgm:pt>
    <dgm:pt modelId="{24865614-F0C5-4FBB-A223-5B113E817005}" type="pres">
      <dgm:prSet presAssocID="{3856EAB8-949C-408D-A6E4-941E45CD71B0}" presName="composite" presStyleCnt="0"/>
      <dgm:spPr/>
    </dgm:pt>
    <dgm:pt modelId="{9F0CC73E-F503-4F00-9BD7-91C8AA5613F1}" type="pres">
      <dgm:prSet presAssocID="{3856EAB8-949C-408D-A6E4-941E45CD71B0}" presName="Accent" presStyleLbl="alignAcc1" presStyleIdx="1" presStyleCnt="3"/>
      <dgm:spPr>
        <a:ln w="38100">
          <a:gradFill>
            <a:gsLst>
              <a:gs pos="0">
                <a:srgbClr val="280F0E"/>
              </a:gs>
              <a:gs pos="100000">
                <a:srgbClr val="000000">
                  <a:alpha val="0"/>
                </a:srgbClr>
              </a:gs>
            </a:gsLst>
            <a:lin ang="5400000" scaled="0"/>
          </a:gradFill>
        </a:ln>
      </dgm:spPr>
    </dgm:pt>
    <dgm:pt modelId="{67DCCFF5-35CE-4975-B1FA-880272C581D1}" type="pres">
      <dgm:prSet presAssocID="{3856EAB8-949C-408D-A6E4-941E45CD71B0}" presName="Image" presStyleLbl="node1" presStyleIdx="1" presStyleCnt="3"/>
      <dgm:spPr>
        <a:prstGeom prst="round1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  <a:ln>
          <a:noFill/>
        </a:ln>
        <a:effectLst>
          <a:innerShdw blurRad="63500" dist="50800" dir="18900000">
            <a:prstClr val="black">
              <a:alpha val="50000"/>
            </a:prstClr>
          </a:innerShdw>
        </a:effectLst>
      </dgm:spPr>
    </dgm:pt>
    <dgm:pt modelId="{5AB57B8F-CA64-436E-A0E8-FE9731F3E6DE}" type="pres">
      <dgm:prSet presAssocID="{3856EAB8-949C-408D-A6E4-941E45CD71B0}" presName="Child" presStyleLbl="revTx" presStyleIdx="1" presStyleCnt="3">
        <dgm:presLayoutVars>
          <dgm:bulletEnabled val="1"/>
        </dgm:presLayoutVars>
      </dgm:prSet>
      <dgm:spPr/>
    </dgm:pt>
    <dgm:pt modelId="{F62A90DE-2642-464C-9280-6F593CF60FBF}" type="pres">
      <dgm:prSet presAssocID="{3856EAB8-949C-408D-A6E4-941E45CD71B0}" presName="Parent" presStyleLbl="alignNode1" presStyleIdx="1" presStyleCnt="3">
        <dgm:presLayoutVars>
          <dgm:bulletEnabled val="1"/>
        </dgm:presLayoutVars>
      </dgm:prSet>
      <dgm:spPr>
        <a:xfrm>
          <a:off x="2787960" y="280020"/>
          <a:ext cx="2425079" cy="485015"/>
        </a:xfrm>
        <a:prstGeom prst="round2DiagRect">
          <a:avLst/>
        </a:prstGeom>
      </dgm:spPr>
    </dgm:pt>
    <dgm:pt modelId="{9B5D9EF6-9F70-4DEC-944D-F6606BEB9AA7}" type="pres">
      <dgm:prSet presAssocID="{719DBD9C-54E7-4B31-8D14-960A262E4059}" presName="sibTrans" presStyleCnt="0"/>
      <dgm:spPr/>
    </dgm:pt>
    <dgm:pt modelId="{9A150E43-8FB0-4614-8517-B57D7DBCE5F2}" type="pres">
      <dgm:prSet presAssocID="{2879351E-2988-488A-8B94-15C25D4AD8C2}" presName="composite" presStyleCnt="0"/>
      <dgm:spPr/>
    </dgm:pt>
    <dgm:pt modelId="{AD89D675-E175-4FF3-8F50-BBF50D9E32C4}" type="pres">
      <dgm:prSet presAssocID="{2879351E-2988-488A-8B94-15C25D4AD8C2}" presName="Accent" presStyleLbl="alignAcc1" presStyleIdx="2" presStyleCnt="3"/>
      <dgm:spPr>
        <a:ln w="38100">
          <a:gradFill>
            <a:gsLst>
              <a:gs pos="0">
                <a:srgbClr val="280F0E"/>
              </a:gs>
              <a:gs pos="100000">
                <a:srgbClr val="000000">
                  <a:alpha val="0"/>
                </a:srgbClr>
              </a:gs>
            </a:gsLst>
            <a:lin ang="5400000" scaled="0"/>
          </a:gradFill>
        </a:ln>
      </dgm:spPr>
    </dgm:pt>
    <dgm:pt modelId="{D1B0BBF7-099D-42AE-80F3-58CFA928DE2B}" type="pres">
      <dgm:prSet presAssocID="{2879351E-2988-488A-8B94-15C25D4AD8C2}" presName="Image" presStyleLbl="node1" presStyleIdx="2" presStyleCnt="3"/>
      <dgm:spPr>
        <a:prstGeom prst="round1Rect">
          <a:avLst/>
        </a:prstGeom>
        <a:blipFill>
          <a:blip xmlns:r="http://schemas.openxmlformats.org/officeDocument/2006/relationships"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  <a:ln>
          <a:noFill/>
        </a:ln>
        <a:effectLst>
          <a:innerShdw blurRad="63500" dist="50800" dir="18900000">
            <a:prstClr val="black">
              <a:alpha val="50000"/>
            </a:prstClr>
          </a:innerShdw>
        </a:effectLst>
      </dgm:spPr>
    </dgm:pt>
    <dgm:pt modelId="{2CC0510A-D5E0-4210-82F4-A6D466888A3E}" type="pres">
      <dgm:prSet presAssocID="{2879351E-2988-488A-8B94-15C25D4AD8C2}" presName="Child" presStyleLbl="revTx" presStyleIdx="2" presStyleCnt="3">
        <dgm:presLayoutVars>
          <dgm:bulletEnabled val="1"/>
        </dgm:presLayoutVars>
      </dgm:prSet>
      <dgm:spPr/>
    </dgm:pt>
    <dgm:pt modelId="{F9EAB057-2BD4-412C-9B22-97C8795AAB98}" type="pres">
      <dgm:prSet presAssocID="{2879351E-2988-488A-8B94-15C25D4AD8C2}" presName="Parent" presStyleLbl="alignNode1" presStyleIdx="2" presStyleCnt="3">
        <dgm:presLayoutVars>
          <dgm:bulletEnabled val="1"/>
        </dgm:presLayoutVars>
      </dgm:prSet>
      <dgm:spPr>
        <a:xfrm>
          <a:off x="5571678" y="280020"/>
          <a:ext cx="2425079" cy="485015"/>
        </a:xfrm>
        <a:prstGeom prst="round2DiagRect">
          <a:avLst/>
        </a:prstGeom>
      </dgm:spPr>
    </dgm:pt>
  </dgm:ptLst>
  <dgm:cxnLst>
    <dgm:cxn modelId="{B5314403-8592-43AB-9B0C-026A9911C1D1}" srcId="{BFD1F271-C6F3-4EB5-8F42-01A31264773A}" destId="{EB8B5144-5386-4192-A705-9058E77C01B1}" srcOrd="0" destOrd="0" parTransId="{612008EB-7F87-40A4-A6E3-E86E6DEDC204}" sibTransId="{EE092C9A-F204-4DB9-9C74-C3AA7F3D68FC}"/>
    <dgm:cxn modelId="{0D83FA08-A5F5-4252-8BFB-8980F61972DC}" type="presOf" srcId="{BFD1F271-C6F3-4EB5-8F42-01A31264773A}" destId="{7280A11D-BA7D-4498-851F-3374AA3FA2AC}" srcOrd="0" destOrd="0" presId="urn:microsoft.com/office/officeart/2008/layout/TitlePictureLineup"/>
    <dgm:cxn modelId="{875C960C-6CB2-4CC7-A33E-A8AE3522705C}" type="presOf" srcId="{B63282A7-70A2-40EB-BA90-3E5E0CC5412F}" destId="{9BAC8106-8CC6-4773-96AA-9DD524F0259F}" srcOrd="0" destOrd="0" presId="urn:microsoft.com/office/officeart/2008/layout/TitlePictureLineup"/>
    <dgm:cxn modelId="{3FD83816-C361-4D24-8AB6-354B7437A76B}" srcId="{B63282A7-70A2-40EB-BA90-3E5E0CC5412F}" destId="{2879351E-2988-488A-8B94-15C25D4AD8C2}" srcOrd="2" destOrd="0" parTransId="{14CE6DE6-7AE4-4065-AB74-552CC1D6A349}" sibTransId="{881862A2-801E-4409-BBA3-1D28F906DF0D}"/>
    <dgm:cxn modelId="{FB209D1F-F594-4C29-87F5-94DAA9D4D3AA}" srcId="{3856EAB8-949C-408D-A6E4-941E45CD71B0}" destId="{E634B75E-B69A-45BD-949A-B28DA5F467F7}" srcOrd="0" destOrd="0" parTransId="{3F428930-701C-4CB9-8759-BF2C8E895ED2}" sibTransId="{0D8D3E7B-81A2-4A73-A251-95704DD22077}"/>
    <dgm:cxn modelId="{AB41FB2F-834E-4D8F-93A3-0179CF8557B8}" type="presOf" srcId="{E634B75E-B69A-45BD-949A-B28DA5F467F7}" destId="{5AB57B8F-CA64-436E-A0E8-FE9731F3E6DE}" srcOrd="0" destOrd="0" presId="urn:microsoft.com/office/officeart/2008/layout/TitlePictureLineup"/>
    <dgm:cxn modelId="{1FB74535-938D-4C18-A440-47241A4D8FB5}" srcId="{2879351E-2988-488A-8B94-15C25D4AD8C2}" destId="{368813E9-88F2-4B87-A18F-8968DB02E955}" srcOrd="0" destOrd="0" parTransId="{E88ABAB3-92C9-4BE8-8456-BA7C85E7E798}" sibTransId="{422B2A6C-E95B-4FDB-8D10-DE19A116E7B7}"/>
    <dgm:cxn modelId="{A5C2BC63-CD93-4ED2-8B91-F588E0E68119}" srcId="{B63282A7-70A2-40EB-BA90-3E5E0CC5412F}" destId="{BFD1F271-C6F3-4EB5-8F42-01A31264773A}" srcOrd="0" destOrd="0" parTransId="{074B466C-5E74-43B0-AC01-3032107620EA}" sibTransId="{2C6514D4-354C-4C04-88DE-F01CB5F87F6A}"/>
    <dgm:cxn modelId="{CD91F64F-F572-48D4-93DB-344AA2301658}" type="presOf" srcId="{EB8B5144-5386-4192-A705-9058E77C01B1}" destId="{B2F64801-3A43-43B6-B958-B3D683F772C2}" srcOrd="0" destOrd="0" presId="urn:microsoft.com/office/officeart/2008/layout/TitlePictureLineup"/>
    <dgm:cxn modelId="{F8437F7A-A0F4-4E69-BE6F-FF6DFD226F42}" srcId="{B63282A7-70A2-40EB-BA90-3E5E0CC5412F}" destId="{3856EAB8-949C-408D-A6E4-941E45CD71B0}" srcOrd="1" destOrd="0" parTransId="{ECB51387-F340-4607-BC98-F7CBC4D29424}" sibTransId="{719DBD9C-54E7-4B31-8D14-960A262E4059}"/>
    <dgm:cxn modelId="{2F4AF6B1-3CAD-42A7-B201-60F854355CEC}" type="presOf" srcId="{2879351E-2988-488A-8B94-15C25D4AD8C2}" destId="{F9EAB057-2BD4-412C-9B22-97C8795AAB98}" srcOrd="0" destOrd="0" presId="urn:microsoft.com/office/officeart/2008/layout/TitlePictureLineup"/>
    <dgm:cxn modelId="{90A62DB4-6CBB-4CBD-97C2-A75275B49F39}" type="presOf" srcId="{3856EAB8-949C-408D-A6E4-941E45CD71B0}" destId="{F62A90DE-2642-464C-9280-6F593CF60FBF}" srcOrd="0" destOrd="0" presId="urn:microsoft.com/office/officeart/2008/layout/TitlePictureLineup"/>
    <dgm:cxn modelId="{AC5249C6-FFC8-46D9-900B-E7693D151423}" type="presOf" srcId="{368813E9-88F2-4B87-A18F-8968DB02E955}" destId="{2CC0510A-D5E0-4210-82F4-A6D466888A3E}" srcOrd="0" destOrd="0" presId="urn:microsoft.com/office/officeart/2008/layout/TitlePictureLineup"/>
    <dgm:cxn modelId="{2FC4953F-5115-4482-9C17-EA98753C9E35}" type="presParOf" srcId="{9BAC8106-8CC6-4773-96AA-9DD524F0259F}" destId="{7846938B-620B-48DC-889B-BB5890006A03}" srcOrd="0" destOrd="0" presId="urn:microsoft.com/office/officeart/2008/layout/TitlePictureLineup"/>
    <dgm:cxn modelId="{78CB19C9-8808-4E2E-ABF6-B448585AE646}" type="presParOf" srcId="{7846938B-620B-48DC-889B-BB5890006A03}" destId="{6EE71F31-E1FD-4051-8E20-8F20240C9854}" srcOrd="0" destOrd="0" presId="urn:microsoft.com/office/officeart/2008/layout/TitlePictureLineup"/>
    <dgm:cxn modelId="{7BEBB43C-AE69-4440-97B9-A6F58A65582E}" type="presParOf" srcId="{7846938B-620B-48DC-889B-BB5890006A03}" destId="{7E7413C4-7C09-40FD-B67F-7804CD290F9A}" srcOrd="1" destOrd="0" presId="urn:microsoft.com/office/officeart/2008/layout/TitlePictureLineup"/>
    <dgm:cxn modelId="{D3F28873-429D-407C-A319-3FA3A5B578B9}" type="presParOf" srcId="{7846938B-620B-48DC-889B-BB5890006A03}" destId="{B2F64801-3A43-43B6-B958-B3D683F772C2}" srcOrd="2" destOrd="0" presId="urn:microsoft.com/office/officeart/2008/layout/TitlePictureLineup"/>
    <dgm:cxn modelId="{84E9944F-2C96-42CE-AF67-87314F515076}" type="presParOf" srcId="{7846938B-620B-48DC-889B-BB5890006A03}" destId="{7280A11D-BA7D-4498-851F-3374AA3FA2AC}" srcOrd="3" destOrd="0" presId="urn:microsoft.com/office/officeart/2008/layout/TitlePictureLineup"/>
    <dgm:cxn modelId="{EC9F7DC0-65F2-4297-8256-265905C6F57F}" type="presParOf" srcId="{9BAC8106-8CC6-4773-96AA-9DD524F0259F}" destId="{603EBAD6-A84D-40D7-98AC-3E48ACBD8F03}" srcOrd="1" destOrd="0" presId="urn:microsoft.com/office/officeart/2008/layout/TitlePictureLineup"/>
    <dgm:cxn modelId="{AEA36F3C-8DA2-429F-8472-03984C6E2F99}" type="presParOf" srcId="{9BAC8106-8CC6-4773-96AA-9DD524F0259F}" destId="{24865614-F0C5-4FBB-A223-5B113E817005}" srcOrd="2" destOrd="0" presId="urn:microsoft.com/office/officeart/2008/layout/TitlePictureLineup"/>
    <dgm:cxn modelId="{876E8CDC-DB04-466D-97C9-3B89C7563207}" type="presParOf" srcId="{24865614-F0C5-4FBB-A223-5B113E817005}" destId="{9F0CC73E-F503-4F00-9BD7-91C8AA5613F1}" srcOrd="0" destOrd="0" presId="urn:microsoft.com/office/officeart/2008/layout/TitlePictureLineup"/>
    <dgm:cxn modelId="{28664F06-0822-4B0B-9857-CBA160F09AEC}" type="presParOf" srcId="{24865614-F0C5-4FBB-A223-5B113E817005}" destId="{67DCCFF5-35CE-4975-B1FA-880272C581D1}" srcOrd="1" destOrd="0" presId="urn:microsoft.com/office/officeart/2008/layout/TitlePictureLineup"/>
    <dgm:cxn modelId="{72836286-7B93-4FC2-8B02-69C7324BDB08}" type="presParOf" srcId="{24865614-F0C5-4FBB-A223-5B113E817005}" destId="{5AB57B8F-CA64-436E-A0E8-FE9731F3E6DE}" srcOrd="2" destOrd="0" presId="urn:microsoft.com/office/officeart/2008/layout/TitlePictureLineup"/>
    <dgm:cxn modelId="{C9D7FEEE-DC89-4D0C-91A6-03D1A700C0D4}" type="presParOf" srcId="{24865614-F0C5-4FBB-A223-5B113E817005}" destId="{F62A90DE-2642-464C-9280-6F593CF60FBF}" srcOrd="3" destOrd="0" presId="urn:microsoft.com/office/officeart/2008/layout/TitlePictureLineup"/>
    <dgm:cxn modelId="{E8DF7073-274E-464E-A8DB-1E05DD9162E2}" type="presParOf" srcId="{9BAC8106-8CC6-4773-96AA-9DD524F0259F}" destId="{9B5D9EF6-9F70-4DEC-944D-F6606BEB9AA7}" srcOrd="3" destOrd="0" presId="urn:microsoft.com/office/officeart/2008/layout/TitlePictureLineup"/>
    <dgm:cxn modelId="{2F22AD6D-F538-4A1E-801B-B6213E26C61E}" type="presParOf" srcId="{9BAC8106-8CC6-4773-96AA-9DD524F0259F}" destId="{9A150E43-8FB0-4614-8517-B57D7DBCE5F2}" srcOrd="4" destOrd="0" presId="urn:microsoft.com/office/officeart/2008/layout/TitlePictureLineup"/>
    <dgm:cxn modelId="{2EC6046F-6501-4AF7-92EE-7E871EDBAFC5}" type="presParOf" srcId="{9A150E43-8FB0-4614-8517-B57D7DBCE5F2}" destId="{AD89D675-E175-4FF3-8F50-BBF50D9E32C4}" srcOrd="0" destOrd="0" presId="urn:microsoft.com/office/officeart/2008/layout/TitlePictureLineup"/>
    <dgm:cxn modelId="{4628A382-3C42-4C96-BAD7-EEB976B69CEA}" type="presParOf" srcId="{9A150E43-8FB0-4614-8517-B57D7DBCE5F2}" destId="{D1B0BBF7-099D-42AE-80F3-58CFA928DE2B}" srcOrd="1" destOrd="0" presId="urn:microsoft.com/office/officeart/2008/layout/TitlePictureLineup"/>
    <dgm:cxn modelId="{BF330A2F-0563-4DCD-AA3F-1B3024F8B603}" type="presParOf" srcId="{9A150E43-8FB0-4614-8517-B57D7DBCE5F2}" destId="{2CC0510A-D5E0-4210-82F4-A6D466888A3E}" srcOrd="2" destOrd="0" presId="urn:microsoft.com/office/officeart/2008/layout/TitlePictureLineup"/>
    <dgm:cxn modelId="{4059E374-7C83-4235-9156-EA7E50F1FC80}" type="presParOf" srcId="{9A150E43-8FB0-4614-8517-B57D7DBCE5F2}" destId="{F9EAB057-2BD4-412C-9B22-97C8795AAB98}" srcOrd="3" destOrd="0" presId="urn:microsoft.com/office/officeart/2008/layout/TitlePictureLineup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9077944-AF8E-49B7-A188-69E5DBC38962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2AB106C4-A55D-40ED-B30A-36B2F019B2CD}">
      <dgm:prSet phldrT="[Testo]"/>
      <dgm:spPr/>
      <dgm:t>
        <a:bodyPr/>
        <a:lstStyle/>
        <a:p>
          <a:r>
            <a:rPr lang="it-IT" dirty="0"/>
            <a:t>104.000 euro VA procapite (media generale 72) </a:t>
          </a:r>
        </a:p>
      </dgm:t>
    </dgm:pt>
    <dgm:pt modelId="{7D557685-74C9-48C0-9ECD-CD00223F8BBF}" type="parTrans" cxnId="{A8DCBF6A-A4A4-4CFF-B8F7-AF2BB3089581}">
      <dgm:prSet/>
      <dgm:spPr/>
      <dgm:t>
        <a:bodyPr/>
        <a:lstStyle/>
        <a:p>
          <a:endParaRPr lang="it-IT"/>
        </a:p>
      </dgm:t>
    </dgm:pt>
    <dgm:pt modelId="{5EC91A7A-01A1-49E2-A115-DE8F7C3CB1A1}" type="sibTrans" cxnId="{A8DCBF6A-A4A4-4CFF-B8F7-AF2BB3089581}">
      <dgm:prSet/>
      <dgm:spPr/>
      <dgm:t>
        <a:bodyPr/>
        <a:lstStyle/>
        <a:p>
          <a:endParaRPr lang="it-IT"/>
        </a:p>
      </dgm:t>
    </dgm:pt>
    <dgm:pt modelId="{4CAF4007-0D7C-4E25-89AB-9B3C62D670F9}">
      <dgm:prSet phldrT="[Testo]"/>
      <dgm:spPr/>
      <dgm:t>
        <a:bodyPr/>
        <a:lstStyle/>
        <a:p>
          <a:r>
            <a:rPr lang="it-IT" dirty="0"/>
            <a:t>Fatturato da servizi: 63% (media 44%)</a:t>
          </a:r>
        </a:p>
      </dgm:t>
    </dgm:pt>
    <dgm:pt modelId="{D94E9F04-07F8-489A-83F7-29BAA8D051CF}" type="parTrans" cxnId="{3C65A93E-3BE2-4415-9C24-3C7B12685464}">
      <dgm:prSet/>
      <dgm:spPr/>
      <dgm:t>
        <a:bodyPr/>
        <a:lstStyle/>
        <a:p>
          <a:endParaRPr lang="it-IT"/>
        </a:p>
      </dgm:t>
    </dgm:pt>
    <dgm:pt modelId="{443D2D8D-A41B-4CAA-A236-9BF1EEE2E371}" type="sibTrans" cxnId="{3C65A93E-3BE2-4415-9C24-3C7B12685464}">
      <dgm:prSet/>
      <dgm:spPr/>
      <dgm:t>
        <a:bodyPr/>
        <a:lstStyle/>
        <a:p>
          <a:endParaRPr lang="it-IT"/>
        </a:p>
      </dgm:t>
    </dgm:pt>
    <dgm:pt modelId="{62C8CEB3-3D1D-4F2A-A2C0-0EAA5B3BEB18}">
      <dgm:prSet phldrT="[Testo]"/>
      <dgm:spPr/>
      <dgm:t>
        <a:bodyPr/>
        <a:lstStyle/>
        <a:p>
          <a:r>
            <a:rPr lang="it-IT" dirty="0"/>
            <a:t>Maggiore probabilità di essere leader tecnologico</a:t>
          </a:r>
        </a:p>
      </dgm:t>
    </dgm:pt>
    <dgm:pt modelId="{91B48685-9842-485C-B5F0-8C5BF364966B}" type="parTrans" cxnId="{8C455F5C-3E9F-46F0-B7CE-97CF382F3345}">
      <dgm:prSet/>
      <dgm:spPr/>
      <dgm:t>
        <a:bodyPr/>
        <a:lstStyle/>
        <a:p>
          <a:endParaRPr lang="it-IT"/>
        </a:p>
      </dgm:t>
    </dgm:pt>
    <dgm:pt modelId="{95E56B4C-F91E-4153-8F27-89C81A43F95F}" type="sibTrans" cxnId="{8C455F5C-3E9F-46F0-B7CE-97CF382F3345}">
      <dgm:prSet/>
      <dgm:spPr/>
      <dgm:t>
        <a:bodyPr/>
        <a:lstStyle/>
        <a:p>
          <a:endParaRPr lang="it-IT"/>
        </a:p>
      </dgm:t>
    </dgm:pt>
    <dgm:pt modelId="{6A87C312-974E-4330-BCDC-7B7831093039}">
      <dgm:prSet phldrT="[Testo]"/>
      <dgm:spPr/>
      <dgm:t>
        <a:bodyPr/>
        <a:lstStyle/>
        <a:p>
          <a:r>
            <a:rPr lang="it-IT" dirty="0"/>
            <a:t>Dimensione inferiore alla media</a:t>
          </a:r>
        </a:p>
      </dgm:t>
    </dgm:pt>
    <dgm:pt modelId="{AC732299-D109-4183-82F4-C3C51C312704}" type="parTrans" cxnId="{7EE5F942-3606-4B83-A926-158C69A109C3}">
      <dgm:prSet/>
      <dgm:spPr/>
      <dgm:t>
        <a:bodyPr/>
        <a:lstStyle/>
        <a:p>
          <a:endParaRPr lang="it-IT"/>
        </a:p>
      </dgm:t>
    </dgm:pt>
    <dgm:pt modelId="{F50AC444-E112-4768-9278-1531508FD1FB}" type="sibTrans" cxnId="{7EE5F942-3606-4B83-A926-158C69A109C3}">
      <dgm:prSet/>
      <dgm:spPr/>
      <dgm:t>
        <a:bodyPr/>
        <a:lstStyle/>
        <a:p>
          <a:endParaRPr lang="it-IT"/>
        </a:p>
      </dgm:t>
    </dgm:pt>
    <dgm:pt modelId="{2F5109B2-E5FC-4E52-89BA-E5904E36B0D8}" type="pres">
      <dgm:prSet presAssocID="{99077944-AF8E-49B7-A188-69E5DBC38962}" presName="diagram" presStyleCnt="0">
        <dgm:presLayoutVars>
          <dgm:dir/>
          <dgm:resizeHandles val="exact"/>
        </dgm:presLayoutVars>
      </dgm:prSet>
      <dgm:spPr/>
    </dgm:pt>
    <dgm:pt modelId="{5EB792F0-E440-43D2-AE72-F3040D66ADC6}" type="pres">
      <dgm:prSet presAssocID="{2AB106C4-A55D-40ED-B30A-36B2F019B2CD}" presName="node" presStyleLbl="node1" presStyleIdx="0" presStyleCnt="4">
        <dgm:presLayoutVars>
          <dgm:bulletEnabled val="1"/>
        </dgm:presLayoutVars>
      </dgm:prSet>
      <dgm:spPr/>
    </dgm:pt>
    <dgm:pt modelId="{33C0AFAF-F371-45F9-9214-CC9C9FC7A673}" type="pres">
      <dgm:prSet presAssocID="{5EC91A7A-01A1-49E2-A115-DE8F7C3CB1A1}" presName="sibTrans" presStyleCnt="0"/>
      <dgm:spPr/>
    </dgm:pt>
    <dgm:pt modelId="{8319F6AF-EDDF-4B51-BE6C-F3F75468DD90}" type="pres">
      <dgm:prSet presAssocID="{4CAF4007-0D7C-4E25-89AB-9B3C62D670F9}" presName="node" presStyleLbl="node1" presStyleIdx="1" presStyleCnt="4">
        <dgm:presLayoutVars>
          <dgm:bulletEnabled val="1"/>
        </dgm:presLayoutVars>
      </dgm:prSet>
      <dgm:spPr/>
    </dgm:pt>
    <dgm:pt modelId="{80BD0870-4295-4F66-9288-64435AFE1081}" type="pres">
      <dgm:prSet presAssocID="{443D2D8D-A41B-4CAA-A236-9BF1EEE2E371}" presName="sibTrans" presStyleCnt="0"/>
      <dgm:spPr/>
    </dgm:pt>
    <dgm:pt modelId="{5B65A4A8-EAEB-4EBC-9BA5-9E566F1EE40D}" type="pres">
      <dgm:prSet presAssocID="{62C8CEB3-3D1D-4F2A-A2C0-0EAA5B3BEB18}" presName="node" presStyleLbl="node1" presStyleIdx="2" presStyleCnt="4">
        <dgm:presLayoutVars>
          <dgm:bulletEnabled val="1"/>
        </dgm:presLayoutVars>
      </dgm:prSet>
      <dgm:spPr/>
    </dgm:pt>
    <dgm:pt modelId="{7D1D2F72-DDB8-4558-A785-492EAB65A9E2}" type="pres">
      <dgm:prSet presAssocID="{95E56B4C-F91E-4153-8F27-89C81A43F95F}" presName="sibTrans" presStyleCnt="0"/>
      <dgm:spPr/>
    </dgm:pt>
    <dgm:pt modelId="{4742EE23-C711-40FF-9AE1-CE455515D687}" type="pres">
      <dgm:prSet presAssocID="{6A87C312-974E-4330-BCDC-7B7831093039}" presName="node" presStyleLbl="node1" presStyleIdx="3" presStyleCnt="4" custLinFactNeighborX="1628" custLinFactNeighborY="-969">
        <dgm:presLayoutVars>
          <dgm:bulletEnabled val="1"/>
        </dgm:presLayoutVars>
      </dgm:prSet>
      <dgm:spPr/>
    </dgm:pt>
  </dgm:ptLst>
  <dgm:cxnLst>
    <dgm:cxn modelId="{D68E1622-2B58-41DC-B2DF-CDAC5A3CCEF2}" type="presOf" srcId="{62C8CEB3-3D1D-4F2A-A2C0-0EAA5B3BEB18}" destId="{5B65A4A8-EAEB-4EBC-9BA5-9E566F1EE40D}" srcOrd="0" destOrd="0" presId="urn:microsoft.com/office/officeart/2005/8/layout/default"/>
    <dgm:cxn modelId="{87895C2A-54B9-40CF-AEB4-4FF3B4469386}" type="presOf" srcId="{2AB106C4-A55D-40ED-B30A-36B2F019B2CD}" destId="{5EB792F0-E440-43D2-AE72-F3040D66ADC6}" srcOrd="0" destOrd="0" presId="urn:microsoft.com/office/officeart/2005/8/layout/default"/>
    <dgm:cxn modelId="{3C65A93E-3BE2-4415-9C24-3C7B12685464}" srcId="{99077944-AF8E-49B7-A188-69E5DBC38962}" destId="{4CAF4007-0D7C-4E25-89AB-9B3C62D670F9}" srcOrd="1" destOrd="0" parTransId="{D94E9F04-07F8-489A-83F7-29BAA8D051CF}" sibTransId="{443D2D8D-A41B-4CAA-A236-9BF1EEE2E371}"/>
    <dgm:cxn modelId="{8C455F5C-3E9F-46F0-B7CE-97CF382F3345}" srcId="{99077944-AF8E-49B7-A188-69E5DBC38962}" destId="{62C8CEB3-3D1D-4F2A-A2C0-0EAA5B3BEB18}" srcOrd="2" destOrd="0" parTransId="{91B48685-9842-485C-B5F0-8C5BF364966B}" sibTransId="{95E56B4C-F91E-4153-8F27-89C81A43F95F}"/>
    <dgm:cxn modelId="{1868D142-19C7-4B64-9A8E-77595F71806E}" type="presOf" srcId="{99077944-AF8E-49B7-A188-69E5DBC38962}" destId="{2F5109B2-E5FC-4E52-89BA-E5904E36B0D8}" srcOrd="0" destOrd="0" presId="urn:microsoft.com/office/officeart/2005/8/layout/default"/>
    <dgm:cxn modelId="{7EE5F942-3606-4B83-A926-158C69A109C3}" srcId="{99077944-AF8E-49B7-A188-69E5DBC38962}" destId="{6A87C312-974E-4330-BCDC-7B7831093039}" srcOrd="3" destOrd="0" parTransId="{AC732299-D109-4183-82F4-C3C51C312704}" sibTransId="{F50AC444-E112-4768-9278-1531508FD1FB}"/>
    <dgm:cxn modelId="{A8DCBF6A-A4A4-4CFF-B8F7-AF2BB3089581}" srcId="{99077944-AF8E-49B7-A188-69E5DBC38962}" destId="{2AB106C4-A55D-40ED-B30A-36B2F019B2CD}" srcOrd="0" destOrd="0" parTransId="{7D557685-74C9-48C0-9ECD-CD00223F8BBF}" sibTransId="{5EC91A7A-01A1-49E2-A115-DE8F7C3CB1A1}"/>
    <dgm:cxn modelId="{FFFCF24B-3066-476A-A3CD-EA9DE1AFA9BF}" type="presOf" srcId="{4CAF4007-0D7C-4E25-89AB-9B3C62D670F9}" destId="{8319F6AF-EDDF-4B51-BE6C-F3F75468DD90}" srcOrd="0" destOrd="0" presId="urn:microsoft.com/office/officeart/2005/8/layout/default"/>
    <dgm:cxn modelId="{07A67798-1BF0-4847-ADF5-AC08FF127BE3}" type="presOf" srcId="{6A87C312-974E-4330-BCDC-7B7831093039}" destId="{4742EE23-C711-40FF-9AE1-CE455515D687}" srcOrd="0" destOrd="0" presId="urn:microsoft.com/office/officeart/2005/8/layout/default"/>
    <dgm:cxn modelId="{3FB2B91A-7D23-4C9B-86A9-F7BB3C827042}" type="presParOf" srcId="{2F5109B2-E5FC-4E52-89BA-E5904E36B0D8}" destId="{5EB792F0-E440-43D2-AE72-F3040D66ADC6}" srcOrd="0" destOrd="0" presId="urn:microsoft.com/office/officeart/2005/8/layout/default"/>
    <dgm:cxn modelId="{A7AC559F-4A88-4369-AE07-CDD3D965A9A8}" type="presParOf" srcId="{2F5109B2-E5FC-4E52-89BA-E5904E36B0D8}" destId="{33C0AFAF-F371-45F9-9214-CC9C9FC7A673}" srcOrd="1" destOrd="0" presId="urn:microsoft.com/office/officeart/2005/8/layout/default"/>
    <dgm:cxn modelId="{B910EA9F-E42F-4168-B952-4F2DBF72032F}" type="presParOf" srcId="{2F5109B2-E5FC-4E52-89BA-E5904E36B0D8}" destId="{8319F6AF-EDDF-4B51-BE6C-F3F75468DD90}" srcOrd="2" destOrd="0" presId="urn:microsoft.com/office/officeart/2005/8/layout/default"/>
    <dgm:cxn modelId="{790E675C-43EC-49E5-88B8-AA96B453B3EC}" type="presParOf" srcId="{2F5109B2-E5FC-4E52-89BA-E5904E36B0D8}" destId="{80BD0870-4295-4F66-9288-64435AFE1081}" srcOrd="3" destOrd="0" presId="urn:microsoft.com/office/officeart/2005/8/layout/default"/>
    <dgm:cxn modelId="{379F7EEE-2CFB-4E54-B9CE-06E40C84F757}" type="presParOf" srcId="{2F5109B2-E5FC-4E52-89BA-E5904E36B0D8}" destId="{5B65A4A8-EAEB-4EBC-9BA5-9E566F1EE40D}" srcOrd="4" destOrd="0" presId="urn:microsoft.com/office/officeart/2005/8/layout/default"/>
    <dgm:cxn modelId="{25FB5C7A-A13C-4948-BA61-14C010700F34}" type="presParOf" srcId="{2F5109B2-E5FC-4E52-89BA-E5904E36B0D8}" destId="{7D1D2F72-DDB8-4558-A785-492EAB65A9E2}" srcOrd="5" destOrd="0" presId="urn:microsoft.com/office/officeart/2005/8/layout/default"/>
    <dgm:cxn modelId="{2D51DF46-B56D-4973-A9BD-A56D29F2CA22}" type="presParOf" srcId="{2F5109B2-E5FC-4E52-89BA-E5904E36B0D8}" destId="{4742EE23-C711-40FF-9AE1-CE455515D687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0D0EDD6-14AB-4D4B-99F8-3457F5E64DEB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it-IT"/>
        </a:p>
      </dgm:t>
    </dgm:pt>
    <dgm:pt modelId="{016B43EE-4B93-42E6-B857-391532B27DE2}">
      <dgm:prSet phldrT="[Testo]" custT="1"/>
      <dgm:spPr/>
      <dgm:t>
        <a:bodyPr/>
        <a:lstStyle/>
        <a:p>
          <a:r>
            <a:rPr lang="it-IT" sz="1600" dirty="0" err="1">
              <a:latin typeface="Arial Black" panose="020B0A04020102020204" pitchFamily="34" charset="0"/>
            </a:rPr>
            <a:t>HKIS+mech</a:t>
          </a:r>
          <a:endParaRPr lang="it-IT" sz="1600" dirty="0">
            <a:latin typeface="Arial Black" panose="020B0A04020102020204" pitchFamily="34" charset="0"/>
          </a:endParaRPr>
        </a:p>
        <a:p>
          <a:r>
            <a:rPr lang="it-IT" sz="1600" dirty="0">
              <a:latin typeface="Arial Black" panose="020B0A04020102020204" pitchFamily="34" charset="0"/>
            </a:rPr>
            <a:t>6% campione</a:t>
          </a:r>
        </a:p>
        <a:p>
          <a:r>
            <a:rPr lang="it-IT" sz="1600" dirty="0">
              <a:latin typeface="Arial Black" panose="020B0A04020102020204" pitchFamily="34" charset="0"/>
            </a:rPr>
            <a:t>83% fatturato da servizi</a:t>
          </a:r>
        </a:p>
        <a:p>
          <a:r>
            <a:rPr lang="it-IT" sz="1600" dirty="0">
              <a:latin typeface="Arial Black" panose="020B0A04020102020204" pitchFamily="34" charset="0"/>
            </a:rPr>
            <a:t>Probabilità: leader</a:t>
          </a:r>
        </a:p>
      </dgm:t>
    </dgm:pt>
    <dgm:pt modelId="{70891B43-8429-474E-8F86-F06BF195D368}" type="parTrans" cxnId="{DF38411D-3A54-4EED-B7F4-9DAE29A4480E}">
      <dgm:prSet/>
      <dgm:spPr/>
      <dgm:t>
        <a:bodyPr/>
        <a:lstStyle/>
        <a:p>
          <a:endParaRPr lang="it-IT"/>
        </a:p>
      </dgm:t>
    </dgm:pt>
    <dgm:pt modelId="{9200257F-4109-44C1-8397-72B52EF56705}" type="sibTrans" cxnId="{DF38411D-3A54-4EED-B7F4-9DAE29A4480E}">
      <dgm:prSet/>
      <dgm:spPr/>
      <dgm:t>
        <a:bodyPr/>
        <a:lstStyle/>
        <a:p>
          <a:endParaRPr lang="it-IT"/>
        </a:p>
      </dgm:t>
    </dgm:pt>
    <dgm:pt modelId="{447F8848-C0B5-4A08-AD83-F795FBD1E8BB}">
      <dgm:prSet phldrT="[Testo]" custT="1"/>
      <dgm:spPr/>
      <dgm:t>
        <a:bodyPr/>
        <a:lstStyle/>
        <a:p>
          <a:r>
            <a:rPr lang="it-IT" sz="1600" dirty="0" err="1">
              <a:latin typeface="Arial Black" panose="020B0A04020102020204" pitchFamily="34" charset="0"/>
            </a:rPr>
            <a:t>Mech+build</a:t>
          </a:r>
          <a:endParaRPr lang="it-IT" sz="1600" dirty="0">
            <a:latin typeface="Arial Black" panose="020B0A04020102020204" pitchFamily="34" charset="0"/>
          </a:endParaRPr>
        </a:p>
        <a:p>
          <a:r>
            <a:rPr lang="it-IT" sz="1600" dirty="0">
              <a:latin typeface="Arial Black" panose="020B0A04020102020204" pitchFamily="34" charset="0"/>
            </a:rPr>
            <a:t>7% del campione</a:t>
          </a:r>
        </a:p>
        <a:p>
          <a:r>
            <a:rPr lang="it-IT" sz="1600" dirty="0">
              <a:latin typeface="Arial Black" panose="020B0A04020102020204" pitchFamily="34" charset="0"/>
            </a:rPr>
            <a:t>48% fatturato da servizi</a:t>
          </a:r>
        </a:p>
        <a:p>
          <a:r>
            <a:rPr lang="it-IT" sz="1600" dirty="0">
              <a:latin typeface="Arial Black" panose="020B0A04020102020204" pitchFamily="34" charset="0"/>
            </a:rPr>
            <a:t>Probabilità: leader</a:t>
          </a:r>
        </a:p>
      </dgm:t>
    </dgm:pt>
    <dgm:pt modelId="{AAF4B409-C65A-4431-9B7D-4423A55CCA48}" type="parTrans" cxnId="{3AB330BF-0E3B-467D-80D7-EDF37105B44B}">
      <dgm:prSet/>
      <dgm:spPr/>
      <dgm:t>
        <a:bodyPr/>
        <a:lstStyle/>
        <a:p>
          <a:endParaRPr lang="it-IT"/>
        </a:p>
      </dgm:t>
    </dgm:pt>
    <dgm:pt modelId="{8CA4CBFB-9A84-4552-8579-1BD49541135C}" type="sibTrans" cxnId="{3AB330BF-0E3B-467D-80D7-EDF37105B44B}">
      <dgm:prSet/>
      <dgm:spPr/>
      <dgm:t>
        <a:bodyPr/>
        <a:lstStyle/>
        <a:p>
          <a:endParaRPr lang="it-IT"/>
        </a:p>
      </dgm:t>
    </dgm:pt>
    <dgm:pt modelId="{8353A4D6-EC6C-45DD-87EC-14D321601309}">
      <dgm:prSet phldrT="[Testo]" custT="1"/>
      <dgm:spPr/>
      <dgm:t>
        <a:bodyPr/>
        <a:lstStyle/>
        <a:p>
          <a:r>
            <a:rPr lang="it-IT" sz="1600" dirty="0" err="1">
              <a:latin typeface="Arial Black" panose="020B0A04020102020204" pitchFamily="34" charset="0"/>
            </a:rPr>
            <a:t>Mech+agro</a:t>
          </a:r>
          <a:endParaRPr lang="it-IT" sz="1600" dirty="0">
            <a:latin typeface="Arial Black" panose="020B0A04020102020204" pitchFamily="34" charset="0"/>
          </a:endParaRPr>
        </a:p>
        <a:p>
          <a:r>
            <a:rPr lang="it-IT" sz="1600" dirty="0">
              <a:latin typeface="Arial Black" panose="020B0A04020102020204" pitchFamily="34" charset="0"/>
            </a:rPr>
            <a:t>12%campione</a:t>
          </a:r>
        </a:p>
        <a:p>
          <a:r>
            <a:rPr lang="it-IT" sz="1600" dirty="0">
              <a:latin typeface="Arial Black" panose="020B0A04020102020204" pitchFamily="34" charset="0"/>
            </a:rPr>
            <a:t>29% fatturato da servizi</a:t>
          </a:r>
        </a:p>
        <a:p>
          <a:r>
            <a:rPr lang="it-IT" sz="1600" dirty="0">
              <a:latin typeface="Arial Black" panose="020B0A04020102020204" pitchFamily="34" charset="0"/>
            </a:rPr>
            <a:t>Probabilità: tardive</a:t>
          </a:r>
        </a:p>
      </dgm:t>
    </dgm:pt>
    <dgm:pt modelId="{67EE3472-DD1E-433C-B1E0-5248D5F960DF}" type="parTrans" cxnId="{EC25EE4A-234F-4146-9FF6-55BC938BBD2D}">
      <dgm:prSet/>
      <dgm:spPr/>
      <dgm:t>
        <a:bodyPr/>
        <a:lstStyle/>
        <a:p>
          <a:endParaRPr lang="it-IT"/>
        </a:p>
      </dgm:t>
    </dgm:pt>
    <dgm:pt modelId="{AEFB3EB3-89E8-4189-99E1-256B405F9758}" type="sibTrans" cxnId="{EC25EE4A-234F-4146-9FF6-55BC938BBD2D}">
      <dgm:prSet/>
      <dgm:spPr/>
      <dgm:t>
        <a:bodyPr/>
        <a:lstStyle/>
        <a:p>
          <a:endParaRPr lang="it-IT"/>
        </a:p>
      </dgm:t>
    </dgm:pt>
    <dgm:pt modelId="{4FF5B36F-7934-4CB5-8E34-045DA7DD9FF5}">
      <dgm:prSet phldrT="[Testo]" custT="1"/>
      <dgm:spPr/>
      <dgm:t>
        <a:bodyPr/>
        <a:lstStyle/>
        <a:p>
          <a:r>
            <a:rPr lang="it-IT" sz="1600" dirty="0" err="1">
              <a:latin typeface="Arial Black" panose="020B0A04020102020204" pitchFamily="34" charset="0"/>
            </a:rPr>
            <a:t>HKIS+creative</a:t>
          </a:r>
          <a:endParaRPr lang="it-IT" sz="1600" dirty="0">
            <a:latin typeface="Arial Black" panose="020B0A04020102020204" pitchFamily="34" charset="0"/>
          </a:endParaRPr>
        </a:p>
        <a:p>
          <a:r>
            <a:rPr lang="it-IT" sz="1600" dirty="0">
              <a:latin typeface="Arial Black" panose="020B0A04020102020204" pitchFamily="34" charset="0"/>
            </a:rPr>
            <a:t>11% campione</a:t>
          </a:r>
        </a:p>
        <a:p>
          <a:r>
            <a:rPr lang="it-IT" sz="1600" dirty="0">
              <a:latin typeface="Arial Black" panose="020B0A04020102020204" pitchFamily="34" charset="0"/>
            </a:rPr>
            <a:t>83% fatturato da servizi</a:t>
          </a:r>
        </a:p>
        <a:p>
          <a:r>
            <a:rPr lang="it-IT" sz="1600" dirty="0">
              <a:latin typeface="Arial Black" panose="020B0A04020102020204" pitchFamily="34" charset="0"/>
            </a:rPr>
            <a:t>Probabilità: leader</a:t>
          </a:r>
        </a:p>
      </dgm:t>
    </dgm:pt>
    <dgm:pt modelId="{1AC37DE3-2ED8-4EF6-A35B-CDEA0780CDEF}" type="parTrans" cxnId="{518B0DBD-0BEA-4092-A347-12136A508739}">
      <dgm:prSet/>
      <dgm:spPr/>
      <dgm:t>
        <a:bodyPr/>
        <a:lstStyle/>
        <a:p>
          <a:endParaRPr lang="it-IT"/>
        </a:p>
      </dgm:t>
    </dgm:pt>
    <dgm:pt modelId="{F25DCD14-6B88-4752-802B-87371F154B5B}" type="sibTrans" cxnId="{518B0DBD-0BEA-4092-A347-12136A508739}">
      <dgm:prSet/>
      <dgm:spPr/>
      <dgm:t>
        <a:bodyPr/>
        <a:lstStyle/>
        <a:p>
          <a:endParaRPr lang="it-IT"/>
        </a:p>
      </dgm:t>
    </dgm:pt>
    <dgm:pt modelId="{C7896529-71AA-40CE-AF10-46BAD23FD468}" type="pres">
      <dgm:prSet presAssocID="{D0D0EDD6-14AB-4D4B-99F8-3457F5E64DEB}" presName="diagram" presStyleCnt="0">
        <dgm:presLayoutVars>
          <dgm:dir/>
          <dgm:resizeHandles val="exact"/>
        </dgm:presLayoutVars>
      </dgm:prSet>
      <dgm:spPr/>
    </dgm:pt>
    <dgm:pt modelId="{45469C43-0690-4DCE-97D5-F1F3D0A0ACCE}" type="pres">
      <dgm:prSet presAssocID="{016B43EE-4B93-42E6-B857-391532B27DE2}" presName="node" presStyleLbl="node1" presStyleIdx="0" presStyleCnt="4">
        <dgm:presLayoutVars>
          <dgm:bulletEnabled val="1"/>
        </dgm:presLayoutVars>
      </dgm:prSet>
      <dgm:spPr/>
    </dgm:pt>
    <dgm:pt modelId="{99514E6C-0A56-4CFE-A03B-3C89AF4B0312}" type="pres">
      <dgm:prSet presAssocID="{9200257F-4109-44C1-8397-72B52EF56705}" presName="sibTrans" presStyleCnt="0"/>
      <dgm:spPr/>
    </dgm:pt>
    <dgm:pt modelId="{47A9EAE9-F796-44CC-A8A7-E2B2CEA25E22}" type="pres">
      <dgm:prSet presAssocID="{447F8848-C0B5-4A08-AD83-F795FBD1E8BB}" presName="node" presStyleLbl="node1" presStyleIdx="1" presStyleCnt="4">
        <dgm:presLayoutVars>
          <dgm:bulletEnabled val="1"/>
        </dgm:presLayoutVars>
      </dgm:prSet>
      <dgm:spPr/>
    </dgm:pt>
    <dgm:pt modelId="{9B6EE8CA-B9C1-4CFC-AF6D-BB89D662F75C}" type="pres">
      <dgm:prSet presAssocID="{8CA4CBFB-9A84-4552-8579-1BD49541135C}" presName="sibTrans" presStyleCnt="0"/>
      <dgm:spPr/>
    </dgm:pt>
    <dgm:pt modelId="{70E5A2E2-D3F1-4274-BDE6-8D791FB061AD}" type="pres">
      <dgm:prSet presAssocID="{8353A4D6-EC6C-45DD-87EC-14D321601309}" presName="node" presStyleLbl="node1" presStyleIdx="2" presStyleCnt="4">
        <dgm:presLayoutVars>
          <dgm:bulletEnabled val="1"/>
        </dgm:presLayoutVars>
      </dgm:prSet>
      <dgm:spPr/>
    </dgm:pt>
    <dgm:pt modelId="{392FFBA2-505E-49D7-8279-AFBF87FE0E9C}" type="pres">
      <dgm:prSet presAssocID="{AEFB3EB3-89E8-4189-99E1-256B405F9758}" presName="sibTrans" presStyleCnt="0"/>
      <dgm:spPr/>
    </dgm:pt>
    <dgm:pt modelId="{A2E1C6B7-F901-43ED-821B-1130ECF81C59}" type="pres">
      <dgm:prSet presAssocID="{4FF5B36F-7934-4CB5-8E34-045DA7DD9FF5}" presName="node" presStyleLbl="node1" presStyleIdx="3" presStyleCnt="4">
        <dgm:presLayoutVars>
          <dgm:bulletEnabled val="1"/>
        </dgm:presLayoutVars>
      </dgm:prSet>
      <dgm:spPr/>
    </dgm:pt>
  </dgm:ptLst>
  <dgm:cxnLst>
    <dgm:cxn modelId="{DF38411D-3A54-4EED-B7F4-9DAE29A4480E}" srcId="{D0D0EDD6-14AB-4D4B-99F8-3457F5E64DEB}" destId="{016B43EE-4B93-42E6-B857-391532B27DE2}" srcOrd="0" destOrd="0" parTransId="{70891B43-8429-474E-8F86-F06BF195D368}" sibTransId="{9200257F-4109-44C1-8397-72B52EF56705}"/>
    <dgm:cxn modelId="{27ECED69-9A99-41CA-BB11-9E7B2D0362C5}" type="presOf" srcId="{4FF5B36F-7934-4CB5-8E34-045DA7DD9FF5}" destId="{A2E1C6B7-F901-43ED-821B-1130ECF81C59}" srcOrd="0" destOrd="0" presId="urn:microsoft.com/office/officeart/2005/8/layout/default"/>
    <dgm:cxn modelId="{EC25EE4A-234F-4146-9FF6-55BC938BBD2D}" srcId="{D0D0EDD6-14AB-4D4B-99F8-3457F5E64DEB}" destId="{8353A4D6-EC6C-45DD-87EC-14D321601309}" srcOrd="2" destOrd="0" parTransId="{67EE3472-DD1E-433C-B1E0-5248D5F960DF}" sibTransId="{AEFB3EB3-89E8-4189-99E1-256B405F9758}"/>
    <dgm:cxn modelId="{41B157B4-F33B-4655-8137-3F0BE133BC94}" type="presOf" srcId="{8353A4D6-EC6C-45DD-87EC-14D321601309}" destId="{70E5A2E2-D3F1-4274-BDE6-8D791FB061AD}" srcOrd="0" destOrd="0" presId="urn:microsoft.com/office/officeart/2005/8/layout/default"/>
    <dgm:cxn modelId="{518B0DBD-0BEA-4092-A347-12136A508739}" srcId="{D0D0EDD6-14AB-4D4B-99F8-3457F5E64DEB}" destId="{4FF5B36F-7934-4CB5-8E34-045DA7DD9FF5}" srcOrd="3" destOrd="0" parTransId="{1AC37DE3-2ED8-4EF6-A35B-CDEA0780CDEF}" sibTransId="{F25DCD14-6B88-4752-802B-87371F154B5B}"/>
    <dgm:cxn modelId="{3AB330BF-0E3B-467D-80D7-EDF37105B44B}" srcId="{D0D0EDD6-14AB-4D4B-99F8-3457F5E64DEB}" destId="{447F8848-C0B5-4A08-AD83-F795FBD1E8BB}" srcOrd="1" destOrd="0" parTransId="{AAF4B409-C65A-4431-9B7D-4423A55CCA48}" sibTransId="{8CA4CBFB-9A84-4552-8579-1BD49541135C}"/>
    <dgm:cxn modelId="{FC9073BF-E4B0-4A8C-B700-37213456992F}" type="presOf" srcId="{016B43EE-4B93-42E6-B857-391532B27DE2}" destId="{45469C43-0690-4DCE-97D5-F1F3D0A0ACCE}" srcOrd="0" destOrd="0" presId="urn:microsoft.com/office/officeart/2005/8/layout/default"/>
    <dgm:cxn modelId="{4091C3C5-9061-42CD-963A-560B48FD89A5}" type="presOf" srcId="{D0D0EDD6-14AB-4D4B-99F8-3457F5E64DEB}" destId="{C7896529-71AA-40CE-AF10-46BAD23FD468}" srcOrd="0" destOrd="0" presId="urn:microsoft.com/office/officeart/2005/8/layout/default"/>
    <dgm:cxn modelId="{9D0DDDE0-974C-436B-A05F-611B8D09D7A6}" type="presOf" srcId="{447F8848-C0B5-4A08-AD83-F795FBD1E8BB}" destId="{47A9EAE9-F796-44CC-A8A7-E2B2CEA25E22}" srcOrd="0" destOrd="0" presId="urn:microsoft.com/office/officeart/2005/8/layout/default"/>
    <dgm:cxn modelId="{1EA4D98E-0F07-4537-9674-60E5C6616157}" type="presParOf" srcId="{C7896529-71AA-40CE-AF10-46BAD23FD468}" destId="{45469C43-0690-4DCE-97D5-F1F3D0A0ACCE}" srcOrd="0" destOrd="0" presId="urn:microsoft.com/office/officeart/2005/8/layout/default"/>
    <dgm:cxn modelId="{6390C320-2FDB-4456-A138-204B184D5D4B}" type="presParOf" srcId="{C7896529-71AA-40CE-AF10-46BAD23FD468}" destId="{99514E6C-0A56-4CFE-A03B-3C89AF4B0312}" srcOrd="1" destOrd="0" presId="urn:microsoft.com/office/officeart/2005/8/layout/default"/>
    <dgm:cxn modelId="{0A1F6E2B-FE10-47FA-920E-A715ACDB1D2C}" type="presParOf" srcId="{C7896529-71AA-40CE-AF10-46BAD23FD468}" destId="{47A9EAE9-F796-44CC-A8A7-E2B2CEA25E22}" srcOrd="2" destOrd="0" presId="urn:microsoft.com/office/officeart/2005/8/layout/default"/>
    <dgm:cxn modelId="{D39DF44D-B59D-4B75-A12F-30C468F24E1D}" type="presParOf" srcId="{C7896529-71AA-40CE-AF10-46BAD23FD468}" destId="{9B6EE8CA-B9C1-4CFC-AF6D-BB89D662F75C}" srcOrd="3" destOrd="0" presId="urn:microsoft.com/office/officeart/2005/8/layout/default"/>
    <dgm:cxn modelId="{9246F68F-080A-416A-A1B9-45F925224962}" type="presParOf" srcId="{C7896529-71AA-40CE-AF10-46BAD23FD468}" destId="{70E5A2E2-D3F1-4274-BDE6-8D791FB061AD}" srcOrd="4" destOrd="0" presId="urn:microsoft.com/office/officeart/2005/8/layout/default"/>
    <dgm:cxn modelId="{1D968B31-E54C-4038-9C52-8060DEF2C1AF}" type="presParOf" srcId="{C7896529-71AA-40CE-AF10-46BAD23FD468}" destId="{392FFBA2-505E-49D7-8279-AFBF87FE0E9C}" srcOrd="5" destOrd="0" presId="urn:microsoft.com/office/officeart/2005/8/layout/default"/>
    <dgm:cxn modelId="{FD8B807A-A05B-42C2-B35C-013C50A07452}" type="presParOf" srcId="{C7896529-71AA-40CE-AF10-46BAD23FD468}" destId="{A2E1C6B7-F901-43ED-821B-1130ECF81C59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E71F31-E1FD-4051-8E20-8F20240C9854}">
      <dsp:nvSpPr>
        <dsp:cNvPr id="0" name=""/>
        <dsp:cNvSpPr/>
      </dsp:nvSpPr>
      <dsp:spPr>
        <a:xfrm>
          <a:off x="4241" y="765036"/>
          <a:ext cx="0" cy="4365143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gradFill>
            <a:gsLst>
              <a:gs pos="0">
                <a:srgbClr val="280F0E"/>
              </a:gs>
              <a:gs pos="100000">
                <a:srgbClr val="000000">
                  <a:alpha val="0"/>
                </a:srgbClr>
              </a:gs>
            </a:gsLst>
            <a:lin ang="5400000" scaled="0"/>
          </a:gra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7413C4-7C09-40FD-B67F-7804CD290F9A}">
      <dsp:nvSpPr>
        <dsp:cNvPr id="0" name=""/>
        <dsp:cNvSpPr/>
      </dsp:nvSpPr>
      <dsp:spPr>
        <a:xfrm>
          <a:off x="125495" y="910540"/>
          <a:ext cx="2295823" cy="1964314"/>
        </a:xfrm>
        <a:prstGeom prst="round1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  <a:ln w="25400" cap="flat" cmpd="sng" algn="ctr">
          <a:noFill/>
          <a:prstDash val="solid"/>
        </a:ln>
        <a:effectLst>
          <a:innerShdw blurRad="63500" dist="50800" dir="18900000">
            <a:prstClr val="black">
              <a:alpha val="50000"/>
            </a:prstClr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F64801-3A43-43B6-B958-B3D683F772C2}">
      <dsp:nvSpPr>
        <dsp:cNvPr id="0" name=""/>
        <dsp:cNvSpPr/>
      </dsp:nvSpPr>
      <dsp:spPr>
        <a:xfrm>
          <a:off x="125495" y="2874855"/>
          <a:ext cx="2295823" cy="2255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0" i="0" kern="1200" noProof="0">
              <a:solidFill>
                <a:schemeClr val="bg1"/>
              </a:solidFill>
              <a:latin typeface="Gill Sans MT"/>
              <a:ea typeface="+mn-ea"/>
              <a:cs typeface="+mn-cs"/>
            </a:rPr>
            <a:t>affermazione</a:t>
          </a:r>
        </a:p>
      </dsp:txBody>
      <dsp:txXfrm>
        <a:off x="125495" y="2874855"/>
        <a:ext cx="2295823" cy="2255324"/>
      </dsp:txXfrm>
    </dsp:sp>
    <dsp:sp modelId="{7280A11D-BA7D-4498-851F-3374AA3FA2AC}">
      <dsp:nvSpPr>
        <dsp:cNvPr id="0" name=""/>
        <dsp:cNvSpPr/>
      </dsp:nvSpPr>
      <dsp:spPr>
        <a:xfrm>
          <a:off x="4241" y="280020"/>
          <a:ext cx="2425079" cy="485015"/>
        </a:xfrm>
        <a:prstGeom prst="round2DiagRect">
          <a:avLst/>
        </a:prstGeom>
        <a:gradFill flip="none" rotWithShape="1">
          <a:gsLst>
            <a:gs pos="0">
              <a:schemeClr val="accent1">
                <a:lumMod val="40000"/>
                <a:lumOff val="60000"/>
              </a:schemeClr>
            </a:gs>
            <a:gs pos="46000">
              <a:schemeClr val="accent1">
                <a:lumMod val="95000"/>
                <a:lumOff val="5000"/>
              </a:schemeClr>
            </a:gs>
            <a:gs pos="100000">
              <a:schemeClr val="accent1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040" tIns="66040" rIns="66040" bIns="66040" numCol="1" spcCol="1270" rtlCol="0" anchor="ctr" anchorCtr="0">
          <a:noAutofit/>
        </a:bodyPr>
        <a:lstStyle/>
        <a:p>
          <a:pPr marL="0" lvl="0" indent="0" algn="ctr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noProof="0" dirty="0">
              <a:solidFill>
                <a:schemeClr val="bg1"/>
              </a:solidFill>
              <a:latin typeface="Arial Black" panose="020B0A04020102020204" pitchFamily="34" charset="0"/>
              <a:ea typeface="+mn-ea"/>
              <a:cs typeface="+mn-cs"/>
            </a:rPr>
            <a:t>Monitor</a:t>
          </a:r>
        </a:p>
      </dsp:txBody>
      <dsp:txXfrm>
        <a:off x="27917" y="303696"/>
        <a:ext cx="2377727" cy="437663"/>
      </dsp:txXfrm>
    </dsp:sp>
    <dsp:sp modelId="{9F0CC73E-F503-4F00-9BD7-91C8AA5613F1}">
      <dsp:nvSpPr>
        <dsp:cNvPr id="0" name=""/>
        <dsp:cNvSpPr/>
      </dsp:nvSpPr>
      <dsp:spPr>
        <a:xfrm>
          <a:off x="2787960" y="765036"/>
          <a:ext cx="0" cy="4365143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gradFill>
            <a:gsLst>
              <a:gs pos="0">
                <a:srgbClr val="280F0E"/>
              </a:gs>
              <a:gs pos="100000">
                <a:srgbClr val="000000">
                  <a:alpha val="0"/>
                </a:srgbClr>
              </a:gs>
            </a:gsLst>
            <a:lin ang="5400000" scaled="0"/>
          </a:gra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DCCFF5-35CE-4975-B1FA-880272C581D1}">
      <dsp:nvSpPr>
        <dsp:cNvPr id="0" name=""/>
        <dsp:cNvSpPr/>
      </dsp:nvSpPr>
      <dsp:spPr>
        <a:xfrm>
          <a:off x="2909214" y="910540"/>
          <a:ext cx="2295823" cy="1964314"/>
        </a:xfrm>
        <a:prstGeom prst="round1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  <a:ln w="25400" cap="flat" cmpd="sng" algn="ctr">
          <a:noFill/>
          <a:prstDash val="solid"/>
        </a:ln>
        <a:effectLst>
          <a:innerShdw blurRad="63500" dist="50800" dir="18900000">
            <a:prstClr val="black">
              <a:alpha val="50000"/>
            </a:prstClr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B57B8F-CA64-436E-A0E8-FE9731F3E6DE}">
      <dsp:nvSpPr>
        <dsp:cNvPr id="0" name=""/>
        <dsp:cNvSpPr/>
      </dsp:nvSpPr>
      <dsp:spPr>
        <a:xfrm>
          <a:off x="2909214" y="2874855"/>
          <a:ext cx="2295823" cy="2255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0" i="0" kern="1200" noProof="0" dirty="0">
              <a:solidFill>
                <a:schemeClr val="bg1"/>
              </a:solidFill>
              <a:latin typeface="Gill Sans MT"/>
              <a:ea typeface="+mn-ea"/>
              <a:cs typeface="+mn-cs"/>
            </a:rPr>
            <a:t>affermazione</a:t>
          </a:r>
        </a:p>
      </dsp:txBody>
      <dsp:txXfrm>
        <a:off x="2909214" y="2874855"/>
        <a:ext cx="2295823" cy="2255324"/>
      </dsp:txXfrm>
    </dsp:sp>
    <dsp:sp modelId="{F62A90DE-2642-464C-9280-6F593CF60FBF}">
      <dsp:nvSpPr>
        <dsp:cNvPr id="0" name=""/>
        <dsp:cNvSpPr/>
      </dsp:nvSpPr>
      <dsp:spPr>
        <a:xfrm>
          <a:off x="2787960" y="280020"/>
          <a:ext cx="2425079" cy="485015"/>
        </a:xfrm>
        <a:prstGeom prst="round2DiagRect">
          <a:avLst/>
        </a:prstGeom>
        <a:gradFill flip="none" rotWithShape="1">
          <a:gsLst>
            <a:gs pos="0">
              <a:srgbClr val="4F81BD">
                <a:lumMod val="40000"/>
                <a:lumOff val="60000"/>
              </a:srgbClr>
            </a:gs>
            <a:gs pos="46000">
              <a:srgbClr val="4F81BD">
                <a:lumMod val="95000"/>
                <a:lumOff val="5000"/>
              </a:srgbClr>
            </a:gs>
            <a:gs pos="100000">
              <a:srgbClr val="4F81BD">
                <a:lumMod val="60000"/>
              </a:srgbClr>
            </a:gs>
          </a:gsLst>
          <a:path path="circle">
            <a:fillToRect l="50000" t="130000" r="50000" b="-30000"/>
          </a:path>
          <a:tileRect/>
        </a:gra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040" tIns="66040" rIns="66040" bIns="66040" numCol="1" spcCol="1270" rtlCol="0" anchor="ctr" anchorCtr="0">
          <a:noAutofit/>
        </a:bodyPr>
        <a:lstStyle/>
        <a:p>
          <a:pPr marL="0" lvl="0" indent="0" algn="ctr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noProof="0" dirty="0">
              <a:solidFill>
                <a:prstClr val="white"/>
              </a:solidFill>
              <a:latin typeface="Arial Black" panose="020B0A04020102020204" pitchFamily="34" charset="0"/>
              <a:ea typeface="+mn-ea"/>
              <a:cs typeface="+mn-cs"/>
            </a:rPr>
            <a:t>Analytics</a:t>
          </a:r>
        </a:p>
      </dsp:txBody>
      <dsp:txXfrm>
        <a:off x="2811636" y="303696"/>
        <a:ext cx="2377727" cy="437663"/>
      </dsp:txXfrm>
    </dsp:sp>
    <dsp:sp modelId="{AD89D675-E175-4FF3-8F50-BBF50D9E32C4}">
      <dsp:nvSpPr>
        <dsp:cNvPr id="0" name=""/>
        <dsp:cNvSpPr/>
      </dsp:nvSpPr>
      <dsp:spPr>
        <a:xfrm>
          <a:off x="5571678" y="765036"/>
          <a:ext cx="0" cy="4365143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gradFill>
            <a:gsLst>
              <a:gs pos="0">
                <a:srgbClr val="280F0E"/>
              </a:gs>
              <a:gs pos="100000">
                <a:srgbClr val="000000">
                  <a:alpha val="0"/>
                </a:srgbClr>
              </a:gs>
            </a:gsLst>
            <a:lin ang="5400000" scaled="0"/>
          </a:gra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B0BBF7-099D-42AE-80F3-58CFA928DE2B}">
      <dsp:nvSpPr>
        <dsp:cNvPr id="0" name=""/>
        <dsp:cNvSpPr/>
      </dsp:nvSpPr>
      <dsp:spPr>
        <a:xfrm>
          <a:off x="5692932" y="910540"/>
          <a:ext cx="2295823" cy="1964314"/>
        </a:xfrm>
        <a:prstGeom prst="round1Rect">
          <a:avLst/>
        </a:prstGeom>
        <a:blipFill>
          <a:blip xmlns:r="http://schemas.openxmlformats.org/officeDocument/2006/relationships"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  <a:ln w="25400" cap="flat" cmpd="sng" algn="ctr">
          <a:noFill/>
          <a:prstDash val="solid"/>
        </a:ln>
        <a:effectLst>
          <a:innerShdw blurRad="63500" dist="50800" dir="18900000">
            <a:prstClr val="black">
              <a:alpha val="50000"/>
            </a:prstClr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C0510A-D5E0-4210-82F4-A6D466888A3E}">
      <dsp:nvSpPr>
        <dsp:cNvPr id="0" name=""/>
        <dsp:cNvSpPr/>
      </dsp:nvSpPr>
      <dsp:spPr>
        <a:xfrm>
          <a:off x="5692932" y="2874855"/>
          <a:ext cx="2295823" cy="2255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0" i="0" kern="1200" noProof="0">
              <a:solidFill>
                <a:schemeClr val="bg1"/>
              </a:solidFill>
              <a:latin typeface="Gill Sans MT"/>
              <a:ea typeface="+mn-ea"/>
              <a:cs typeface="+mn-cs"/>
            </a:rPr>
            <a:t>affermazione</a:t>
          </a:r>
        </a:p>
      </dsp:txBody>
      <dsp:txXfrm>
        <a:off x="5692932" y="2874855"/>
        <a:ext cx="2295823" cy="2255324"/>
      </dsp:txXfrm>
    </dsp:sp>
    <dsp:sp modelId="{F9EAB057-2BD4-412C-9B22-97C8795AAB98}">
      <dsp:nvSpPr>
        <dsp:cNvPr id="0" name=""/>
        <dsp:cNvSpPr/>
      </dsp:nvSpPr>
      <dsp:spPr>
        <a:xfrm>
          <a:off x="5571678" y="280020"/>
          <a:ext cx="2425079" cy="485015"/>
        </a:xfrm>
        <a:prstGeom prst="round2DiagRect">
          <a:avLst/>
        </a:prstGeom>
        <a:gradFill flip="none" rotWithShape="1">
          <a:gsLst>
            <a:gs pos="0">
              <a:srgbClr val="4F81BD">
                <a:lumMod val="40000"/>
                <a:lumOff val="60000"/>
              </a:srgbClr>
            </a:gs>
            <a:gs pos="46000">
              <a:srgbClr val="4F81BD">
                <a:lumMod val="95000"/>
                <a:lumOff val="5000"/>
              </a:srgbClr>
            </a:gs>
            <a:gs pos="100000">
              <a:srgbClr val="4F81BD">
                <a:lumMod val="60000"/>
              </a:srgbClr>
            </a:gs>
          </a:gsLst>
          <a:path path="circle">
            <a:fillToRect l="50000" t="130000" r="50000" b="-30000"/>
          </a:path>
          <a:tileRect/>
        </a:gra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040" tIns="66040" rIns="66040" bIns="66040" numCol="1" spcCol="1270" rtlCol="0" anchor="ctr" anchorCtr="0">
          <a:noAutofit/>
        </a:bodyPr>
        <a:lstStyle/>
        <a:p>
          <a:pPr marL="0" lvl="0" indent="0" algn="ctr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noProof="0" dirty="0" err="1">
              <a:solidFill>
                <a:prstClr val="white"/>
              </a:solidFill>
              <a:latin typeface="Arial Black" panose="020B0A04020102020204" pitchFamily="34" charset="0"/>
              <a:ea typeface="+mn-ea"/>
              <a:cs typeface="+mn-cs"/>
            </a:rPr>
            <a:t>Predictive</a:t>
          </a:r>
          <a:endParaRPr lang="it-IT" sz="1800" kern="1200" noProof="0" dirty="0">
            <a:solidFill>
              <a:prstClr val="white"/>
            </a:solidFill>
            <a:latin typeface="Arial Black" panose="020B0A04020102020204" pitchFamily="34" charset="0"/>
            <a:ea typeface="+mn-ea"/>
            <a:cs typeface="+mn-cs"/>
          </a:endParaRPr>
        </a:p>
      </dsp:txBody>
      <dsp:txXfrm>
        <a:off x="5595354" y="303696"/>
        <a:ext cx="2377727" cy="43766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B792F0-E440-43D2-AE72-F3040D66ADC6}">
      <dsp:nvSpPr>
        <dsp:cNvPr id="0" name=""/>
        <dsp:cNvSpPr/>
      </dsp:nvSpPr>
      <dsp:spPr>
        <a:xfrm>
          <a:off x="744" y="145603"/>
          <a:ext cx="2902148" cy="174128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kern="1200" dirty="0"/>
            <a:t>104.000 euro VA procapite (media generale 72) </a:t>
          </a:r>
        </a:p>
      </dsp:txBody>
      <dsp:txXfrm>
        <a:off x="744" y="145603"/>
        <a:ext cx="2902148" cy="1741289"/>
      </dsp:txXfrm>
    </dsp:sp>
    <dsp:sp modelId="{8319F6AF-EDDF-4B51-BE6C-F3F75468DD90}">
      <dsp:nvSpPr>
        <dsp:cNvPr id="0" name=""/>
        <dsp:cNvSpPr/>
      </dsp:nvSpPr>
      <dsp:spPr>
        <a:xfrm>
          <a:off x="3193107" y="145603"/>
          <a:ext cx="2902148" cy="174128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kern="1200" dirty="0"/>
            <a:t>Fatturato da servizi: 63% (media 44%)</a:t>
          </a:r>
        </a:p>
      </dsp:txBody>
      <dsp:txXfrm>
        <a:off x="3193107" y="145603"/>
        <a:ext cx="2902148" cy="1741289"/>
      </dsp:txXfrm>
    </dsp:sp>
    <dsp:sp modelId="{5B65A4A8-EAEB-4EBC-9BA5-9E566F1EE40D}">
      <dsp:nvSpPr>
        <dsp:cNvPr id="0" name=""/>
        <dsp:cNvSpPr/>
      </dsp:nvSpPr>
      <dsp:spPr>
        <a:xfrm>
          <a:off x="744" y="2177107"/>
          <a:ext cx="2902148" cy="174128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kern="1200" dirty="0"/>
            <a:t>Maggiore probabilità di essere leader tecnologico</a:t>
          </a:r>
        </a:p>
      </dsp:txBody>
      <dsp:txXfrm>
        <a:off x="744" y="2177107"/>
        <a:ext cx="2902148" cy="1741289"/>
      </dsp:txXfrm>
    </dsp:sp>
    <dsp:sp modelId="{4742EE23-C711-40FF-9AE1-CE455515D687}">
      <dsp:nvSpPr>
        <dsp:cNvPr id="0" name=""/>
        <dsp:cNvSpPr/>
      </dsp:nvSpPr>
      <dsp:spPr>
        <a:xfrm>
          <a:off x="3193851" y="2160234"/>
          <a:ext cx="2902148" cy="174128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kern="1200" dirty="0"/>
            <a:t>Dimensione inferiore alla media</a:t>
          </a:r>
        </a:p>
      </dsp:txBody>
      <dsp:txXfrm>
        <a:off x="3193851" y="2160234"/>
        <a:ext cx="2902148" cy="174128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469C43-0690-4DCE-97D5-F1F3D0A0ACCE}">
      <dsp:nvSpPr>
        <dsp:cNvPr id="0" name=""/>
        <dsp:cNvSpPr/>
      </dsp:nvSpPr>
      <dsp:spPr>
        <a:xfrm>
          <a:off x="820" y="656685"/>
          <a:ext cx="3199412" cy="191964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 err="1">
              <a:latin typeface="Arial Black" panose="020B0A04020102020204" pitchFamily="34" charset="0"/>
            </a:rPr>
            <a:t>HKIS+mech</a:t>
          </a:r>
          <a:endParaRPr lang="it-IT" sz="1600" kern="1200" dirty="0">
            <a:latin typeface="Arial Black" panose="020B0A0402010202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>
              <a:latin typeface="Arial Black" panose="020B0A04020102020204" pitchFamily="34" charset="0"/>
            </a:rPr>
            <a:t>6% campione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>
              <a:latin typeface="Arial Black" panose="020B0A04020102020204" pitchFamily="34" charset="0"/>
            </a:rPr>
            <a:t>83% fatturato da servizi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>
              <a:latin typeface="Arial Black" panose="020B0A04020102020204" pitchFamily="34" charset="0"/>
            </a:rPr>
            <a:t>Probabilità: leader</a:t>
          </a:r>
        </a:p>
      </dsp:txBody>
      <dsp:txXfrm>
        <a:off x="820" y="656685"/>
        <a:ext cx="3199412" cy="1919647"/>
      </dsp:txXfrm>
    </dsp:sp>
    <dsp:sp modelId="{47A9EAE9-F796-44CC-A8A7-E2B2CEA25E22}">
      <dsp:nvSpPr>
        <dsp:cNvPr id="0" name=""/>
        <dsp:cNvSpPr/>
      </dsp:nvSpPr>
      <dsp:spPr>
        <a:xfrm>
          <a:off x="3520174" y="656685"/>
          <a:ext cx="3199412" cy="1919647"/>
        </a:xfrm>
        <a:prstGeom prst="rect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 err="1">
              <a:latin typeface="Arial Black" panose="020B0A04020102020204" pitchFamily="34" charset="0"/>
            </a:rPr>
            <a:t>Mech+build</a:t>
          </a:r>
          <a:endParaRPr lang="it-IT" sz="1600" kern="1200" dirty="0">
            <a:latin typeface="Arial Black" panose="020B0A0402010202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>
              <a:latin typeface="Arial Black" panose="020B0A04020102020204" pitchFamily="34" charset="0"/>
            </a:rPr>
            <a:t>7% del campione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>
              <a:latin typeface="Arial Black" panose="020B0A04020102020204" pitchFamily="34" charset="0"/>
            </a:rPr>
            <a:t>48% fatturato da servizi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>
              <a:latin typeface="Arial Black" panose="020B0A04020102020204" pitchFamily="34" charset="0"/>
            </a:rPr>
            <a:t>Probabilità: leader</a:t>
          </a:r>
        </a:p>
      </dsp:txBody>
      <dsp:txXfrm>
        <a:off x="3520174" y="656685"/>
        <a:ext cx="3199412" cy="1919647"/>
      </dsp:txXfrm>
    </dsp:sp>
    <dsp:sp modelId="{70E5A2E2-D3F1-4274-BDE6-8D791FB061AD}">
      <dsp:nvSpPr>
        <dsp:cNvPr id="0" name=""/>
        <dsp:cNvSpPr/>
      </dsp:nvSpPr>
      <dsp:spPr>
        <a:xfrm>
          <a:off x="820" y="2896274"/>
          <a:ext cx="3199412" cy="1919647"/>
        </a:xfrm>
        <a:prstGeom prst="rect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 err="1">
              <a:latin typeface="Arial Black" panose="020B0A04020102020204" pitchFamily="34" charset="0"/>
            </a:rPr>
            <a:t>Mech+agro</a:t>
          </a:r>
          <a:endParaRPr lang="it-IT" sz="1600" kern="1200" dirty="0">
            <a:latin typeface="Arial Black" panose="020B0A0402010202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>
              <a:latin typeface="Arial Black" panose="020B0A04020102020204" pitchFamily="34" charset="0"/>
            </a:rPr>
            <a:t>12%campione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>
              <a:latin typeface="Arial Black" panose="020B0A04020102020204" pitchFamily="34" charset="0"/>
            </a:rPr>
            <a:t>29% fatturato da servizi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>
              <a:latin typeface="Arial Black" panose="020B0A04020102020204" pitchFamily="34" charset="0"/>
            </a:rPr>
            <a:t>Probabilità: tardive</a:t>
          </a:r>
        </a:p>
      </dsp:txBody>
      <dsp:txXfrm>
        <a:off x="820" y="2896274"/>
        <a:ext cx="3199412" cy="1919647"/>
      </dsp:txXfrm>
    </dsp:sp>
    <dsp:sp modelId="{A2E1C6B7-F901-43ED-821B-1130ECF81C59}">
      <dsp:nvSpPr>
        <dsp:cNvPr id="0" name=""/>
        <dsp:cNvSpPr/>
      </dsp:nvSpPr>
      <dsp:spPr>
        <a:xfrm>
          <a:off x="3520174" y="2896274"/>
          <a:ext cx="3199412" cy="1919647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 err="1">
              <a:latin typeface="Arial Black" panose="020B0A04020102020204" pitchFamily="34" charset="0"/>
            </a:rPr>
            <a:t>HKIS+creative</a:t>
          </a:r>
          <a:endParaRPr lang="it-IT" sz="1600" kern="1200" dirty="0">
            <a:latin typeface="Arial Black" panose="020B0A0402010202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>
              <a:latin typeface="Arial Black" panose="020B0A04020102020204" pitchFamily="34" charset="0"/>
            </a:rPr>
            <a:t>11% campione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>
              <a:latin typeface="Arial Black" panose="020B0A04020102020204" pitchFamily="34" charset="0"/>
            </a:rPr>
            <a:t>83% fatturato da servizi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>
              <a:latin typeface="Arial Black" panose="020B0A04020102020204" pitchFamily="34" charset="0"/>
            </a:rPr>
            <a:t>Probabilità: leader</a:t>
          </a:r>
        </a:p>
      </dsp:txBody>
      <dsp:txXfrm>
        <a:off x="3520174" y="2896274"/>
        <a:ext cx="3199412" cy="19196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TitlePictureLineup">
  <dgm:title val=""/>
  <dgm:desc val=""/>
  <dgm:catLst>
    <dgm:cat type="picture" pri="18000"/>
    <dgm:cat type="pictureconvert" pri="18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dir/>
    </dgm:varLst>
    <dgm:choose name="Name1">
      <dgm:if name="Name2" func="var" arg="dir" op="equ" val="norm">
        <dgm:alg type="lin">
          <dgm:param type="linDir" val="fromL"/>
          <dgm:param type="fallback" val="1D"/>
          <dgm:param type="horzAlign" val="ctr"/>
          <dgm:param type="vertAlign" val="mid"/>
          <dgm:param type="nodeVertAlign" val="t"/>
        </dgm:alg>
      </dgm:if>
      <dgm:else name="Name3">
        <dgm:alg type="lin">
          <dgm:param type="linDir" val="fromR"/>
          <dgm:param type="fallback" val="1D"/>
          <dgm:param type="horzAlign" val="ctr"/>
          <dgm:param type="vertAlign" val="mid"/>
          <dgm:param type="nodeVertAlign" val="t"/>
        </dgm:alg>
      </dgm:else>
    </dgm:choose>
    <dgm:shape xmlns:r="http://schemas.openxmlformats.org/officeDocument/2006/relationships" r:blip="">
      <dgm:adjLst/>
    </dgm:shape>
    <dgm:constrLst>
      <dgm:constr type="h" for="des" forName="Child" op="equ"/>
      <dgm:constr type="w" for="des" forName="Child" op="equ"/>
      <dgm:constr type="h" for="des" forName="Accent" op="equ"/>
      <dgm:constr type="w" for="des" forName="Accent" op="equ"/>
      <dgm:constr type="primFontSz" for="des" forName="Parent" op="equ"/>
      <dgm:constr type="primFontSz" for="des" forName="Child" op="equ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05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0.5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 fact="0.1"/>
              <dgm:constr type="l" for="ch" forName="Accent" refType="w" fact="0"/>
              <dgm:constr type="b" for="ch" forName="Accent" refType="h"/>
              <dgm:constr type="w" for="ch" forName="Accent" refType="w" fact="0"/>
              <dgm:constr type="h" for="ch" forName="Accent" refType="h" fact="0.9"/>
              <dgm:constr type="l" for="ch" forName="Image" refType="w" fact="0.05"/>
              <dgm:constr type="t" for="ch" forName="Image" refType="h" fact="0.13"/>
              <dgm:constr type="w" for="ch" forName="Image" refType="w" fact="0.9467"/>
              <dgm:constr type="h" for="ch" forName="Image" refType="h" fact="0.405"/>
              <dgm:constr type="l" for="ch" forName="Child" refType="w" fact="0.05"/>
              <dgm:constr type="t" for="ch" forName="Child" refType="h" fact="0.535"/>
              <dgm:constr type="w" for="ch" forName="Child" refType="w" fact="0.9467"/>
              <dgm:constr type="h" for="ch" forName="Child" refType="h" fact="0.465"/>
            </dgm:constrLst>
          </dgm:if>
          <dgm:else name="Name6">
            <dgm:constrLst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 fact="0.1"/>
              <dgm:constr type="l" for="ch" forName="Accent" refType="w"/>
              <dgm:constr type="b" for="ch" forName="Accent" refType="h"/>
              <dgm:constr type="h" for="ch" forName="Accent" refType="h" fact="0.9"/>
              <dgm:constr type="l" for="ch" forName="Image" refType="w" fact="0"/>
              <dgm:constr type="t" for="ch" forName="Image" refType="h" fact="0.13"/>
              <dgm:constr type="w" for="ch" forName="Image" refType="w" fact="0.9467"/>
              <dgm:constr type="h" for="ch" forName="Image" refType="h" fact="0.405"/>
              <dgm:constr type="l" for="ch" forName="Child" refType="w" fact="0"/>
              <dgm:constr type="t" for="ch" forName="Child" refType="h" fact="0.535"/>
              <dgm:constr type="w" for="ch" forName="Child" refType="w" fact="0.9467"/>
              <dgm:constr type="h" for="ch" forName="Child" refType="h" fact="0.465"/>
            </dgm:constrLst>
          </dgm:else>
        </dgm:choose>
        <dgm:forEach name="Name7" axis="self" ptType="node">
          <dgm:layoutNode name="Accent" styleLbl="alignAcc1">
            <dgm:alg type="sp"/>
            <dgm:shape xmlns:r="http://schemas.openxmlformats.org/officeDocument/2006/relationships" type="line" r:blip="">
              <dgm:adjLst/>
            </dgm:shape>
            <dgm:presOf/>
          </dgm:layoutNode>
          <dgm:layoutNode name="Image">
            <dgm:alg type="sp"/>
            <dgm:shape xmlns:r="http://schemas.openxmlformats.org/officeDocument/2006/relationships" type="rect" r:blip="" blipPhldr="1">
              <dgm:adjLst/>
            </dgm:shape>
            <dgm:presOf/>
          </dgm:layoutNode>
          <dgm:layoutNode name="Child" styleLbl="revTx">
            <dgm:varLst>
              <dgm:bulletEnabled val="1"/>
            </dgm:varLst>
            <dgm:choose name="Name8">
              <dgm:if name="Name9" axis="ch" ptType="node" func="cnt" op="gt" val="1">
                <dgm:choose name="Name10">
                  <dgm:if name="Name11" func="var" arg="dir" op="equ" val="norm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1"/>
                    </dgm:alg>
                  </dgm:if>
                  <dgm:else name="Name12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1"/>
                    </dgm:alg>
                  </dgm:else>
                </dgm:choose>
              </dgm:if>
              <dgm:else name="Name13">
                <dgm:choose name="Name14">
                  <dgm:if name="Name15" func="var" arg="dir" op="equ" val="norm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2"/>
                    </dgm:alg>
                  </dgm:if>
                  <dgm:else name="Name16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2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2"/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  <dgm:layoutNode name="Parent" styleLbl="alignNode1">
            <dgm:varLst>
              <dgm:bulletEnabled val="1"/>
            </dgm:varLst>
            <dgm:alg type="tx">
              <dgm:param type="shpTxLTRAlignCh" val="ctr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self"/>
            <dgm:constrLst>
              <dgm:constr type="lMarg" refType="primFontSz" fact="0.2"/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forEach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0.04278</cdr:x>
      <cdr:y>0.01431</cdr:y>
    </cdr:from>
    <cdr:to>
      <cdr:x>0.04405</cdr:x>
      <cdr:y>0.80942</cdr:y>
    </cdr:to>
    <cdr:cxnSp macro="">
      <cdr:nvCxnSpPr>
        <cdr:cNvPr id="2" name="Connettore diritto 1">
          <a:extLst xmlns:a="http://schemas.openxmlformats.org/drawingml/2006/main">
            <a:ext uri="{FF2B5EF4-FFF2-40B4-BE49-F238E27FC236}">
              <a16:creationId xmlns:a16="http://schemas.microsoft.com/office/drawing/2014/main" id="{3E7787FF-F2F0-4020-A249-5726D1318107}"/>
            </a:ext>
          </a:extLst>
        </cdr:cNvPr>
        <cdr:cNvCxnSpPr/>
      </cdr:nvCxnSpPr>
      <cdr:spPr>
        <a:xfrm xmlns:a="http://schemas.openxmlformats.org/drawingml/2006/main" flipH="1">
          <a:off x="360040" y="72008"/>
          <a:ext cx="10710" cy="4001770"/>
        </a:xfrm>
        <a:prstGeom xmlns:a="http://schemas.openxmlformats.org/drawingml/2006/main" prst="line">
          <a:avLst/>
        </a:prstGeom>
        <a:ln xmlns:a="http://schemas.openxmlformats.org/drawingml/2006/main">
          <a:head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0.04278</cdr:x>
      <cdr:y>0.80121</cdr:y>
    </cdr:from>
    <cdr:to>
      <cdr:x>0.9534</cdr:x>
      <cdr:y>0.8055</cdr:y>
    </cdr:to>
    <cdr:cxnSp macro="">
      <cdr:nvCxnSpPr>
        <cdr:cNvPr id="3" name="Connettore diritto 2">
          <a:extLst xmlns:a="http://schemas.openxmlformats.org/drawingml/2006/main">
            <a:ext uri="{FF2B5EF4-FFF2-40B4-BE49-F238E27FC236}">
              <a16:creationId xmlns:a16="http://schemas.microsoft.com/office/drawing/2014/main" id="{686407D3-507B-41E9-92B7-B9B4A04C5ED0}"/>
            </a:ext>
          </a:extLst>
        </cdr:cNvPr>
        <cdr:cNvCxnSpPr/>
      </cdr:nvCxnSpPr>
      <cdr:spPr>
        <a:xfrm xmlns:a="http://schemas.openxmlformats.org/drawingml/2006/main" flipV="1">
          <a:off x="360040" y="4032448"/>
          <a:ext cx="7664183" cy="21590"/>
        </a:xfrm>
        <a:prstGeom xmlns:a="http://schemas.openxmlformats.org/drawingml/2006/main" prst="line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0.43289</cdr:x>
      <cdr:y>0.00626</cdr:y>
    </cdr:from>
    <cdr:to>
      <cdr:x>0.43719</cdr:x>
      <cdr:y>0.81007</cdr:y>
    </cdr:to>
    <cdr:cxnSp macro="">
      <cdr:nvCxnSpPr>
        <cdr:cNvPr id="4" name="Connettore diritto 3">
          <a:extLst xmlns:a="http://schemas.openxmlformats.org/drawingml/2006/main">
            <a:ext uri="{FF2B5EF4-FFF2-40B4-BE49-F238E27FC236}">
              <a16:creationId xmlns:a16="http://schemas.microsoft.com/office/drawing/2014/main" id="{2BE990C6-9507-4BDB-B060-98F63D185226}"/>
            </a:ext>
          </a:extLst>
        </cdr:cNvPr>
        <cdr:cNvCxnSpPr/>
      </cdr:nvCxnSpPr>
      <cdr:spPr>
        <a:xfrm xmlns:a="http://schemas.openxmlformats.org/drawingml/2006/main">
          <a:off x="3456384" y="31487"/>
          <a:ext cx="34290" cy="4045585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bg1">
              <a:lumMod val="75000"/>
            </a:schemeClr>
          </a:solidFill>
          <a:prstDash val="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</cdr:x>
      <cdr:y>0</cdr:y>
    </cdr:from>
    <cdr:to>
      <cdr:x>0.07834</cdr:x>
      <cdr:y>0.92346</cdr:y>
    </cdr:to>
    <cdr:sp macro="" textlink="">
      <cdr:nvSpPr>
        <cdr:cNvPr id="5" name="Casella di testo 1">
          <a:extLst xmlns:a="http://schemas.openxmlformats.org/drawingml/2006/main">
            <a:ext uri="{FF2B5EF4-FFF2-40B4-BE49-F238E27FC236}">
              <a16:creationId xmlns:a16="http://schemas.microsoft.com/office/drawing/2014/main" id="{529F0BA6-5284-4062-AA23-99DCA8F3C676}"/>
            </a:ext>
          </a:extLst>
        </cdr:cNvPr>
        <cdr:cNvSpPr txBox="1"/>
      </cdr:nvSpPr>
      <cdr:spPr>
        <a:xfrm xmlns:a="http://schemas.openxmlformats.org/drawingml/2006/main" rot="16200000">
          <a:off x="-2317727" y="725440"/>
          <a:ext cx="4647755" cy="6593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it-IT" sz="1200" dirty="0">
              <a:solidFill>
                <a:schemeClr val="accent1">
                  <a:lumMod val="60000"/>
                  <a:lumOff val="40000"/>
                </a:schemeClr>
              </a:solidFill>
              <a:latin typeface="Arial Black" panose="020B0A04020102020204" pitchFamily="34" charset="0"/>
            </a:rPr>
            <a:t>Impatto positivo atteso dalla circolarità</a:t>
          </a:r>
        </a:p>
      </cdr:txBody>
    </cdr:sp>
  </cdr:relSizeAnchor>
  <cdr:relSizeAnchor xmlns:cdr="http://schemas.openxmlformats.org/drawingml/2006/chartDrawing">
    <cdr:from>
      <cdr:x>0.40313</cdr:x>
      <cdr:y>0.82982</cdr:y>
    </cdr:from>
    <cdr:to>
      <cdr:x>1</cdr:x>
      <cdr:y>0.93905</cdr:y>
    </cdr:to>
    <cdr:sp macro="" textlink="">
      <cdr:nvSpPr>
        <cdr:cNvPr id="6" name="Casella di testo 1">
          <a:extLst xmlns:a="http://schemas.openxmlformats.org/drawingml/2006/main">
            <a:ext uri="{FF2B5EF4-FFF2-40B4-BE49-F238E27FC236}">
              <a16:creationId xmlns:a16="http://schemas.microsoft.com/office/drawing/2014/main" id="{0F205011-2D4F-45E3-A247-ED516B5B285F}"/>
            </a:ext>
          </a:extLst>
        </cdr:cNvPr>
        <cdr:cNvSpPr txBox="1"/>
      </cdr:nvSpPr>
      <cdr:spPr>
        <a:xfrm xmlns:a="http://schemas.openxmlformats.org/drawingml/2006/main">
          <a:off x="3392941" y="4176464"/>
          <a:ext cx="5023473" cy="54973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it-IT" sz="1200" b="1" dirty="0">
              <a:solidFill>
                <a:schemeClr val="accent1">
                  <a:lumMod val="60000"/>
                  <a:lumOff val="40000"/>
                </a:schemeClr>
              </a:solidFill>
              <a:latin typeface="Arial Black" panose="020B0A04020102020204" pitchFamily="34" charset="0"/>
            </a:rPr>
            <a:t>Soluzioni prevalenti in Emilia-Romagna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0.37847</cdr:x>
      <cdr:y>0.02597</cdr:y>
    </cdr:from>
    <cdr:to>
      <cdr:x>0.96405</cdr:x>
      <cdr:y>0.19481</cdr:y>
    </cdr:to>
    <cdr:sp macro="" textlink="">
      <cdr:nvSpPr>
        <cdr:cNvPr id="2" name="Ovale 1">
          <a:extLst xmlns:a="http://schemas.openxmlformats.org/drawingml/2006/main">
            <a:ext uri="{FF2B5EF4-FFF2-40B4-BE49-F238E27FC236}">
              <a16:creationId xmlns:a16="http://schemas.microsoft.com/office/drawing/2014/main" id="{1F61E456-7490-4698-BE04-11A4FCAFA48C}"/>
            </a:ext>
          </a:extLst>
        </cdr:cNvPr>
        <cdr:cNvSpPr/>
      </cdr:nvSpPr>
      <cdr:spPr>
        <a:xfrm xmlns:a="http://schemas.openxmlformats.org/drawingml/2006/main">
          <a:off x="3025051" y="144016"/>
          <a:ext cx="4680520" cy="936104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it-IT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</cdr:x>
      <cdr:y>0.67059</cdr:y>
    </cdr:from>
    <cdr:to>
      <cdr:x>1</cdr:x>
      <cdr:y>0.9331</cdr:y>
    </cdr:to>
    <cdr:sp macro="" textlink="">
      <cdr:nvSpPr>
        <cdr:cNvPr id="2" name="Ovale 1">
          <a:extLst xmlns:a="http://schemas.openxmlformats.org/drawingml/2006/main">
            <a:ext uri="{FF2B5EF4-FFF2-40B4-BE49-F238E27FC236}">
              <a16:creationId xmlns:a16="http://schemas.microsoft.com/office/drawing/2014/main" id="{FA021584-6866-4373-A1A9-350FB1F00864}"/>
            </a:ext>
          </a:extLst>
        </cdr:cNvPr>
        <cdr:cNvSpPr/>
      </cdr:nvSpPr>
      <cdr:spPr>
        <a:xfrm xmlns:a="http://schemas.openxmlformats.org/drawingml/2006/main">
          <a:off x="0" y="1839556"/>
          <a:ext cx="4572000" cy="720129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it-IT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0.59898</cdr:x>
      <cdr:y>0.32727</cdr:y>
    </cdr:from>
    <cdr:to>
      <cdr:x>0.98166</cdr:x>
      <cdr:y>0.52155</cdr:y>
    </cdr:to>
    <cdr:sp macro="" textlink="">
      <cdr:nvSpPr>
        <cdr:cNvPr id="2" name="CasellaDiTesto 10">
          <a:extLst xmlns:a="http://schemas.openxmlformats.org/drawingml/2006/main">
            <a:ext uri="{FF2B5EF4-FFF2-40B4-BE49-F238E27FC236}">
              <a16:creationId xmlns:a16="http://schemas.microsoft.com/office/drawing/2014/main" id="{32AC782E-C42D-4892-8AB2-775D7EC26254}"/>
            </a:ext>
          </a:extLst>
        </cdr:cNvPr>
        <cdr:cNvSpPr txBox="1"/>
      </cdr:nvSpPr>
      <cdr:spPr>
        <a:xfrm xmlns:a="http://schemas.openxmlformats.org/drawingml/2006/main">
          <a:off x="2592288" y="1296144"/>
          <a:ext cx="1656184" cy="769441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>
            <a:lumMod val="75000"/>
            <a:alpha val="49000"/>
          </a:schemeClr>
        </a:solidFill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it-IT" sz="11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rPr>
            <a:t>Tema della specializzazione digitale delle </a:t>
          </a:r>
          <a:r>
            <a:rPr lang="it-IT" sz="1100" dirty="0" err="1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rPr>
            <a:t>value</a:t>
          </a:r>
          <a:r>
            <a:rPr lang="it-IT" sz="11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rPr>
            <a:t> </a:t>
          </a:r>
          <a:r>
            <a:rPr lang="it-IT" sz="1100" dirty="0" err="1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rPr>
            <a:t>chains</a:t>
          </a:r>
          <a:r>
            <a:rPr lang="it-IT" sz="11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rPr>
            <a:t> locali</a:t>
          </a:r>
        </a:p>
      </cdr:txBody>
    </cdr:sp>
  </cdr:relSizeAnchor>
  <cdr:relSizeAnchor xmlns:cdr="http://schemas.openxmlformats.org/drawingml/2006/chartDrawing">
    <cdr:from>
      <cdr:x>0.61562</cdr:x>
      <cdr:y>0.18182</cdr:y>
    </cdr:from>
    <cdr:to>
      <cdr:x>0.76536</cdr:x>
      <cdr:y>0.38182</cdr:y>
    </cdr:to>
    <cdr:sp macro="" textlink="">
      <cdr:nvSpPr>
        <cdr:cNvPr id="3" name="Freccia in giù 2">
          <a:extLst xmlns:a="http://schemas.openxmlformats.org/drawingml/2006/main">
            <a:ext uri="{FF2B5EF4-FFF2-40B4-BE49-F238E27FC236}">
              <a16:creationId xmlns:a16="http://schemas.microsoft.com/office/drawing/2014/main" id="{4C524B3B-9394-42F3-8E0E-BD0010F2C3AA}"/>
            </a:ext>
          </a:extLst>
        </cdr:cNvPr>
        <cdr:cNvSpPr/>
      </cdr:nvSpPr>
      <cdr:spPr>
        <a:xfrm xmlns:a="http://schemas.openxmlformats.org/drawingml/2006/main" rot="18615116">
          <a:off x="2592288" y="792088"/>
          <a:ext cx="792088" cy="648072"/>
        </a:xfrm>
        <a:prstGeom xmlns:a="http://schemas.openxmlformats.org/drawingml/2006/main" prst="downArrow">
          <a:avLst/>
        </a:prstGeom>
        <a:solidFill xmlns:a="http://schemas.openxmlformats.org/drawingml/2006/main">
          <a:schemeClr val="accent1">
            <a:alpha val="44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it-IT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13B485-81AF-4CDB-9C01-BD96489CE8C1}" type="datetimeFigureOut">
              <a:rPr lang="en-US" smtClean="0"/>
              <a:pPr/>
              <a:t>5/3/2018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875B07-7B32-4C01-A8D7-BD825825E3E2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533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otes Placeholder 8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400" dirty="0"/>
          </a:p>
        </p:txBody>
      </p:sp>
      <p:sp>
        <p:nvSpPr>
          <p:cNvPr id="5" name="Slide Image Placeholder 4"/>
          <p:cNvSpPr>
            <a:spLocks noGrp="1" noRot="1" noChangeAspect="1"/>
          </p:cNvSpPr>
          <p:nvPr>
            <p:ph type="sldImg"/>
          </p:nvPr>
        </p:nvSpPr>
        <p:spPr>
          <a:xfrm>
            <a:off x="536575" y="503238"/>
            <a:ext cx="3140075" cy="2354262"/>
          </a:xfr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otes Placeholder 8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400" dirty="0"/>
          </a:p>
        </p:txBody>
      </p:sp>
      <p:sp>
        <p:nvSpPr>
          <p:cNvPr id="5" name="Slide Image Placeholder 4"/>
          <p:cNvSpPr>
            <a:spLocks noGrp="1" noRot="1" noChangeAspect="1"/>
          </p:cNvSpPr>
          <p:nvPr>
            <p:ph type="sldImg"/>
          </p:nvPr>
        </p:nvSpPr>
        <p:spPr>
          <a:xfrm>
            <a:off x="536575" y="503238"/>
            <a:ext cx="3140075" cy="2354262"/>
          </a:xfrm>
        </p:spPr>
      </p:sp>
    </p:spTree>
    <p:extLst>
      <p:ext uri="{BB962C8B-B14F-4D97-AF65-F5344CB8AC3E}">
        <p14:creationId xmlns:p14="http://schemas.microsoft.com/office/powerpoint/2010/main" val="30229625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l" defTabSz="914400">
              <a:buNone/>
            </a:pPr>
            <a:r>
              <a:rPr lang="it-IT" sz="1400" b="1" i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Elemento grafico SmartArt </a:t>
            </a:r>
            <a:r>
              <a:rPr lang="it-IT" sz="1400" b="1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con immagini su sfondo rosso</a:t>
            </a:r>
          </a:p>
          <a:p>
            <a:pPr marL="0" algn="l" defTabSz="914400">
              <a:buNone/>
            </a:pPr>
            <a:r>
              <a:rPr lang="it-IT" sz="1400" b="0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(intermedio)</a:t>
            </a:r>
          </a:p>
          <a:p>
            <a:pPr marL="0" algn="l" defTabSz="914400">
              <a:buNone/>
            </a:pPr>
            <a:endParaRPr lang="it-IT" noProof="0" dirty="0"/>
          </a:p>
          <a:p>
            <a:pPr marL="0" algn="l" defTabSz="914400">
              <a:buNone/>
            </a:pPr>
            <a:endParaRPr lang="it-IT" noProof="0" dirty="0"/>
          </a:p>
          <a:p>
            <a:pPr marL="0" algn="l" defTabSz="914400">
              <a:buNone/>
            </a:pPr>
            <a:r>
              <a:rPr lang="it-IT" sz="1200" b="0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Per </a:t>
            </a:r>
            <a:r>
              <a:rPr lang="it-IT" sz="1200" b="0" i="0" baseline="0" noProof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riprodurre l’elemento </a:t>
            </a:r>
            <a:r>
              <a:rPr lang="it-IT" sz="1200" b="0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grafico SmartArt in questa diapositiva, eseguire le operazioni seguenti:</a:t>
            </a:r>
          </a:p>
          <a:p>
            <a:pPr marL="228600" indent="-228600" algn="l" defTabSz="914400">
              <a:buFont typeface="Calibri"/>
              <a:buAutoNum type="arabicPeriod"/>
            </a:pPr>
            <a:r>
              <a:rPr lang="it-IT" sz="1200" b="0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Nel gruppo </a:t>
            </a:r>
            <a:r>
              <a:rPr lang="it-IT" sz="1200" b="1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Diapositive</a:t>
            </a:r>
            <a:r>
              <a:rPr lang="it-IT" sz="1200" b="0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della scheda </a:t>
            </a:r>
            <a:r>
              <a:rPr lang="it-IT" sz="1200" b="1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Home</a:t>
            </a:r>
            <a:r>
              <a:rPr lang="it-IT" sz="1200" b="0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fare clic su </a:t>
            </a:r>
            <a:r>
              <a:rPr lang="it-IT" sz="1200" b="1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Layout</a:t>
            </a:r>
            <a:r>
              <a:rPr lang="it-IT" sz="1200" b="0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e quindi su </a:t>
            </a:r>
            <a:r>
              <a:rPr lang="it-IT" sz="1200" b="1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Vuoto</a:t>
            </a:r>
            <a:r>
              <a:rPr lang="it-IT" sz="1200" b="0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.</a:t>
            </a:r>
          </a:p>
          <a:p>
            <a:pPr marL="228600" indent="-228600" algn="l" defTabSz="914400">
              <a:buFont typeface="Calibri"/>
              <a:buAutoNum type="arabicPeriod"/>
            </a:pP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Nel gruppo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Illustrazioni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della scheda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Inserisci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fare clic su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SmartArt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.</a:t>
            </a:r>
          </a:p>
          <a:p>
            <a:pPr marL="228600" indent="-228600" algn="l" defTabSz="914400">
              <a:buFont typeface="Calibri"/>
              <a:buAutoNum type="arabicPeriod"/>
            </a:pP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Nella finestra di dialogo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Scegli elemento grafico SmartArt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fare clic su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Picture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nel riquadro sinistro.</a:t>
            </a:r>
            <a:r>
              <a:rPr lang="it-IT" sz="1200" b="0" i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Nel riquadro delle immagini, fare doppio clic su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Immagini in linea con titolo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(quinta</a:t>
            </a:r>
            <a:r>
              <a:rPr lang="it-IT" sz="1200" b="0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riga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) per </a:t>
            </a:r>
            <a:r>
              <a:rPr lang="it-IT" sz="1200" b="0" i="0" noProof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inserire l’elemento 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grafico nella diapositiva.</a:t>
            </a:r>
            <a:r>
              <a:rPr lang="it-IT" sz="1200" b="0" i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</a:t>
            </a:r>
          </a:p>
          <a:p>
            <a:pPr marL="228600" marR="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alibri"/>
              <a:buAutoNum type="arabicPeriod"/>
            </a:pP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Fare clic su ognuno dei quattro </a:t>
            </a:r>
            <a:r>
              <a:rPr lang="it-IT" sz="1200" b="0" i="0" noProof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segnaposto nell’elemento 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grafico SmartArt, </a:t>
            </a:r>
            <a:r>
              <a:rPr lang="it-IT" sz="1200" b="0" i="0" noProof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selezionare un’immagine 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e quindi fare clic su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Inserisci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.</a:t>
            </a:r>
          </a:p>
          <a:p>
            <a:pPr marL="228600" marR="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alibri"/>
              <a:buAutoNum type="arabicPeriod"/>
            </a:pPr>
            <a:r>
              <a:rPr lang="it-IT" sz="1200" b="0" i="0" noProof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Selezionare l’elemento 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grafico.</a:t>
            </a:r>
            <a:r>
              <a:rPr lang="it-IT" sz="1200" b="0" i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In </a:t>
            </a:r>
            <a:r>
              <a:rPr lang="it-IT" sz="1200" b="1" i="0" u="none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Strumenti SmartArt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, nel gruppo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Dimensioni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della scheda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Formato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immettere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15 cm</a:t>
            </a:r>
            <a:r>
              <a:rPr lang="it-IT" sz="1200" b="0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nella casella </a:t>
            </a:r>
            <a:r>
              <a:rPr lang="it-IT" sz="1200" b="1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Altezza</a:t>
            </a:r>
            <a:r>
              <a:rPr lang="it-IT" sz="1200" b="0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e </a:t>
            </a:r>
            <a:r>
              <a:rPr lang="it-IT" sz="1200" b="1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22,2 cm</a:t>
            </a:r>
            <a:r>
              <a:rPr lang="it-IT" sz="1200" b="0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nella casella </a:t>
            </a:r>
            <a:r>
              <a:rPr lang="it-IT" sz="1200" b="1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Larghezza</a:t>
            </a:r>
            <a:r>
              <a:rPr lang="it-IT" sz="1200" b="0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.</a:t>
            </a:r>
          </a:p>
          <a:p>
            <a:pPr marL="228600" marR="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alibri"/>
              <a:buAutoNum type="arabicPeriod"/>
            </a:pPr>
            <a:r>
              <a:rPr lang="it-IT" sz="1200" b="0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Sempre in </a:t>
            </a:r>
            <a:r>
              <a:rPr lang="it-IT" sz="1200" b="1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Strumenti SmartArt</a:t>
            </a:r>
            <a:r>
              <a:rPr lang="it-IT" sz="1200" b="0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, nel gruppo </a:t>
            </a:r>
            <a:r>
              <a:rPr lang="it-IT" sz="1200" b="1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Disponi</a:t>
            </a:r>
            <a:r>
              <a:rPr lang="it-IT" sz="1200" b="0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della scheda </a:t>
            </a:r>
            <a:r>
              <a:rPr lang="it-IT" sz="1200" b="1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Formato</a:t>
            </a:r>
            <a:r>
              <a:rPr lang="it-IT" sz="1200" b="0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fare clic su </a:t>
            </a:r>
            <a:r>
              <a:rPr lang="it-IT" sz="1200" b="1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Allinea</a:t>
            </a:r>
            <a:r>
              <a:rPr lang="it-IT" sz="1200" b="0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e quindi eseguire le operazioni seguenti:</a:t>
            </a:r>
          </a:p>
          <a:p>
            <a:pPr marL="685800" marR="0" lvl="1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alibri"/>
              <a:buAutoNum type="arabicPeriod"/>
            </a:pPr>
            <a:r>
              <a:rPr lang="it-IT" sz="1200" b="0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Fare clic su </a:t>
            </a:r>
            <a:r>
              <a:rPr lang="it-IT" sz="1200" b="1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Allinea rispetto alla diapositiva</a:t>
            </a:r>
            <a:r>
              <a:rPr lang="it-IT" sz="1200" b="0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.</a:t>
            </a:r>
          </a:p>
          <a:p>
            <a:pPr marL="685800" marR="0" lvl="1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alibri"/>
              <a:buAutoNum type="arabicPeriod"/>
            </a:pPr>
            <a:r>
              <a:rPr lang="it-IT" sz="1200" b="0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Fare clic su </a:t>
            </a:r>
            <a:r>
              <a:rPr lang="it-IT" sz="1200" b="1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Allinea al centro verticalmente</a:t>
            </a:r>
            <a:r>
              <a:rPr lang="it-IT" sz="1200" b="0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.</a:t>
            </a:r>
          </a:p>
          <a:p>
            <a:pPr marL="685800" marR="0" lvl="1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alibri"/>
              <a:buAutoNum type="arabicPeriod"/>
            </a:pPr>
            <a:r>
              <a:rPr lang="it-IT" sz="1200" b="0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Fare clic su </a:t>
            </a:r>
            <a:r>
              <a:rPr lang="it-IT" sz="1200" b="1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Allinea al centro orizzontalmente</a:t>
            </a:r>
            <a:r>
              <a:rPr lang="it-IT" sz="1200" b="0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.</a:t>
            </a:r>
          </a:p>
          <a:p>
            <a:pPr marL="228600" indent="-228600" algn="l" defTabSz="914400">
              <a:buFont typeface="Calibri"/>
              <a:buAutoNum type="arabicPeriod"/>
            </a:pPr>
            <a:r>
              <a:rPr lang="it-IT" sz="1200" b="0" i="0" noProof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Selezionare l’elemento 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grafico e quindi fare clic su una delle frecce nel bordo sinistro.</a:t>
            </a:r>
            <a:r>
              <a:rPr lang="it-IT" sz="1200" b="0" i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Immettere il testo desiderato nella finestra di dialogo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Digitare qui il testo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.</a:t>
            </a:r>
          </a:p>
          <a:p>
            <a:pPr marL="228600" indent="-228600" algn="l" defTabSz="914400">
              <a:buFont typeface="Calibri"/>
              <a:buAutoNum type="arabicPeriod"/>
            </a:pPr>
            <a:r>
              <a:rPr lang="it-IT" sz="1200" b="0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Premere e tenere premuto CTRL, quindi selezionare tutte le caselle di testo sopra le immagini. </a:t>
            </a:r>
            <a:r>
              <a:rPr lang="it-IT" sz="1200" b="0" i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Nel gruppo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Carattere</a:t>
            </a:r>
            <a:r>
              <a:rPr lang="it-IT" sz="1200" b="0" i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della scheda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Home</a:t>
            </a:r>
            <a:r>
              <a:rPr lang="it-IT" sz="1200" b="0" i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selezionare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Gill Sans </a:t>
            </a:r>
            <a:r>
              <a:rPr lang="it-IT" sz="1200" b="1" i="0" noProof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MT</a:t>
            </a:r>
            <a:r>
              <a:rPr lang="it-IT" sz="1200" b="0" i="0" noProof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nell’elenco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Tipo di carattere</a:t>
            </a:r>
            <a:r>
              <a:rPr lang="it-IT" sz="1200" b="0" i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e quindi selezionare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26</a:t>
            </a:r>
            <a:r>
              <a:rPr lang="it-IT" sz="1200" b="0" i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(punti</a:t>
            </a:r>
            <a:r>
              <a:rPr lang="it-IT" sz="1200" b="0" i="0" noProof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) nell’elenco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Dimensione</a:t>
            </a:r>
            <a:r>
              <a:rPr lang="it-IT" sz="1200" b="0" i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carattere</a:t>
            </a:r>
            <a:r>
              <a:rPr lang="it-IT" sz="1200" b="0" i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. </a:t>
            </a:r>
            <a:r>
              <a:rPr lang="it-IT" sz="1200" b="0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Fare clic su </a:t>
            </a:r>
            <a:r>
              <a:rPr lang="it-IT" sz="1200" b="1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Colore carattere</a:t>
            </a:r>
            <a:r>
              <a:rPr lang="it-IT" sz="1200" b="0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e selezionare </a:t>
            </a:r>
            <a:r>
              <a:rPr lang="it-IT" sz="1200" b="1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Bianco, Sfondo 1</a:t>
            </a:r>
            <a:r>
              <a:rPr lang="it-IT" sz="1200" b="0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.</a:t>
            </a:r>
          </a:p>
          <a:p>
            <a:pPr marL="228600" indent="-228600" algn="l" defTabSz="914400">
              <a:buFont typeface="Calibri"/>
              <a:buAutoNum type="arabicPeriod"/>
            </a:pP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Premere e tenere premuto CTRL, quindi selezionare tutte le caselle di testo sopra le immagini.</a:t>
            </a:r>
            <a:r>
              <a:rPr lang="it-IT" sz="1200" b="0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In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Strumenti SmartArt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, nel gruppo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Forme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della scheda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Formato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fare clic su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Cambia</a:t>
            </a:r>
            <a:r>
              <a:rPr lang="it-IT" sz="1200" b="1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forma</a:t>
            </a:r>
            <a:r>
              <a:rPr lang="it-IT" sz="1200" b="0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e quindi in </a:t>
            </a:r>
            <a:r>
              <a:rPr lang="it-IT" sz="1200" b="1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Rettangoli</a:t>
            </a:r>
            <a:r>
              <a:rPr lang="it-IT" sz="1200" b="0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fare clic su </a:t>
            </a:r>
            <a:r>
              <a:rPr lang="it-IT" sz="1200" b="1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Arrotonda angolo diagonale rettangolo</a:t>
            </a:r>
            <a:r>
              <a:rPr lang="it-IT" sz="1200" b="0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.</a:t>
            </a:r>
          </a:p>
          <a:p>
            <a:pPr marL="228600" indent="-228600" algn="l" defTabSz="914400">
              <a:buFont typeface="Calibri"/>
              <a:buAutoNum type="arabicPeriod"/>
            </a:pPr>
            <a:r>
              <a:rPr lang="it-IT" sz="1200" b="0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Di nuovo in </a:t>
            </a:r>
            <a:r>
              <a:rPr lang="it-IT" sz="1200" b="1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Strumenti SmartArt</a:t>
            </a:r>
            <a:r>
              <a:rPr lang="it-IT" sz="1200" b="0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, nel gruppo </a:t>
            </a:r>
            <a:r>
              <a:rPr lang="it-IT" sz="1200" b="1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Stili forme</a:t>
            </a:r>
            <a:r>
              <a:rPr lang="it-IT" sz="1200" b="0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della scheda </a:t>
            </a:r>
            <a:r>
              <a:rPr lang="it-IT" sz="1200" b="1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Formato</a:t>
            </a:r>
            <a:r>
              <a:rPr lang="it-IT" sz="1200" b="0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fare clic sul pulsante di visualizzazione della finestra di dialogo </a:t>
            </a:r>
            <a:r>
              <a:rPr lang="it-IT" sz="1200" b="1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Formato forma</a:t>
            </a:r>
            <a:r>
              <a:rPr lang="it-IT" sz="1200" b="0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.</a:t>
            </a:r>
            <a:r>
              <a:rPr lang="it-IT" sz="1200" b="0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</a:t>
            </a:r>
            <a:r>
              <a:rPr lang="it-IT" sz="1200" b="0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Nella finestra di dialogo </a:t>
            </a:r>
            <a:r>
              <a:rPr lang="it-IT" sz="1200" b="1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Formato forma</a:t>
            </a:r>
            <a:r>
              <a:rPr lang="it-IT" sz="1200" b="0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, nel riquadro a sinistra fare clic su </a:t>
            </a:r>
            <a:r>
              <a:rPr lang="it-IT" sz="1200" b="1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Riempimento</a:t>
            </a:r>
            <a:r>
              <a:rPr lang="it-IT" sz="1200" b="0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, nel riquadro </a:t>
            </a:r>
            <a:r>
              <a:rPr lang="it-IT" sz="1200" b="1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Riempimento</a:t>
            </a:r>
            <a:r>
              <a:rPr lang="it-IT" sz="1200" b="0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fare clic su </a:t>
            </a:r>
            <a:r>
              <a:rPr lang="it-IT" sz="1200" b="1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Riempimento a tinta unita</a:t>
            </a:r>
            <a:r>
              <a:rPr lang="it-IT" sz="1200" b="0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e quindi eseguire le operazioni seguenti:</a:t>
            </a:r>
          </a:p>
          <a:p>
            <a:pPr marL="685800" lvl="1" indent="-228600" algn="l" defTabSz="914400">
              <a:buFont typeface="Calibri"/>
              <a:buAutoNum type="arabicPeriod"/>
            </a:pPr>
            <a:r>
              <a:rPr lang="it-IT" sz="1200" b="0" i="0" baseline="0" noProof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Nell’elenco </a:t>
            </a:r>
            <a:r>
              <a:rPr lang="it-IT" sz="1200" b="1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Tipo</a:t>
            </a:r>
            <a:r>
              <a:rPr lang="it-IT" sz="1200" b="0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selezionare </a:t>
            </a:r>
            <a:r>
              <a:rPr lang="it-IT" sz="1200" b="1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Lineare</a:t>
            </a:r>
            <a:r>
              <a:rPr lang="it-IT" sz="1200" b="0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.</a:t>
            </a:r>
          </a:p>
          <a:p>
            <a:pPr marL="685800" lvl="1" indent="-228600" algn="l" defTabSz="914400">
              <a:buFont typeface="Calibri"/>
              <a:buAutoNum type="arabicPeriod"/>
            </a:pPr>
            <a:r>
              <a:rPr lang="it-IT" sz="1200" b="0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Nella casella </a:t>
            </a:r>
            <a:r>
              <a:rPr lang="it-IT" sz="1200" b="1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Angolo</a:t>
            </a:r>
            <a:r>
              <a:rPr lang="it-IT" sz="1200" b="0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immettere </a:t>
            </a:r>
            <a:r>
              <a:rPr lang="it-IT" sz="1200" b="1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0,3°</a:t>
            </a:r>
            <a:r>
              <a:rPr lang="it-IT" sz="1200" b="0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.</a:t>
            </a:r>
          </a:p>
          <a:p>
            <a:pPr marL="685800" lvl="1" indent="-228600" algn="l" defTabSz="914400">
              <a:buFont typeface="Calibri"/>
              <a:buAutoNum type="arabicPeriod"/>
            </a:pP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In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Interruzioni sfumatura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fare clic su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Aggiungi interruzione sfumatura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o su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Rimuovi interruzione sfumatura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fino a quando non vengono visualizzate tre interruzioni nel dispositivo di scorrimento.</a:t>
            </a:r>
          </a:p>
          <a:p>
            <a:pPr marL="228600" indent="-228600" algn="l" defTabSz="914400">
              <a:buFont typeface="Calibri"/>
              <a:buAutoNum type="arabicPeriod"/>
            </a:pP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Sempre in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Interruzioni sfumatura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personalizzare le interruzioni sfumatura come indicato di seguito:</a:t>
            </a:r>
          </a:p>
          <a:p>
            <a:pPr marL="630936" lvl="1" indent="-173736" algn="l" defTabSz="914400">
              <a:buClr>
                <a:schemeClr val="tx1"/>
              </a:buClr>
              <a:buFont typeface="Arial"/>
              <a:buChar char="•"/>
            </a:pP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Selezionare la prima interruzione nel dispositivo di scorrimento e quindi eseguire le operazioni seguenti:</a:t>
            </a:r>
            <a:r>
              <a:rPr lang="it-IT" sz="1200" b="0" i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</a:t>
            </a:r>
          </a:p>
          <a:p>
            <a:pPr marL="1088136" lvl="2" indent="-173736" algn="l" defTabSz="914400">
              <a:buClr>
                <a:schemeClr val="tx1"/>
              </a:buClr>
              <a:buFont typeface="Arial"/>
              <a:buChar char="•"/>
            </a:pP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Nella casella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Posizione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immettere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0%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.</a:t>
            </a:r>
          </a:p>
          <a:p>
            <a:pPr marL="1088136" lvl="2" indent="-173736" algn="l" defTabSz="914400">
              <a:buClr>
                <a:schemeClr val="tx1"/>
              </a:buClr>
              <a:buFont typeface="Arial"/>
              <a:buChar char="•"/>
            </a:pP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Fare clic sul pulsante accanto a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Colore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, fare clic su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Altri colori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e nella scheda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Personalizzati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della finestra di dialogo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Colori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immettere i valori Rosso:</a:t>
            </a:r>
            <a:r>
              <a:rPr lang="it-IT" sz="1200" b="0" i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77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, Verde:</a:t>
            </a:r>
            <a:r>
              <a:rPr lang="it-IT" sz="1200" b="0" i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28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e Blu:</a:t>
            </a:r>
            <a:r>
              <a:rPr lang="it-IT" sz="1200" b="0" i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27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.</a:t>
            </a:r>
          </a:p>
          <a:p>
            <a:pPr marL="630936" lvl="1" indent="-173736" algn="l" defTabSz="914400">
              <a:buClr>
                <a:schemeClr val="tx1"/>
              </a:buClr>
              <a:buFont typeface="Arial"/>
              <a:buChar char="•"/>
            </a:pPr>
            <a:r>
              <a:rPr lang="it-IT" sz="1200" b="0" i="0" noProof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Selezionare l’interruzione 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successiva nel dispositivo di scorrimento e quindi eseguire le operazioni seguenti:</a:t>
            </a:r>
            <a:r>
              <a:rPr lang="it-IT" sz="1200" b="0" i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</a:t>
            </a:r>
          </a:p>
          <a:p>
            <a:pPr marL="1088136" lvl="2" indent="-173736" algn="l" defTabSz="914400">
              <a:buClr>
                <a:schemeClr val="tx1"/>
              </a:buClr>
              <a:buFont typeface="Arial"/>
              <a:buChar char="•"/>
            </a:pP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Nella casella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Posizione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immettere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50%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.</a:t>
            </a:r>
          </a:p>
          <a:p>
            <a:pPr marL="1088136" lvl="2" indent="-173736" algn="l" defTabSz="914400">
              <a:buClr>
                <a:schemeClr val="tx1"/>
              </a:buClr>
              <a:buFont typeface="Arial"/>
              <a:buChar char="•"/>
            </a:pP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Fare clic sul pulsante accanto a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Colore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, fare clic su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Altri colori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e nella scheda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Personalizzati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della finestra di dialogo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Colori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immettere i valori Rosso:</a:t>
            </a:r>
            <a:r>
              <a:rPr lang="it-IT" sz="1200" b="0" i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136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, Verde:</a:t>
            </a:r>
            <a:r>
              <a:rPr lang="it-IT" sz="1200" b="0" i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50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e Blu:</a:t>
            </a:r>
            <a:r>
              <a:rPr lang="it-IT" sz="1200" b="0" i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48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.</a:t>
            </a:r>
          </a:p>
          <a:p>
            <a:pPr marL="630936" lvl="1" indent="-173736" algn="l" defTabSz="914400">
              <a:buClr>
                <a:schemeClr val="tx1"/>
              </a:buClr>
              <a:buFont typeface="Arial"/>
              <a:buChar char="•"/>
            </a:pPr>
            <a:r>
              <a:rPr lang="it-IT" sz="1200" b="0" i="0" noProof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Selezionare l’ultima 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interruzione nel dispositivo di scorrimento e quindi eseguire le operazioni seguenti:</a:t>
            </a:r>
            <a:r>
              <a:rPr lang="it-IT" sz="1200" b="0" i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</a:t>
            </a:r>
          </a:p>
          <a:p>
            <a:pPr marL="1088136" lvl="2" indent="-173736" algn="l" defTabSz="914400">
              <a:buClr>
                <a:schemeClr val="tx1"/>
              </a:buClr>
              <a:buFont typeface="Arial"/>
              <a:buChar char="•"/>
            </a:pP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Nella casella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Posizione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immettere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100%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.</a:t>
            </a:r>
          </a:p>
          <a:p>
            <a:pPr marL="1088136" lvl="2" indent="-173736" algn="l" defTabSz="914400">
              <a:buClr>
                <a:schemeClr val="tx1"/>
              </a:buClr>
              <a:buFont typeface="Arial"/>
              <a:buChar char="•"/>
            </a:pP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Fare clic sul pulsante accanto a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Colore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, fare clic su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Altri colori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e nella scheda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Personalizzati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della finestra di dialogo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Colori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immettere i valori Rosso:</a:t>
            </a:r>
            <a:r>
              <a:rPr lang="it-IT" sz="1200" b="0" i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77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, Verde:</a:t>
            </a:r>
            <a:r>
              <a:rPr lang="it-IT" sz="1200" b="0" i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28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e Blu:</a:t>
            </a:r>
            <a:r>
              <a:rPr lang="it-IT" sz="1200" b="0" i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27</a:t>
            </a:r>
          </a:p>
          <a:p>
            <a:pPr marL="228600" indent="-228600" algn="l" defTabSz="914400">
              <a:buFont typeface="Calibri"/>
              <a:buAutoNum type="arabicPeriod"/>
            </a:pP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Sempre nella finestra di</a:t>
            </a:r>
            <a:r>
              <a:rPr lang="it-IT" sz="1200" b="0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dialogo </a:t>
            </a:r>
            <a:r>
              <a:rPr lang="it-IT" sz="1200" b="1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Formato forma</a:t>
            </a:r>
            <a:r>
              <a:rPr lang="it-IT" sz="1200" b="0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fare clic su </a:t>
            </a:r>
            <a:r>
              <a:rPr lang="it-IT" sz="1200" b="1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Colore linea</a:t>
            </a:r>
            <a:r>
              <a:rPr lang="it-IT" sz="1200" b="0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nel riquadro sinistro e quindi fare clic su </a:t>
            </a:r>
            <a:r>
              <a:rPr lang="it-IT" sz="1200" b="1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Nessuna linea</a:t>
            </a:r>
            <a:r>
              <a:rPr lang="it-IT" sz="1200" b="0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nel riquadro </a:t>
            </a:r>
            <a:r>
              <a:rPr lang="it-IT" sz="1200" b="1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Colore linea</a:t>
            </a:r>
            <a:r>
              <a:rPr lang="it-IT" sz="1200" b="0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.</a:t>
            </a:r>
          </a:p>
          <a:p>
            <a:pPr marL="228600" indent="-228600" algn="l" defTabSz="914400">
              <a:buFont typeface="Calibri"/>
              <a:buAutoNum type="arabicPeriod"/>
            </a:pPr>
            <a:r>
              <a:rPr lang="it-IT" sz="1200" b="0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Ancora nella finestra di dialogo </a:t>
            </a:r>
            <a:r>
              <a:rPr lang="it-IT" sz="1200" b="1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Formato forma</a:t>
            </a:r>
            <a:r>
              <a:rPr lang="it-IT" sz="1200" b="0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fare clic su </a:t>
            </a:r>
            <a:r>
              <a:rPr lang="it-IT" sz="1200" b="1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Ombreggiatura</a:t>
            </a:r>
            <a:r>
              <a:rPr lang="it-IT" sz="1200" b="0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nel riquadro sinistro, fare clic sul pulsante accanto a </a:t>
            </a:r>
            <a:r>
              <a:rPr lang="it-IT" sz="1200" b="1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Preselezioni</a:t>
            </a:r>
            <a:r>
              <a:rPr lang="it-IT" sz="1200" b="0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nel riquadro </a:t>
            </a:r>
            <a:r>
              <a:rPr lang="it-IT" sz="1200" b="1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Ombreggiatura</a:t>
            </a:r>
            <a:r>
              <a:rPr lang="it-IT" sz="1200" b="0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e quindi fare clic su </a:t>
            </a:r>
            <a:r>
              <a:rPr lang="it-IT" sz="1200" b="1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Scostamento in diagonale in basso a sinistra</a:t>
            </a:r>
            <a:r>
              <a:rPr lang="it-IT" sz="1200" b="0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(prima riga) in </a:t>
            </a:r>
            <a:r>
              <a:rPr lang="it-IT" sz="1200" b="1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Esterna</a:t>
            </a:r>
            <a:r>
              <a:rPr lang="it-IT" sz="1200" b="0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.</a:t>
            </a:r>
          </a:p>
          <a:p>
            <a:pPr marL="228600" indent="-228600" algn="l" defTabSz="914400">
              <a:buFont typeface="Calibri"/>
              <a:buAutoNum type="arabicPeriod"/>
            </a:pP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Premere e tenere premuto CTRL, quindi selezionare le tre caselle di testo</a:t>
            </a:r>
            <a:r>
              <a:rPr lang="it-IT" sz="1200" b="0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sotto le immagini.</a:t>
            </a:r>
            <a:r>
              <a:rPr lang="it-IT" sz="1200" b="0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Nel gruppo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Carattere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della scheda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Home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selezionare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Gill Sans </a:t>
            </a:r>
            <a:r>
              <a:rPr lang="it-IT" sz="1200" b="1" i="0" noProof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MT</a:t>
            </a:r>
            <a:r>
              <a:rPr lang="it-IT" sz="1200" b="0" i="0" noProof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nell’elenco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Tipo di carattere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,</a:t>
            </a:r>
            <a:r>
              <a:rPr lang="it-IT" sz="1200" b="1" i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selezionare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24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nella casella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Dimensione carattere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, quindi fare clic su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Colore carattere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e selezionare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Bianco, Sfondo 1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.</a:t>
            </a:r>
          </a:p>
          <a:p>
            <a:pPr marL="228600" indent="-228600" algn="l" defTabSz="914400">
              <a:buFont typeface="Calibri"/>
              <a:buAutoNum type="arabicPeriod"/>
            </a:pPr>
            <a:r>
              <a:rPr lang="it-IT" sz="1200" b="0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Nel gruppo </a:t>
            </a:r>
            <a:r>
              <a:rPr lang="it-IT" sz="1200" b="1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Paragrafo</a:t>
            </a:r>
            <a:r>
              <a:rPr lang="it-IT" sz="1200" b="0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della scheda </a:t>
            </a:r>
            <a:r>
              <a:rPr lang="it-IT" sz="1200" b="1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Home</a:t>
            </a:r>
            <a:r>
              <a:rPr lang="it-IT" sz="1200" b="0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fare clic su </a:t>
            </a:r>
            <a:r>
              <a:rPr lang="it-IT" sz="1200" b="1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Allinea testo a sinistra</a:t>
            </a:r>
            <a:r>
              <a:rPr lang="it-IT" sz="1200" b="0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. </a:t>
            </a:r>
          </a:p>
          <a:p>
            <a:pPr marL="228600" indent="-228600" algn="l" defTabSz="914400">
              <a:buFont typeface="Calibri"/>
              <a:buAutoNum type="arabicPeriod"/>
            </a:pPr>
            <a:r>
              <a:rPr lang="it-IT" sz="1200" b="0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Premere e tenere premuto CTRL, quindi selezionare le tre linee </a:t>
            </a:r>
            <a:r>
              <a:rPr lang="it-IT" sz="1200" b="0" i="0" baseline="0" noProof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verticali nell’elemento </a:t>
            </a:r>
            <a:r>
              <a:rPr lang="it-IT" sz="1200" b="0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grafico SmartArt. In </a:t>
            </a:r>
            <a:r>
              <a:rPr lang="it-IT" sz="1200" b="1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Strumenti SmartArt</a:t>
            </a:r>
            <a:r>
              <a:rPr lang="it-IT" sz="1200" b="0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nel gruppo </a:t>
            </a:r>
            <a:r>
              <a:rPr lang="it-IT" sz="1200" b="1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Stili forme</a:t>
            </a:r>
            <a:r>
              <a:rPr lang="it-IT" sz="1200" b="0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della scheda </a:t>
            </a:r>
            <a:r>
              <a:rPr lang="it-IT" sz="1200" b="1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Formato</a:t>
            </a:r>
            <a:r>
              <a:rPr lang="it-IT" sz="1200" b="0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fare clic sul pulsante di visualizzazione della finestra di dialogo </a:t>
            </a:r>
            <a:r>
              <a:rPr lang="it-IT" sz="1200" b="1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Formato forma</a:t>
            </a:r>
            <a:r>
              <a:rPr lang="it-IT" sz="1200" b="0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. Nella finestra di dialogo </a:t>
            </a:r>
            <a:r>
              <a:rPr lang="it-IT" sz="1200" b="1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Formato forma</a:t>
            </a:r>
            <a:r>
              <a:rPr lang="it-IT" sz="1200" b="0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, nel riquadro a sinistra fare clic su </a:t>
            </a:r>
            <a:r>
              <a:rPr lang="it-IT" sz="1200" b="1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Colore linea</a:t>
            </a:r>
            <a:r>
              <a:rPr lang="it-IT" sz="1200" b="0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, nel riquadro </a:t>
            </a:r>
            <a:r>
              <a:rPr lang="it-IT" sz="1200" b="1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Colore linea</a:t>
            </a:r>
            <a:r>
              <a:rPr lang="it-IT" sz="1200" b="0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fare clic su </a:t>
            </a:r>
            <a:r>
              <a:rPr lang="it-IT" sz="1200" b="1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Linea sfumata</a:t>
            </a:r>
            <a:r>
              <a:rPr lang="it-IT" sz="1200" b="0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e quindi eseguire le operazioni seguenti:</a:t>
            </a:r>
          </a:p>
          <a:p>
            <a:pPr marL="685800" lvl="1" indent="-228600" algn="l" defTabSz="914400">
              <a:buFont typeface="Calibri"/>
              <a:buAutoNum type="arabicPeriod"/>
            </a:pPr>
            <a:r>
              <a:rPr lang="it-IT" sz="1200" b="0" i="0" baseline="0" noProof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Nell’elenco </a:t>
            </a:r>
            <a:r>
              <a:rPr lang="it-IT" sz="1200" b="1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Tipo</a:t>
            </a:r>
            <a:r>
              <a:rPr lang="it-IT" sz="1200" b="0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fare clic su </a:t>
            </a:r>
            <a:r>
              <a:rPr lang="it-IT" sz="1200" b="1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Lineare</a:t>
            </a:r>
            <a:r>
              <a:rPr lang="it-IT" sz="1200" b="0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.</a:t>
            </a:r>
          </a:p>
          <a:p>
            <a:pPr marL="685800" lvl="1" indent="-228600" algn="l" defTabSz="914400">
              <a:buFont typeface="Calibri"/>
              <a:buAutoNum type="arabicPeriod"/>
            </a:pPr>
            <a:r>
              <a:rPr lang="it-IT" sz="1200" b="0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Nella casella </a:t>
            </a:r>
            <a:r>
              <a:rPr lang="it-IT" sz="1200" b="1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Angolo</a:t>
            </a:r>
            <a:r>
              <a:rPr lang="it-IT" sz="1200" b="0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immettere </a:t>
            </a:r>
            <a:r>
              <a:rPr lang="it-IT" sz="1200" b="1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90</a:t>
            </a:r>
            <a:r>
              <a:rPr lang="it-IT" sz="1200" b="1" i="0" baseline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°</a:t>
            </a:r>
            <a:r>
              <a:rPr lang="it-IT" sz="1200" b="0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.</a:t>
            </a:r>
          </a:p>
          <a:p>
            <a:pPr marL="685800" lvl="1" indent="-228600" algn="l" defTabSz="914400">
              <a:buFont typeface="Calibri"/>
              <a:buAutoNum type="arabicPeriod"/>
            </a:pP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In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Interruzioni sfumatura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fare clic su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Aggiungi interruzione sfumatura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o su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Rimuovi interruzione sfumatura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fino a quando non vengono visualizzate due interruzioni nel dispositivo di scorrimento.</a:t>
            </a:r>
          </a:p>
          <a:p>
            <a:pPr marL="228600" indent="-228600" algn="l" defTabSz="914400">
              <a:buFont typeface="Calibri"/>
              <a:buAutoNum type="arabicPeriod"/>
            </a:pP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Sempre in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Interruzioni sfumatura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personalizzare le interruzioni sfumatura come indicato di seguito:</a:t>
            </a:r>
          </a:p>
          <a:p>
            <a:pPr marL="630936" lvl="1" indent="-173736" algn="l" defTabSz="914400">
              <a:buClr>
                <a:schemeClr val="tx1"/>
              </a:buClr>
              <a:buFont typeface="Arial"/>
              <a:buChar char="•"/>
            </a:pP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Selezionare la prima interruzione nel dispositivo di scorrimento e quindi eseguire le operazioni seguenti:</a:t>
            </a:r>
            <a:r>
              <a:rPr lang="it-IT" sz="1200" b="0" i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</a:t>
            </a:r>
          </a:p>
          <a:p>
            <a:pPr marL="1088136" lvl="2" indent="-173736" algn="l" defTabSz="914400">
              <a:buClr>
                <a:schemeClr val="tx1"/>
              </a:buClr>
              <a:buFont typeface="Arial"/>
              <a:buChar char="•"/>
            </a:pP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Nella casella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Posizione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immettere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46%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.</a:t>
            </a:r>
          </a:p>
          <a:p>
            <a:pPr marL="1088136" lvl="2" indent="-173736" algn="l" defTabSz="914400">
              <a:buClr>
                <a:schemeClr val="tx1"/>
              </a:buClr>
              <a:buFont typeface="Arial"/>
              <a:buChar char="•"/>
            </a:pP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Fare clic sul pulsante accanto a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Colore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, fare clic su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Altri colori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e nella scheda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Personalizzati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della finestra di dialogo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Colori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immettere i valori Rosso:</a:t>
            </a:r>
            <a:r>
              <a:rPr lang="it-IT" sz="1200" b="0" i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40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, Verde:</a:t>
            </a:r>
            <a:r>
              <a:rPr lang="it-IT" sz="1200" b="0" i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15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e Blu:</a:t>
            </a:r>
            <a:r>
              <a:rPr lang="it-IT" sz="1200" b="0" i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14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.</a:t>
            </a:r>
          </a:p>
          <a:p>
            <a:pPr marL="1088136" lvl="2" indent="-173736" algn="l" defTabSz="914400">
              <a:buClr>
                <a:schemeClr val="tx1"/>
              </a:buClr>
              <a:buFont typeface="Arial"/>
              <a:buChar char="•"/>
            </a:pP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Nella casella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Trasparenza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immettere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0%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.</a:t>
            </a:r>
            <a:r>
              <a:rPr lang="it-IT" sz="1200" b="0" i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</a:t>
            </a:r>
          </a:p>
          <a:p>
            <a:pPr marL="630936" lvl="1" indent="-173736" algn="l" defTabSz="914400">
              <a:buClr>
                <a:schemeClr val="tx1"/>
              </a:buClr>
              <a:buFont typeface="Arial"/>
              <a:buChar char="•"/>
            </a:pPr>
            <a:r>
              <a:rPr lang="it-IT" sz="1200" b="0" i="0" noProof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Selezionare l’ultima</a:t>
            </a:r>
            <a:r>
              <a:rPr lang="it-IT" sz="1200" b="0" i="0" baseline="0" noProof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interruzione nel dispositivo di scorrimento e quindi eseguire le operazioni seguenti:</a:t>
            </a:r>
            <a:r>
              <a:rPr lang="it-IT" sz="1200" b="0" i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</a:t>
            </a:r>
          </a:p>
          <a:p>
            <a:pPr marL="1088136" lvl="2" indent="-173736" algn="l" defTabSz="914400">
              <a:buClr>
                <a:schemeClr val="tx1"/>
              </a:buClr>
              <a:buFont typeface="Arial"/>
              <a:buChar char="•"/>
            </a:pP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Nella casella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Posizione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immettere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100%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.</a:t>
            </a:r>
          </a:p>
          <a:p>
            <a:pPr marL="1088136" lvl="2" indent="-173736" algn="l" defTabSz="914400">
              <a:buClr>
                <a:schemeClr val="tx1"/>
              </a:buClr>
              <a:buFont typeface="Arial"/>
              <a:buChar char="•"/>
            </a:pP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Fare clic sul pulsante accanto a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Colore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e quindi in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Colori tema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fare clic su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Nero, Testo 1 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(prima riga).</a:t>
            </a:r>
          </a:p>
          <a:p>
            <a:pPr marL="1088136" lvl="2" indent="-173736" algn="l" defTabSz="914400">
              <a:buClr>
                <a:schemeClr val="tx1"/>
              </a:buClr>
              <a:buFont typeface="Arial"/>
              <a:buChar char="•"/>
            </a:pP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Nella casella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Trasparenza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immettere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100%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.</a:t>
            </a:r>
            <a:r>
              <a:rPr lang="it-IT" sz="1200" b="0" i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</a:t>
            </a:r>
          </a:p>
          <a:p>
            <a:pPr marL="228600" indent="-228600" algn="l" defTabSz="914400">
              <a:buFont typeface="Calibri"/>
              <a:buAutoNum type="arabicPeriod"/>
            </a:pPr>
            <a:r>
              <a:rPr lang="it-IT" sz="1200" b="0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Premere e tenere premuto CTRL, quindi selezionare tutte e tre le immagini. In </a:t>
            </a:r>
            <a:r>
              <a:rPr lang="it-IT" sz="1200" b="1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Strumenti SmartArt</a:t>
            </a:r>
            <a:r>
              <a:rPr lang="it-IT" sz="1200" b="0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, nel gruppo </a:t>
            </a:r>
            <a:r>
              <a:rPr lang="it-IT" sz="1200" b="1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Forme</a:t>
            </a:r>
            <a:r>
              <a:rPr lang="it-IT" sz="1200" b="0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della scheda </a:t>
            </a:r>
            <a:r>
              <a:rPr lang="it-IT" sz="1200" b="1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Formato</a:t>
            </a:r>
            <a:r>
              <a:rPr lang="it-IT" sz="1200" b="0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fare clic su </a:t>
            </a:r>
            <a:r>
              <a:rPr lang="it-IT" sz="1200" b="1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Cambia forma</a:t>
            </a:r>
            <a:r>
              <a:rPr lang="it-IT" sz="1200" b="0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e quindi in </a:t>
            </a:r>
            <a:r>
              <a:rPr lang="it-IT" sz="1200" b="1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Rettangoli</a:t>
            </a:r>
            <a:r>
              <a:rPr lang="it-IT" sz="1200" b="0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fare clic su </a:t>
            </a:r>
            <a:r>
              <a:rPr lang="it-IT" sz="1200" b="1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Rettangolo con singolo angolo arrotondato</a:t>
            </a:r>
            <a:r>
              <a:rPr lang="it-IT" sz="1200" b="0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.</a:t>
            </a:r>
          </a:p>
          <a:p>
            <a:pPr marL="228600" indent="-228600" algn="l" defTabSz="914400">
              <a:buFont typeface="Calibri"/>
              <a:buAutoNum type="arabicPeriod"/>
            </a:pPr>
            <a:r>
              <a:rPr lang="it-IT" sz="1200" b="0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In </a:t>
            </a:r>
            <a:r>
              <a:rPr lang="it-IT" sz="1200" b="1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Strumenti immagine</a:t>
            </a:r>
            <a:r>
              <a:rPr lang="it-IT" sz="1200" b="0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, nel gruppo </a:t>
            </a:r>
            <a:r>
              <a:rPr lang="it-IT" sz="1200" b="1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Stili immagini</a:t>
            </a:r>
            <a:r>
              <a:rPr lang="it-IT" sz="1200" b="0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della scheda </a:t>
            </a:r>
            <a:r>
              <a:rPr lang="it-IT" sz="1200" b="1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Formato</a:t>
            </a:r>
            <a:r>
              <a:rPr lang="it-IT" sz="1200" b="0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fare clic su </a:t>
            </a:r>
            <a:r>
              <a:rPr lang="it-IT" sz="1200" b="1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Effetti immagine</a:t>
            </a:r>
            <a:r>
              <a:rPr lang="it-IT" sz="1200" b="0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, posizionare il puntatore del mouse su </a:t>
            </a:r>
            <a:r>
              <a:rPr lang="it-IT" sz="1200" b="1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Ombreggiatura</a:t>
            </a:r>
            <a:r>
              <a:rPr lang="it-IT" sz="1200" b="0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e quindi in </a:t>
            </a:r>
            <a:r>
              <a:rPr lang="it-IT" sz="1200" b="1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Interna</a:t>
            </a:r>
            <a:r>
              <a:rPr lang="it-IT" sz="1200" b="0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fare clic su </a:t>
            </a:r>
            <a:r>
              <a:rPr lang="it-IT" sz="1200" b="1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Interna diagonale in alto a destra</a:t>
            </a:r>
            <a:r>
              <a:rPr lang="it-IT" sz="1200" b="0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.</a:t>
            </a:r>
          </a:p>
          <a:p>
            <a:pPr marL="228600" indent="-228600" algn="l" defTabSz="914400">
              <a:buFont typeface="Calibri"/>
              <a:buAutoNum type="arabicPeriod"/>
            </a:pPr>
            <a:r>
              <a:rPr lang="it-IT" sz="1200" b="0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Ancora in </a:t>
            </a:r>
            <a:r>
              <a:rPr lang="it-IT" sz="1200" b="1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Strumenti</a:t>
            </a:r>
            <a:r>
              <a:rPr lang="it-IT" sz="1200" b="0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</a:t>
            </a:r>
            <a:r>
              <a:rPr lang="it-IT" sz="1200" b="1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immagine</a:t>
            </a:r>
            <a:r>
              <a:rPr lang="it-IT" sz="1200" b="0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, nel gruppo </a:t>
            </a:r>
            <a:r>
              <a:rPr lang="it-IT" sz="1200" b="1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Stili immagini</a:t>
            </a:r>
            <a:r>
              <a:rPr lang="it-IT" sz="1200" b="0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della scheda </a:t>
            </a:r>
            <a:r>
              <a:rPr lang="it-IT" sz="1200" b="1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Formato</a:t>
            </a:r>
            <a:r>
              <a:rPr lang="it-IT" sz="1200" b="0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fare clic su </a:t>
            </a:r>
            <a:r>
              <a:rPr lang="it-IT" sz="1200" b="1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Bordo immagine</a:t>
            </a:r>
            <a:r>
              <a:rPr lang="it-IT" sz="1200" b="0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e quindi su </a:t>
            </a:r>
            <a:r>
              <a:rPr lang="it-IT" sz="1200" b="1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Nessun contorno</a:t>
            </a:r>
            <a:r>
              <a:rPr lang="it-IT" sz="1200" b="0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.</a:t>
            </a:r>
          </a:p>
          <a:p>
            <a:pPr marL="0" algn="l" defTabSz="914400">
              <a:buNone/>
            </a:pPr>
            <a:endParaRPr lang="it-IT" noProof="0" dirty="0"/>
          </a:p>
          <a:p>
            <a:pPr marL="0" algn="l" defTabSz="914400">
              <a:buNone/>
            </a:pPr>
            <a:endParaRPr lang="it-IT" noProof="0" dirty="0"/>
          </a:p>
          <a:p>
            <a:pPr marL="0" algn="l" defTabSz="914400">
              <a:buNone/>
            </a:pPr>
            <a:r>
              <a:rPr lang="it-IT" sz="1200" b="0" i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Per riprodurre gli effetti dello sfondo</a:t>
            </a:r>
            <a:r>
              <a:rPr lang="it-IT" sz="1200" b="0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in questa diapositiva, eseguire le operazioni seguenti:</a:t>
            </a:r>
          </a:p>
          <a:p>
            <a:pPr marL="228600" indent="-228600" algn="l" defTabSz="914400">
              <a:buFont typeface="Calibri"/>
              <a:buAutoNum type="arabicPeriod"/>
            </a:pPr>
            <a:r>
              <a:rPr lang="it-IT" sz="1200" b="0" i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Nel gruppo </a:t>
            </a:r>
            <a:r>
              <a:rPr lang="it-IT" sz="1200" b="1" i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Sfondo</a:t>
            </a:r>
            <a:r>
              <a:rPr lang="it-IT" sz="1200" b="0" i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della scheda </a:t>
            </a:r>
            <a:r>
              <a:rPr lang="it-IT" sz="1200" b="1" i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Progettazione</a:t>
            </a:r>
            <a:r>
              <a:rPr lang="it-IT" sz="1200" b="0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fare clic su </a:t>
            </a:r>
            <a:r>
              <a:rPr lang="it-IT" sz="1200" b="1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Stili</a:t>
            </a:r>
            <a:r>
              <a:rPr lang="it-IT" sz="1200" b="0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</a:t>
            </a:r>
            <a:r>
              <a:rPr lang="it-IT" sz="1200" b="1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sfondo</a:t>
            </a:r>
            <a:r>
              <a:rPr lang="it-IT" sz="1200" b="0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e quindi su </a:t>
            </a:r>
            <a:r>
              <a:rPr lang="it-IT" sz="1200" b="1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Formato sfondo</a:t>
            </a:r>
            <a:r>
              <a:rPr lang="it-IT" sz="1200" b="0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. Nella finestra di dialogo </a:t>
            </a:r>
            <a:r>
              <a:rPr lang="it-IT" sz="1200" b="1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Formato</a:t>
            </a:r>
            <a:r>
              <a:rPr lang="it-IT" sz="1200" b="0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</a:t>
            </a:r>
            <a:r>
              <a:rPr lang="it-IT" sz="1200" b="1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sfondo</a:t>
            </a:r>
            <a:r>
              <a:rPr lang="it-IT" sz="1200" b="0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fare clic su </a:t>
            </a:r>
            <a:r>
              <a:rPr lang="it-IT" sz="1200" b="1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Riempimento sfumato</a:t>
            </a:r>
            <a:r>
              <a:rPr lang="it-IT" sz="1200" b="0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e quindi eseguire le operazioni seguenti:</a:t>
            </a:r>
          </a:p>
          <a:p>
            <a:pPr marL="685800" lvl="1" indent="-228600" algn="l" defTabSz="914400">
              <a:buFont typeface="Calibri"/>
              <a:buAutoNum type="arabicPeriod"/>
            </a:pPr>
            <a:r>
              <a:rPr lang="it-IT" sz="1200" b="0" i="0" baseline="0" noProof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Nell’elenco </a:t>
            </a:r>
            <a:r>
              <a:rPr lang="it-IT" sz="1200" b="1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Tipo</a:t>
            </a:r>
            <a:r>
              <a:rPr lang="it-IT" sz="1200" b="0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fare clic su </a:t>
            </a:r>
            <a:r>
              <a:rPr lang="it-IT" sz="1200" b="1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Radiale</a:t>
            </a:r>
            <a:r>
              <a:rPr lang="it-IT" sz="1200" b="0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.</a:t>
            </a:r>
          </a:p>
          <a:p>
            <a:pPr marL="685800" lvl="1" indent="-228600" algn="l" defTabSz="914400">
              <a:buFont typeface="Calibri"/>
              <a:buAutoNum type="arabicPeriod"/>
            </a:pPr>
            <a:r>
              <a:rPr lang="it-IT" sz="1200" b="0" i="0" baseline="0" noProof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Nell’elenco </a:t>
            </a:r>
            <a:r>
              <a:rPr lang="it-IT" sz="1200" b="1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Direzione</a:t>
            </a:r>
            <a:r>
              <a:rPr lang="it-IT" sz="1200" b="0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fare clic su </a:t>
            </a:r>
            <a:r>
              <a:rPr lang="it-IT" sz="1200" b="1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Dal centro</a:t>
            </a:r>
            <a:r>
              <a:rPr lang="it-IT" sz="1200" b="0" i="0" baseline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.</a:t>
            </a:r>
          </a:p>
          <a:p>
            <a:pPr marL="685800" lvl="1" indent="-228600" algn="l" defTabSz="914400">
              <a:buFont typeface="Calibri"/>
              <a:buAutoNum type="arabicPeriod"/>
            </a:pP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In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Interruzioni sfumatura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fare clic su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Aggiungi interruzione sfumatura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o su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Rimuovi interruzione sfumatura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fino a quando non vengono visualizzate tre interruzioni nel dispositivo di scorrimento.</a:t>
            </a:r>
          </a:p>
          <a:p>
            <a:pPr marL="228600" indent="-228600" algn="l" defTabSz="914400">
              <a:buFont typeface="Calibri"/>
              <a:buAutoNum type="arabicPeriod"/>
            </a:pP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Sempre in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Interruzioni sfumatura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personalizzare le interruzioni sfumatura come indicato di seguito:</a:t>
            </a:r>
          </a:p>
          <a:p>
            <a:pPr marL="630936" lvl="1" indent="-173736" algn="l" defTabSz="914400">
              <a:buClr>
                <a:schemeClr val="tx1"/>
              </a:buClr>
              <a:buFont typeface="Arial"/>
              <a:buChar char="•"/>
            </a:pP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Selezionare la prima interruzione nel dispositivo di scorrimento e quindi eseguire le operazioni seguenti:</a:t>
            </a:r>
            <a:r>
              <a:rPr lang="it-IT" sz="1200" b="0" i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</a:t>
            </a:r>
          </a:p>
          <a:p>
            <a:pPr marL="1088136" lvl="2" indent="-173736" algn="l" defTabSz="914400">
              <a:buClr>
                <a:schemeClr val="tx1"/>
              </a:buClr>
              <a:buFont typeface="Arial"/>
              <a:buChar char="•"/>
            </a:pP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Nella casella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Posizione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immettere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0%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.</a:t>
            </a:r>
          </a:p>
          <a:p>
            <a:pPr marL="1088136" lvl="2" indent="-173736" algn="l" defTabSz="914400">
              <a:buClr>
                <a:schemeClr val="tx1"/>
              </a:buClr>
              <a:buFont typeface="Arial"/>
              <a:buChar char="•"/>
            </a:pP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Fare clic sul pulsante accanto a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Colore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, fare clic su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Altri colori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e nella scheda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Personalizzati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della finestra di dialogo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Colori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immettere i valori Rosso:</a:t>
            </a:r>
            <a:r>
              <a:rPr lang="it-IT" sz="1200" b="0" i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153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, Verde:</a:t>
            </a:r>
            <a:r>
              <a:rPr lang="it-IT" sz="1200" b="0" i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57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e Blu:</a:t>
            </a:r>
            <a:r>
              <a:rPr lang="it-IT" sz="1200" b="0" i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55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.</a:t>
            </a:r>
          </a:p>
          <a:p>
            <a:pPr marL="630936" lvl="1" indent="-173736" algn="l" defTabSz="914400">
              <a:buClr>
                <a:schemeClr val="tx1"/>
              </a:buClr>
              <a:buFont typeface="Arial"/>
              <a:buChar char="•"/>
            </a:pPr>
            <a:r>
              <a:rPr lang="it-IT" sz="1200" b="0" i="0" noProof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Selezionare l’interruzione 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successiva nel dispositivo di scorrimento e quindi eseguire le operazioni seguenti:</a:t>
            </a:r>
            <a:r>
              <a:rPr lang="it-IT" sz="1200" b="0" i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</a:t>
            </a:r>
          </a:p>
          <a:p>
            <a:pPr marL="1088136" lvl="2" indent="-173736" algn="l" defTabSz="914400">
              <a:buClr>
                <a:schemeClr val="tx1"/>
              </a:buClr>
              <a:buFont typeface="Arial"/>
              <a:buChar char="•"/>
            </a:pP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Nella casella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Posizione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immettere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50%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.</a:t>
            </a:r>
          </a:p>
          <a:p>
            <a:pPr marL="1088136" lvl="2" indent="-173736" algn="l" defTabSz="914400">
              <a:buClr>
                <a:schemeClr val="tx1"/>
              </a:buClr>
              <a:buFont typeface="Arial"/>
              <a:buChar char="•"/>
            </a:pP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Fare clic sul pulsante accanto a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Colore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, fare clic su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Altri colori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e nella scheda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Personalizzati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della finestra di dialogo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Colori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immettere i valori Rosso:</a:t>
            </a:r>
            <a:r>
              <a:rPr lang="it-IT" sz="1200" b="0" i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114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, Verde:</a:t>
            </a:r>
            <a:r>
              <a:rPr lang="it-IT" sz="1200" b="0" i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42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e Blu:</a:t>
            </a:r>
            <a:r>
              <a:rPr lang="it-IT" sz="1200" b="0" i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40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.</a:t>
            </a:r>
          </a:p>
          <a:p>
            <a:pPr marL="630936" lvl="1" indent="-173736" algn="l" defTabSz="914400">
              <a:buClr>
                <a:schemeClr val="tx1"/>
              </a:buClr>
              <a:buFont typeface="Arial"/>
              <a:buChar char="•"/>
            </a:pPr>
            <a:r>
              <a:rPr lang="it-IT" sz="1200" b="0" i="0" noProof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Selezionare l’ultima 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interruzione nel dispositivo di scorrimento e quindi eseguire le operazioni seguenti:</a:t>
            </a:r>
            <a:r>
              <a:rPr lang="it-IT" sz="1200" b="0" i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</a:t>
            </a:r>
          </a:p>
          <a:p>
            <a:pPr marL="1088136" lvl="2" indent="-173736" algn="l" defTabSz="914400">
              <a:buClr>
                <a:schemeClr val="tx1"/>
              </a:buClr>
              <a:buFont typeface="Arial"/>
              <a:buChar char="•"/>
            </a:pP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Nella casella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Posizione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immettere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100%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.</a:t>
            </a:r>
          </a:p>
          <a:p>
            <a:pPr marL="1088136" lvl="2" indent="-173736" algn="l" defTabSz="914400">
              <a:buClr>
                <a:schemeClr val="tx1"/>
              </a:buClr>
              <a:buFont typeface="Arial"/>
              <a:buChar char="•"/>
            </a:pP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Fare clic sul pulsante accanto a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Colore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, fare clic su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Altri colori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e nella scheda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Personalizzati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della finestra di dialogo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Colori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immettere i valori Rosso:</a:t>
            </a:r>
            <a:r>
              <a:rPr lang="it-IT" sz="1200" b="0" i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40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, Verde:</a:t>
            </a:r>
            <a:r>
              <a:rPr lang="it-IT" sz="1200" b="0" i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15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 e Blu:</a:t>
            </a:r>
            <a:r>
              <a:rPr lang="it-IT" sz="1200" b="0" i="0" noProof="0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</a:t>
            </a:r>
            <a:r>
              <a:rPr lang="it-IT" sz="1200" b="1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14</a:t>
            </a:r>
            <a:r>
              <a:rPr lang="it-IT" sz="1200" b="0" i="0" noProof="0" dirty="0">
                <a:solidFill>
                  <a:schemeClr val="tx1"/>
                </a:solidFill>
                <a:effectLst/>
                <a:latin typeface="Calibri"/>
                <a:ea typeface="+mn-ea"/>
                <a:cs typeface="+mn-cs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095DBE89-0D3A-4930-9130-5796A18168FD}" type="slidenum">
              <a:rPr lang="en-US" sz="1200" b="0" i="0">
                <a:latin typeface="Calibri"/>
                <a:ea typeface="+mn-ea"/>
                <a:cs typeface="+mn-cs"/>
              </a:rPr>
              <a:pPr algn="r" defTabSz="914400">
                <a:buNone/>
              </a:pPr>
              <a:t>7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48533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BEC73-49AA-45BC-B16C-50B32D0D6DD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5/3/2018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2040C-D3B1-42F1-A452-9128C48DC3A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A4B51-94A5-4CBE-9638-EDCEB0EBD2D7}" type="datetimeFigureOut">
              <a:rPr lang="en-US" smtClean="0"/>
              <a:pPr/>
              <a:t>5/3/2018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69139-0691-482E-B61E-EEAAFED6E116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890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1BEC73-49AA-45BC-B16C-50B32D0D6DD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5/3/2018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82040C-D3B1-42F1-A452-9128C48DC3A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054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emf"/><Relationship Id="rId4" Type="http://schemas.openxmlformats.org/officeDocument/2006/relationships/chart" Target="../charts/char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microsoft.com/office/2007/relationships/hdphoto" Target="../media/hdphoto1.wdp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emf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chemeClr val="bg1">
                <a:alpha val="50000"/>
                <a:lumMod val="63000"/>
                <a:lumOff val="37000"/>
              </a:schemeClr>
            </a:gs>
            <a:gs pos="99000">
              <a:schemeClr val="bg1">
                <a:lumMod val="6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id="{E1355D9B-07FE-4745-9514-D3E7615F9C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9392"/>
            <a:ext cx="9179304" cy="45977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1520" y="4509120"/>
            <a:ext cx="505298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914400">
              <a:buNone/>
            </a:pPr>
            <a:r>
              <a:rPr lang="it-IT" sz="4200" spc="100" noProof="1">
                <a:solidFill>
                  <a:schemeClr val="accent1">
                    <a:lumMod val="75000"/>
                    <a:alpha val="88000"/>
                  </a:schemeClr>
                </a:solidFill>
                <a:effectLst>
                  <a:reflection blurRad="6350" stA="60000" endA="900" endPos="58000" dir="5400000" sy="-100000" algn="bl" rotWithShape="0"/>
                </a:effectLst>
                <a:latin typeface="Impact" pitchFamily="34" charset="0"/>
              </a:rPr>
              <a:t>Innovazione come </a:t>
            </a:r>
          </a:p>
          <a:p>
            <a:pPr algn="r" defTabSz="914400">
              <a:buNone/>
            </a:pPr>
            <a:r>
              <a:rPr lang="it-IT" sz="4200" spc="100" noProof="1">
                <a:solidFill>
                  <a:schemeClr val="accent1">
                    <a:lumMod val="75000"/>
                    <a:alpha val="88000"/>
                  </a:schemeClr>
                </a:solidFill>
                <a:effectLst>
                  <a:reflection blurRad="6350" stA="60000" endA="900" endPos="58000" dir="5400000" sy="-100000" algn="bl" rotWithShape="0"/>
                </a:effectLst>
                <a:latin typeface="Impact" pitchFamily="34" charset="0"/>
              </a:rPr>
              <a:t>ecosistema di valore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4CD4862B-1157-4508-BA6E-C1B61615B637}"/>
              </a:ext>
            </a:extLst>
          </p:cNvPr>
          <p:cNvSpPr txBox="1"/>
          <p:nvPr/>
        </p:nvSpPr>
        <p:spPr>
          <a:xfrm>
            <a:off x="5580112" y="3356992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i="1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#INNO-ER 2018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B124DC91-2489-43DD-BD6A-FBBF4DF2CA25}"/>
              </a:ext>
            </a:extLst>
          </p:cNvPr>
          <p:cNvSpPr txBox="1"/>
          <p:nvPr/>
        </p:nvSpPr>
        <p:spPr>
          <a:xfrm>
            <a:off x="611560" y="6237312"/>
            <a:ext cx="4824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bg1">
                    <a:lumMod val="50000"/>
                  </a:schemeClr>
                </a:solidFill>
              </a:rPr>
              <a:t>Lorenzo Ciapetti, ANTARES</a:t>
            </a:r>
          </a:p>
        </p:txBody>
      </p:sp>
    </p:spTree>
    <p:extLst>
      <p:ext uri="{BB962C8B-B14F-4D97-AF65-F5344CB8AC3E}">
        <p14:creationId xmlns:p14="http://schemas.microsoft.com/office/powerpoint/2010/main" val="849735827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D81303E5-657A-4A7A-ABD5-30F48989E2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0072" y="3573016"/>
            <a:ext cx="2615533" cy="319943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1B6081D-D3E8-4209-B85B-EB1C655A6272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568410" y="1111170"/>
            <a:ext cx="8280" cy="4645103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magine 2">
            <a:extLst>
              <a:ext uri="{FF2B5EF4-FFF2-40B4-BE49-F238E27FC236}">
                <a16:creationId xmlns:a16="http://schemas.microsoft.com/office/drawing/2014/main" id="{D35C3780-8A48-4AE4-B49E-F8A37110A1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0072" y="332656"/>
            <a:ext cx="2664296" cy="3107052"/>
          </a:xfrm>
          <a:prstGeom prst="rect">
            <a:avLst/>
          </a:prstGeom>
          <a:effectLst>
            <a:outerShdw blurRad="50800" dist="50800" dir="5400000" sx="75000" sy="75000" algn="ctr" rotWithShape="0">
              <a:srgbClr val="000000">
                <a:alpha val="43137"/>
              </a:srgbClr>
            </a:outerShdw>
          </a:effectLst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8CA55E4-1295-45C8-BA05-5A9E705B749A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52270" y="3428998"/>
            <a:ext cx="3141678" cy="1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magine 3">
            <a:extLst>
              <a:ext uri="{FF2B5EF4-FFF2-40B4-BE49-F238E27FC236}">
                <a16:creationId xmlns:a16="http://schemas.microsoft.com/office/drawing/2014/main" id="{E484B496-C1D1-46A1-97C6-392B011EEF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9632" y="3630923"/>
            <a:ext cx="2744156" cy="3218952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7E5493B3-E0B7-4617-B55C-78824EE5A3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3648" y="260648"/>
            <a:ext cx="2592288" cy="3142167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C5794E-A9A1-4A23-AF68-C79A7822334C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57750" y="3428998"/>
            <a:ext cx="3141678" cy="1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19F65E2F-4E76-4713-92A7-6FFEBC60F6B4}"/>
              </a:ext>
            </a:extLst>
          </p:cNvPr>
          <p:cNvSpPr txBox="1"/>
          <p:nvPr/>
        </p:nvSpPr>
        <p:spPr>
          <a:xfrm>
            <a:off x="107504" y="1556792"/>
            <a:ext cx="1259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tx2">
                    <a:lumMod val="50000"/>
                  </a:schemeClr>
                </a:solidFill>
                <a:latin typeface="Arial Black" panose="020B0A04020102020204" pitchFamily="34" charset="0"/>
              </a:rPr>
              <a:t>LEADER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5E6D0860-826C-40B1-9351-ED962DC87467}"/>
              </a:ext>
            </a:extLst>
          </p:cNvPr>
          <p:cNvSpPr txBox="1"/>
          <p:nvPr/>
        </p:nvSpPr>
        <p:spPr>
          <a:xfrm>
            <a:off x="7524328" y="1556792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>
                <a:solidFill>
                  <a:schemeClr val="tx2">
                    <a:lumMod val="50000"/>
                  </a:schemeClr>
                </a:solidFill>
                <a:latin typeface="Arial Black" panose="020B0A04020102020204" pitchFamily="34" charset="0"/>
              </a:defRPr>
            </a:lvl1pPr>
          </a:lstStyle>
          <a:p>
            <a:r>
              <a:rPr lang="it-IT" dirty="0"/>
              <a:t>PROATTIVE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FD0F0A4A-B6EB-4F86-BC8A-E518E2EF4888}"/>
              </a:ext>
            </a:extLst>
          </p:cNvPr>
          <p:cNvSpPr txBox="1"/>
          <p:nvPr/>
        </p:nvSpPr>
        <p:spPr>
          <a:xfrm>
            <a:off x="7740352" y="4581128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>
                <a:solidFill>
                  <a:schemeClr val="tx2">
                    <a:lumMod val="50000"/>
                  </a:schemeClr>
                </a:solidFill>
                <a:latin typeface="Arial Black" panose="020B0A04020102020204" pitchFamily="34" charset="0"/>
              </a:defRPr>
            </a:lvl1pPr>
          </a:lstStyle>
          <a:p>
            <a:r>
              <a:rPr lang="it-IT" dirty="0"/>
              <a:t>TARDIVE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E2583F7D-934E-4123-A7F2-38606C47335B}"/>
              </a:ext>
            </a:extLst>
          </p:cNvPr>
          <p:cNvSpPr txBox="1"/>
          <p:nvPr/>
        </p:nvSpPr>
        <p:spPr>
          <a:xfrm>
            <a:off x="32226" y="4653136"/>
            <a:ext cx="1475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>
                <a:solidFill>
                  <a:schemeClr val="tx2">
                    <a:lumMod val="50000"/>
                  </a:schemeClr>
                </a:solidFill>
                <a:latin typeface="Arial Black" panose="020B0A04020102020204" pitchFamily="34" charset="0"/>
              </a:defRPr>
            </a:lvl1pPr>
          </a:lstStyle>
          <a:p>
            <a:r>
              <a:rPr lang="it-IT" dirty="0"/>
              <a:t>ADATTIVE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9D0B307A-C6D7-4339-8638-C64F9145E1DA}"/>
              </a:ext>
            </a:extLst>
          </p:cNvPr>
          <p:cNvSpPr/>
          <p:nvPr/>
        </p:nvSpPr>
        <p:spPr>
          <a:xfrm>
            <a:off x="2116" y="1844824"/>
            <a:ext cx="1349896" cy="15656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1400" dirty="0">
                <a:solidFill>
                  <a:schemeClr val="accent1">
                    <a:lumMod val="50000"/>
                  </a:schemeClr>
                </a:solidFill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27% sul totale imprese del campione</a:t>
            </a:r>
            <a:endParaRPr lang="it-IT" sz="1600" dirty="0">
              <a:solidFill>
                <a:schemeClr val="accent1">
                  <a:lumMod val="50000"/>
                </a:schemeClr>
              </a:solidFill>
              <a:latin typeface="Impact" panose="020B080603090205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1400" dirty="0">
                <a:solidFill>
                  <a:schemeClr val="accent1">
                    <a:lumMod val="50000"/>
                  </a:schemeClr>
                </a:solidFill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48% del totale addetti del campione</a:t>
            </a:r>
            <a:endParaRPr lang="it-IT" sz="11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356656BC-52E2-426E-AFDD-6A36FE2D9749}"/>
              </a:ext>
            </a:extLst>
          </p:cNvPr>
          <p:cNvSpPr/>
          <p:nvPr/>
        </p:nvSpPr>
        <p:spPr>
          <a:xfrm>
            <a:off x="7745201" y="1844824"/>
            <a:ext cx="1421904" cy="1084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1400" dirty="0">
                <a:solidFill>
                  <a:schemeClr val="accent1">
                    <a:lumMod val="50000"/>
                  </a:schemeClr>
                </a:solidFill>
                <a:latin typeface="Impact" panose="020B0806030902050204" pitchFamily="34" charset="0"/>
                <a:cs typeface="Times New Roman" panose="02020603050405020304" pitchFamily="18" charset="0"/>
              </a:rPr>
              <a:t>23% sul totale imprese del campione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1400" dirty="0">
                <a:solidFill>
                  <a:schemeClr val="accent1">
                    <a:lumMod val="50000"/>
                  </a:schemeClr>
                </a:solidFill>
                <a:latin typeface="Impact" panose="020B0806030902050204" pitchFamily="34" charset="0"/>
                <a:cs typeface="Times New Roman" panose="02020603050405020304" pitchFamily="18" charset="0"/>
              </a:rPr>
              <a:t>21% del totale addetti del campione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5F1A926C-0589-4FE2-A2EA-3D8C3751C486}"/>
              </a:ext>
            </a:extLst>
          </p:cNvPr>
          <p:cNvSpPr/>
          <p:nvPr/>
        </p:nvSpPr>
        <p:spPr>
          <a:xfrm>
            <a:off x="-108520" y="5013176"/>
            <a:ext cx="1349896" cy="1265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1400" dirty="0">
                <a:solidFill>
                  <a:schemeClr val="accent1">
                    <a:lumMod val="50000"/>
                  </a:schemeClr>
                </a:solidFill>
                <a:latin typeface="Impact" panose="020B0806030902050204" pitchFamily="34" charset="0"/>
                <a:cs typeface="Times New Roman" panose="02020603050405020304" pitchFamily="18" charset="0"/>
              </a:rPr>
              <a:t>15% sul totale imprese del campione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1400" dirty="0">
                <a:solidFill>
                  <a:schemeClr val="accent1">
                    <a:lumMod val="50000"/>
                  </a:schemeClr>
                </a:solidFill>
                <a:latin typeface="Impact" panose="020B0806030902050204" pitchFamily="34" charset="0"/>
                <a:cs typeface="Times New Roman" panose="02020603050405020304" pitchFamily="18" charset="0"/>
              </a:rPr>
              <a:t>8% del totale addetti del campione</a:t>
            </a:r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73ABF323-9A28-404D-9DB8-93CDE290E619}"/>
              </a:ext>
            </a:extLst>
          </p:cNvPr>
          <p:cNvSpPr/>
          <p:nvPr/>
        </p:nvSpPr>
        <p:spPr>
          <a:xfrm>
            <a:off x="7884368" y="4869160"/>
            <a:ext cx="1205880" cy="1265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1400" dirty="0">
                <a:solidFill>
                  <a:schemeClr val="accent1">
                    <a:lumMod val="50000"/>
                  </a:schemeClr>
                </a:solidFill>
                <a:latin typeface="Impact" panose="020B0806030902050204" pitchFamily="34" charset="0"/>
                <a:cs typeface="Times New Roman" panose="02020603050405020304" pitchFamily="18" charset="0"/>
              </a:rPr>
              <a:t>33% sul totale imprese del campione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1400" dirty="0">
                <a:solidFill>
                  <a:schemeClr val="accent1">
                    <a:lumMod val="50000"/>
                  </a:schemeClr>
                </a:solidFill>
                <a:latin typeface="Impact" panose="020B0806030902050204" pitchFamily="34" charset="0"/>
                <a:cs typeface="Times New Roman" panose="02020603050405020304" pitchFamily="18" charset="0"/>
              </a:rPr>
              <a:t>21% del totale addetti del campione</a:t>
            </a:r>
          </a:p>
        </p:txBody>
      </p:sp>
      <p:sp>
        <p:nvSpPr>
          <p:cNvPr id="17" name="Rettangolo 16">
            <a:extLst>
              <a:ext uri="{FF2B5EF4-FFF2-40B4-BE49-F238E27FC236}">
                <a16:creationId xmlns:a16="http://schemas.microsoft.com/office/drawing/2014/main" id="{35E740F7-AB9A-4063-9883-4D7605C0D13A}"/>
              </a:ext>
            </a:extLst>
          </p:cNvPr>
          <p:cNvSpPr/>
          <p:nvPr/>
        </p:nvSpPr>
        <p:spPr>
          <a:xfrm>
            <a:off x="539552" y="11266"/>
            <a:ext cx="8280920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chemeClr val="bg1"/>
                </a:solidFill>
                <a:latin typeface="Arial Black" panose="020B0A04020102020204" pitchFamily="34" charset="0"/>
              </a:rPr>
              <a:t>Profili tecnologici </a:t>
            </a:r>
          </a:p>
        </p:txBody>
      </p:sp>
    </p:spTree>
    <p:extLst>
      <p:ext uri="{BB962C8B-B14F-4D97-AF65-F5344CB8AC3E}">
        <p14:creationId xmlns:p14="http://schemas.microsoft.com/office/powerpoint/2010/main" val="1069821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con singolo angolo arrotondato 1">
            <a:extLst>
              <a:ext uri="{FF2B5EF4-FFF2-40B4-BE49-F238E27FC236}">
                <a16:creationId xmlns:a16="http://schemas.microsoft.com/office/drawing/2014/main" id="{AA62FBE2-9687-415E-9E16-397C66A4A0E3}"/>
              </a:ext>
            </a:extLst>
          </p:cNvPr>
          <p:cNvSpPr/>
          <p:nvPr/>
        </p:nvSpPr>
        <p:spPr>
          <a:xfrm>
            <a:off x="3563888" y="2852936"/>
            <a:ext cx="2295823" cy="1964314"/>
          </a:xfrm>
          <a:prstGeom prst="round1Rect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8000" b="-8000"/>
            </a:stretch>
          </a:blip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09BFFC9F-F0B5-4810-B690-5D3331A9EF0A}"/>
              </a:ext>
            </a:extLst>
          </p:cNvPr>
          <p:cNvSpPr txBox="1"/>
          <p:nvPr/>
        </p:nvSpPr>
        <p:spPr>
          <a:xfrm>
            <a:off x="3203848" y="2276872"/>
            <a:ext cx="2880320" cy="341632"/>
          </a:xfrm>
          <a:prstGeom prst="rect">
            <a:avLst/>
          </a:prstGeom>
          <a:gradFill flip="none" rotWithShape="1">
            <a:gsLst>
              <a:gs pos="0">
                <a:srgbClr val="4F81BD">
                  <a:lumMod val="40000"/>
                  <a:lumOff val="60000"/>
                </a:srgbClr>
              </a:gs>
              <a:gs pos="46000">
                <a:srgbClr val="4F81BD">
                  <a:lumMod val="95000"/>
                  <a:lumOff val="5000"/>
                </a:srgbClr>
              </a:gs>
              <a:gs pos="100000">
                <a:srgbClr val="4F81BD">
                  <a:lumMod val="60000"/>
                </a:srgbClr>
              </a:gs>
            </a:gsLst>
            <a:path path="circle">
              <a:fillToRect l="50000" t="130000" r="50000" b="-30000"/>
            </a:path>
            <a:tileRect/>
          </a:gradFill>
          <a:ln w="25400" cap="flat" cmpd="sng" algn="ctr">
            <a:noFill/>
            <a:prstDash val="solid"/>
          </a:ln>
          <a:effectLst/>
        </p:spPr>
        <p:txBody>
          <a:bodyPr spcFirstLastPara="0" vert="horz" wrap="square" lIns="66040" tIns="66040" rIns="66040" bIns="66040" numCol="1" spcCol="1270" rtlCol="0" anchor="ctr" anchorCtr="0">
            <a:noAutofit/>
          </a:bodyPr>
          <a:lstStyle>
            <a:defPPr>
              <a:defRPr lang="en-US"/>
            </a:defPPr>
            <a:lvl1pPr lvl="0" indent="0" algn="ctr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it-IT" dirty="0"/>
              <a:t>Analytics</a:t>
            </a:r>
          </a:p>
        </p:txBody>
      </p:sp>
    </p:spTree>
    <p:extLst>
      <p:ext uri="{BB962C8B-B14F-4D97-AF65-F5344CB8AC3E}">
        <p14:creationId xmlns:p14="http://schemas.microsoft.com/office/powerpoint/2010/main" val="28659288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>
            <a:extLst>
              <a:ext uri="{FF2B5EF4-FFF2-40B4-BE49-F238E27FC236}">
                <a16:creationId xmlns:a16="http://schemas.microsoft.com/office/drawing/2014/main" id="{6A291CEC-21EC-48DC-89E8-5F3F0B71AD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481" y="0"/>
            <a:ext cx="9252520" cy="6858000"/>
          </a:xfrm>
          <a:prstGeom prst="rect">
            <a:avLst/>
          </a:prstGeom>
          <a:solidFill>
            <a:schemeClr val="bg1">
              <a:lumMod val="75000"/>
              <a:alpha val="49000"/>
            </a:schemeClr>
          </a:solidFill>
        </p:spPr>
      </p:pic>
      <p:graphicFrame>
        <p:nvGraphicFramePr>
          <p:cNvPr id="8" name="Grafico 7">
            <a:extLst>
              <a:ext uri="{FF2B5EF4-FFF2-40B4-BE49-F238E27FC236}">
                <a16:creationId xmlns:a16="http://schemas.microsoft.com/office/drawing/2014/main" id="{48E1DDC6-4F16-440F-A92D-7D27B8F3E8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31673207"/>
              </p:ext>
            </p:extLst>
          </p:nvPr>
        </p:nvGraphicFramePr>
        <p:xfrm>
          <a:off x="3060730" y="980728"/>
          <a:ext cx="6060440" cy="38169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magine 4">
            <a:extLst>
              <a:ext uri="{FF2B5EF4-FFF2-40B4-BE49-F238E27FC236}">
                <a16:creationId xmlns:a16="http://schemas.microsoft.com/office/drawing/2014/main" id="{E2BE7C6A-4E22-4735-8392-BF354A5E59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519" y="2420888"/>
            <a:ext cx="5229291" cy="3384376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75A91D04-CF96-4594-97F1-757903B00C4A}"/>
              </a:ext>
            </a:extLst>
          </p:cNvPr>
          <p:cNvSpPr/>
          <p:nvPr/>
        </p:nvSpPr>
        <p:spPr>
          <a:xfrm>
            <a:off x="467544" y="260648"/>
            <a:ext cx="8280920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chemeClr val="bg1"/>
                </a:solidFill>
                <a:latin typeface="Arial Black" panose="020B0A04020102020204" pitchFamily="34" charset="0"/>
              </a:rPr>
              <a:t>Indicatore di “Innovation climate”. </a:t>
            </a:r>
          </a:p>
        </p:txBody>
      </p:sp>
      <p:sp>
        <p:nvSpPr>
          <p:cNvPr id="7" name="Casella di testo 216">
            <a:extLst>
              <a:ext uri="{FF2B5EF4-FFF2-40B4-BE49-F238E27FC236}">
                <a16:creationId xmlns:a16="http://schemas.microsoft.com/office/drawing/2014/main" id="{668B34A4-B4EC-4C21-8860-C605F6DF7B30}"/>
              </a:ext>
            </a:extLst>
          </p:cNvPr>
          <p:cNvSpPr txBox="1"/>
          <p:nvPr/>
        </p:nvSpPr>
        <p:spPr>
          <a:xfrm>
            <a:off x="323528" y="1052736"/>
            <a:ext cx="2952328" cy="1169551"/>
          </a:xfrm>
          <a:prstGeom prst="rect">
            <a:avLst/>
          </a:prstGeom>
          <a:solidFill>
            <a:schemeClr val="bg1">
              <a:lumMod val="75000"/>
              <a:alpha val="49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defRPr>
            </a:lvl1pPr>
          </a:lstStyle>
          <a:p>
            <a:r>
              <a:rPr lang="it-IT" dirty="0"/>
              <a:t>Un clima innovativo più aperto contraddistingue, con medie superiori, le imprese dei servizi e della cultura e creatività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21023C25-FEC4-4FFA-B18D-4C4F328C432A}"/>
              </a:ext>
            </a:extLst>
          </p:cNvPr>
          <p:cNvSpPr txBox="1"/>
          <p:nvPr/>
        </p:nvSpPr>
        <p:spPr>
          <a:xfrm>
            <a:off x="6372200" y="3284984"/>
            <a:ext cx="720080" cy="553998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chemeClr val="accent1"/>
                </a:solidFill>
              </a:rPr>
              <a:t>Industrie della salute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56B5B9C1-0C26-4F31-8096-C8E80BC4F54C}"/>
              </a:ext>
            </a:extLst>
          </p:cNvPr>
          <p:cNvSpPr/>
          <p:nvPr/>
        </p:nvSpPr>
        <p:spPr>
          <a:xfrm>
            <a:off x="107504" y="5733256"/>
            <a:ext cx="51835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600" b="1" dirty="0">
                <a:solidFill>
                  <a:srgbClr val="167FAE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Ponderazione dei giudizi espressi dalle aziende. </a:t>
            </a:r>
            <a:br>
              <a:rPr lang="it-IT" b="1" dirty="0">
                <a:solidFill>
                  <a:srgbClr val="167FAE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it-IT" sz="1200" b="1" dirty="0">
                <a:solidFill>
                  <a:srgbClr val="167FAE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Base della piramide e colore verde= massima apertura e predisposizione organizzativa all’innovazione</a:t>
            </a:r>
            <a:endParaRPr lang="it-IT" sz="1200" dirty="0"/>
          </a:p>
        </p:txBody>
      </p:sp>
      <p:sp>
        <p:nvSpPr>
          <p:cNvPr id="13" name="Casella di testo 216">
            <a:extLst>
              <a:ext uri="{FF2B5EF4-FFF2-40B4-BE49-F238E27FC236}">
                <a16:creationId xmlns:a16="http://schemas.microsoft.com/office/drawing/2014/main" id="{F9A6E015-A026-4D63-A5D6-780974C2FA6B}"/>
              </a:ext>
            </a:extLst>
          </p:cNvPr>
          <p:cNvSpPr txBox="1"/>
          <p:nvPr/>
        </p:nvSpPr>
        <p:spPr>
          <a:xfrm>
            <a:off x="5724128" y="4653136"/>
            <a:ext cx="2952328" cy="1169551"/>
          </a:xfrm>
          <a:prstGeom prst="rect">
            <a:avLst/>
          </a:prstGeom>
          <a:solidFill>
            <a:schemeClr val="bg1">
              <a:lumMod val="75000"/>
              <a:alpha val="49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defRPr>
            </a:lvl1pPr>
          </a:lstStyle>
          <a:p>
            <a:r>
              <a:rPr lang="it-IT" dirty="0"/>
              <a:t>Le imprese leader tecnologiche sono con maggiore probabilità anche imprese con una cultura innovativa più «aperta» </a:t>
            </a:r>
          </a:p>
        </p:txBody>
      </p:sp>
    </p:spTree>
    <p:extLst>
      <p:ext uri="{BB962C8B-B14F-4D97-AF65-F5344CB8AC3E}">
        <p14:creationId xmlns:p14="http://schemas.microsoft.com/office/powerpoint/2010/main" val="336170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46364AF8-2055-40F6-BE2F-F1906EFCDE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481" y="0"/>
            <a:ext cx="9252520" cy="6858000"/>
          </a:xfrm>
          <a:prstGeom prst="rect">
            <a:avLst/>
          </a:prstGeom>
          <a:solidFill>
            <a:schemeClr val="bg1">
              <a:lumMod val="75000"/>
              <a:alpha val="49000"/>
            </a:schemeClr>
          </a:solidFill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D229EB65-EDE4-42A2-8E44-A3110068FF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4008" y="2420888"/>
            <a:ext cx="4268234" cy="2737028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AA14F2F5-D943-4FB3-8C68-F840115C3D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80528" y="764704"/>
            <a:ext cx="4669410" cy="3168352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D56677B-C0B7-4DAC-ACAD-8054FF1B599A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572000" y="1573887"/>
            <a:ext cx="0" cy="3710227"/>
          </a:xfrm>
          <a:prstGeom prst="line">
            <a:avLst/>
          </a:prstGeom>
          <a:ln>
            <a:solidFill>
              <a:srgbClr val="E8A8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ttangolo 9">
            <a:extLst>
              <a:ext uri="{FF2B5EF4-FFF2-40B4-BE49-F238E27FC236}">
                <a16:creationId xmlns:a16="http://schemas.microsoft.com/office/drawing/2014/main" id="{7D4755FA-780E-4792-953B-3756BFD1D74E}"/>
              </a:ext>
            </a:extLst>
          </p:cNvPr>
          <p:cNvSpPr/>
          <p:nvPr/>
        </p:nvSpPr>
        <p:spPr>
          <a:xfrm>
            <a:off x="467544" y="260648"/>
            <a:ext cx="8280920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chemeClr val="bg1"/>
                </a:solidFill>
                <a:latin typeface="Arial Black" panose="020B0A04020102020204" pitchFamily="34" charset="0"/>
              </a:rPr>
              <a:t>Tempi di «rendimento» dell’innovazione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3D7BEAF9-B3DE-44FF-BB6C-25542262E4DA}"/>
              </a:ext>
            </a:extLst>
          </p:cNvPr>
          <p:cNvSpPr/>
          <p:nvPr/>
        </p:nvSpPr>
        <p:spPr>
          <a:xfrm>
            <a:off x="107504" y="4221088"/>
            <a:ext cx="4257621" cy="1169551"/>
          </a:xfrm>
          <a:prstGeom prst="rect">
            <a:avLst/>
          </a:prstGeom>
          <a:solidFill>
            <a:schemeClr val="bg1">
              <a:lumMod val="75000"/>
              <a:alpha val="49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Trade-off velocità traduzione sul </a:t>
            </a:r>
            <a:r>
              <a:rPr lang="it-IT" sz="1400" dirty="0" err="1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mkt</a:t>
            </a:r>
            <a:r>
              <a:rPr lang="it-IT" sz="1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 e VA: aumentando la velocità aumenta percentuale di fatturato da servizi (in media del 10%) ma diminuisce VA procapite (-19%)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D2966250-F5A9-4938-84D0-D333D5C84D99}"/>
              </a:ext>
            </a:extLst>
          </p:cNvPr>
          <p:cNvSpPr/>
          <p:nvPr/>
        </p:nvSpPr>
        <p:spPr>
          <a:xfrm>
            <a:off x="179512" y="5589240"/>
            <a:ext cx="8856984" cy="954107"/>
          </a:xfrm>
          <a:prstGeom prst="rect">
            <a:avLst/>
          </a:prstGeom>
          <a:solidFill>
            <a:schemeClr val="bg1">
              <a:lumMod val="75000"/>
              <a:alpha val="49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it-IT" sz="1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Poiché le più veloci sono in media più </a:t>
            </a:r>
            <a:r>
              <a:rPr lang="it-IT" sz="1400" dirty="0" err="1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piccole..la</a:t>
            </a:r>
            <a:r>
              <a:rPr lang="it-IT" sz="1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 diminuzione di VA può volere dire che si tratta di imprese emergenti non di imprese </a:t>
            </a:r>
            <a:r>
              <a:rPr lang="it-IT" sz="1400" i="1" dirty="0" err="1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underperfomant</a:t>
            </a:r>
            <a:r>
              <a:rPr lang="it-IT" sz="1400" i="1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;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it-IT" sz="1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le veloci hanno maggiore investimenti in immobilizzazioni </a:t>
            </a:r>
            <a:r>
              <a:rPr lang="it-IT" sz="1400" dirty="0" err="1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immat</a:t>
            </a:r>
            <a:r>
              <a:rPr lang="it-IT" sz="1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. (di 3 volte superiori a lente, se si controlla per alta propensione al cliente)</a:t>
            </a:r>
          </a:p>
        </p:txBody>
      </p:sp>
      <p:pic>
        <p:nvPicPr>
          <p:cNvPr id="6147" name="Immagine 201" descr="Image result for icon  run">
            <a:extLst>
              <a:ext uri="{FF2B5EF4-FFF2-40B4-BE49-F238E27FC236}">
                <a16:creationId xmlns:a16="http://schemas.microsoft.com/office/drawing/2014/main" id="{ACDA0CE1-37DF-48E6-8EA1-A016A35861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94" b="-294"/>
          <a:stretch>
            <a:fillRect/>
          </a:stretch>
        </p:blipFill>
        <p:spPr bwMode="auto">
          <a:xfrm>
            <a:off x="1115616" y="7260"/>
            <a:ext cx="647700" cy="64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Immagine 200" descr="Related image">
            <a:extLst>
              <a:ext uri="{FF2B5EF4-FFF2-40B4-BE49-F238E27FC236}">
                <a16:creationId xmlns:a16="http://schemas.microsoft.com/office/drawing/2014/main" id="{2B4E83B4-D207-4CEB-9084-A55A3E56E6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04" b="-104"/>
          <a:stretch>
            <a:fillRect/>
          </a:stretch>
        </p:blipFill>
        <p:spPr bwMode="auto">
          <a:xfrm>
            <a:off x="0" y="260648"/>
            <a:ext cx="619125" cy="619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5" name="Immagine 202" descr="Image result for run icon">
            <a:extLst>
              <a:ext uri="{FF2B5EF4-FFF2-40B4-BE49-F238E27FC236}">
                <a16:creationId xmlns:a16="http://schemas.microsoft.com/office/drawing/2014/main" id="{DFDCBE71-1D7F-45F0-A6D5-9894BE97D2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6632"/>
            <a:ext cx="704850" cy="70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8599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36F23359-ECFD-4E26-8ED5-080ADA0081D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836712"/>
            <a:ext cx="8838565" cy="52959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sella di testo 302">
            <a:extLst>
              <a:ext uri="{FF2B5EF4-FFF2-40B4-BE49-F238E27FC236}">
                <a16:creationId xmlns:a16="http://schemas.microsoft.com/office/drawing/2014/main" id="{EC97C183-82A6-4611-BC2B-8CC62CF52653}"/>
              </a:ext>
            </a:extLst>
          </p:cNvPr>
          <p:cNvSpPr txBox="1"/>
          <p:nvPr/>
        </p:nvSpPr>
        <p:spPr>
          <a:xfrm>
            <a:off x="395536" y="1556792"/>
            <a:ext cx="1181100" cy="266700"/>
          </a:xfrm>
          <a:prstGeom prst="rect">
            <a:avLst/>
          </a:prstGeom>
          <a:solidFill>
            <a:srgbClr val="FFE9AB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1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Interoperabilità</a:t>
            </a:r>
            <a:r>
              <a:rPr lang="it-IT" sz="12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it-IT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21660971-AD0E-4880-BDA3-C7C2D2FFD9A2}"/>
              </a:ext>
            </a:extLst>
          </p:cNvPr>
          <p:cNvSpPr/>
          <p:nvPr/>
        </p:nvSpPr>
        <p:spPr>
          <a:xfrm>
            <a:off x="323528" y="404664"/>
            <a:ext cx="4572000" cy="96827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dirty="0">
                <a:solidFill>
                  <a:srgbClr val="8EAADB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Tecnologie adottate (tecnologie presenti e tecnologie “chiave”) dalle imprese per S3</a:t>
            </a:r>
            <a:endParaRPr lang="it-IT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76FFF9C0-3D1A-4CB6-97EE-33E95C6BB074}"/>
              </a:ext>
            </a:extLst>
          </p:cNvPr>
          <p:cNvSpPr/>
          <p:nvPr/>
        </p:nvSpPr>
        <p:spPr>
          <a:xfrm>
            <a:off x="6156176" y="1052736"/>
            <a:ext cx="2987824" cy="9682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dirty="0">
                <a:solidFill>
                  <a:srgbClr val="8EAADB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Tecnologie previste (tecnologie di cui si prevede l’adozione)</a:t>
            </a:r>
            <a:endParaRPr lang="it-IT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Freccia in giù 5">
            <a:extLst>
              <a:ext uri="{FF2B5EF4-FFF2-40B4-BE49-F238E27FC236}">
                <a16:creationId xmlns:a16="http://schemas.microsoft.com/office/drawing/2014/main" id="{0592D87F-CCDB-41C3-9934-DFB94FA9E30A}"/>
              </a:ext>
            </a:extLst>
          </p:cNvPr>
          <p:cNvSpPr/>
          <p:nvPr/>
        </p:nvSpPr>
        <p:spPr>
          <a:xfrm>
            <a:off x="7668344" y="1844824"/>
            <a:ext cx="1143000" cy="895350"/>
          </a:xfrm>
          <a:prstGeom prst="downArrow">
            <a:avLst/>
          </a:prstGeom>
          <a:solidFill>
            <a:schemeClr val="accent1"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it-IT"/>
          </a:p>
        </p:txBody>
      </p:sp>
      <p:sp>
        <p:nvSpPr>
          <p:cNvPr id="7" name="Casella di testo 275">
            <a:extLst>
              <a:ext uri="{FF2B5EF4-FFF2-40B4-BE49-F238E27FC236}">
                <a16:creationId xmlns:a16="http://schemas.microsoft.com/office/drawing/2014/main" id="{1BDF833A-3A8F-47FF-842D-DAA825993FE3}"/>
              </a:ext>
            </a:extLst>
          </p:cNvPr>
          <p:cNvSpPr txBox="1"/>
          <p:nvPr/>
        </p:nvSpPr>
        <p:spPr>
          <a:xfrm>
            <a:off x="4307309" y="6132418"/>
            <a:ext cx="1855470" cy="90170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700">
                <a:solidFill>
                  <a:srgbClr val="80808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AI=artificial intelligence</a:t>
            </a:r>
            <a:endParaRPr lang="it-IT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700">
                <a:solidFill>
                  <a:srgbClr val="80808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AR= augmented reality</a:t>
            </a:r>
            <a:endParaRPr lang="it-IT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700">
                <a:solidFill>
                  <a:srgbClr val="80808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SIM= tecnologie di simulazione</a:t>
            </a:r>
            <a:endParaRPr lang="it-IT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F25DC819-2D41-496E-B4D4-F39FCAF91D1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5661248"/>
            <a:ext cx="2717800" cy="100965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ttangolo 8">
            <a:extLst>
              <a:ext uri="{FF2B5EF4-FFF2-40B4-BE49-F238E27FC236}">
                <a16:creationId xmlns:a16="http://schemas.microsoft.com/office/drawing/2014/main" id="{BE2CD239-9FD2-415B-84A8-A87ACA2BC61F}"/>
              </a:ext>
            </a:extLst>
          </p:cNvPr>
          <p:cNvSpPr/>
          <p:nvPr/>
        </p:nvSpPr>
        <p:spPr>
          <a:xfrm>
            <a:off x="467544" y="7260"/>
            <a:ext cx="8280920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chemeClr val="bg1"/>
                </a:solidFill>
                <a:latin typeface="Arial Black" panose="020B0A04020102020204" pitchFamily="34" charset="0"/>
              </a:rPr>
              <a:t>Indicatore di intensità tecnologica</a:t>
            </a:r>
          </a:p>
        </p:txBody>
      </p:sp>
      <p:sp>
        <p:nvSpPr>
          <p:cNvPr id="10" name="Casella di testo 302">
            <a:extLst>
              <a:ext uri="{FF2B5EF4-FFF2-40B4-BE49-F238E27FC236}">
                <a16:creationId xmlns:a16="http://schemas.microsoft.com/office/drawing/2014/main" id="{D7A4648D-8477-4F54-A28E-0BBAC45C7E8E}"/>
              </a:ext>
            </a:extLst>
          </p:cNvPr>
          <p:cNvSpPr txBox="1"/>
          <p:nvPr/>
        </p:nvSpPr>
        <p:spPr>
          <a:xfrm>
            <a:off x="7092280" y="2996952"/>
            <a:ext cx="1440160" cy="266700"/>
          </a:xfrm>
          <a:prstGeom prst="rect">
            <a:avLst/>
          </a:prstGeom>
          <a:solidFill>
            <a:schemeClr val="accent1">
              <a:lumMod val="20000"/>
              <a:lumOff val="80000"/>
              <a:alpha val="52000"/>
            </a:schemeClr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Interoperabilità</a:t>
            </a:r>
            <a:r>
              <a:rPr lang="it-IT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it-I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F6673FC8-FDC4-4698-B29C-2548AC0D60EA}"/>
              </a:ext>
            </a:extLst>
          </p:cNvPr>
          <p:cNvSpPr txBox="1"/>
          <p:nvPr/>
        </p:nvSpPr>
        <p:spPr>
          <a:xfrm>
            <a:off x="4716016" y="1196752"/>
            <a:ext cx="1368152" cy="646331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1200" dirty="0">
                <a:latin typeface="Arial Black" panose="020B0A04020102020204" pitchFamily="34" charset="0"/>
              </a:rPr>
              <a:t>Sfida: sostenibilità ambientale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391AB930-CB85-4C25-8824-192FF740F8F6}"/>
              </a:ext>
            </a:extLst>
          </p:cNvPr>
          <p:cNvSpPr txBox="1"/>
          <p:nvPr/>
        </p:nvSpPr>
        <p:spPr>
          <a:xfrm>
            <a:off x="4716016" y="5517232"/>
            <a:ext cx="1512168" cy="461665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200">
                <a:latin typeface="Arial Black" panose="020B0A04020102020204" pitchFamily="34" charset="0"/>
              </a:defRPr>
            </a:lvl1pPr>
          </a:lstStyle>
          <a:p>
            <a:r>
              <a:rPr lang="it-IT" dirty="0"/>
              <a:t>Sfida: diversificazione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FC9E9F1E-8D4C-4AF8-A0F4-B6D246AFB4B3}"/>
              </a:ext>
            </a:extLst>
          </p:cNvPr>
          <p:cNvSpPr txBox="1"/>
          <p:nvPr/>
        </p:nvSpPr>
        <p:spPr>
          <a:xfrm>
            <a:off x="4716016" y="4653136"/>
            <a:ext cx="1872208" cy="646331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200">
                <a:latin typeface="Arial Black" panose="020B0A04020102020204" pitchFamily="34" charset="0"/>
              </a:defRPr>
            </a:lvl1pPr>
          </a:lstStyle>
          <a:p>
            <a:r>
              <a:rPr lang="it-IT" dirty="0"/>
              <a:t>Sfida: qualità diversificazione, big data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4C348DE-11A6-4C08-B097-FD7B4A2C39C8}"/>
              </a:ext>
            </a:extLst>
          </p:cNvPr>
          <p:cNvSpPr txBox="1"/>
          <p:nvPr/>
        </p:nvSpPr>
        <p:spPr>
          <a:xfrm>
            <a:off x="4716016" y="2060848"/>
            <a:ext cx="1656184" cy="648072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200">
                <a:latin typeface="Arial Black" panose="020B0A04020102020204" pitchFamily="34" charset="0"/>
              </a:defRPr>
            </a:lvl1pPr>
          </a:lstStyle>
          <a:p>
            <a:r>
              <a:rPr lang="it-IT" dirty="0" err="1"/>
              <a:t>Coprogettazione</a:t>
            </a:r>
            <a:r>
              <a:rPr lang="it-IT" dirty="0"/>
              <a:t>, logistica, big data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ACB189A2-B7FA-432B-8067-91815131F89A}"/>
              </a:ext>
            </a:extLst>
          </p:cNvPr>
          <p:cNvSpPr txBox="1"/>
          <p:nvPr/>
        </p:nvSpPr>
        <p:spPr>
          <a:xfrm>
            <a:off x="4716016" y="2924944"/>
            <a:ext cx="1800200" cy="83099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200">
                <a:latin typeface="Arial Black" panose="020B0A04020102020204" pitchFamily="34" charset="0"/>
              </a:defRPr>
            </a:lvl1pPr>
          </a:lstStyle>
          <a:p>
            <a:r>
              <a:rPr lang="it-IT" dirty="0"/>
              <a:t>Sfida: diversificazione , co-progettazione big data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E4CF1FBA-A7AF-4468-BA27-312B03BB45C8}"/>
              </a:ext>
            </a:extLst>
          </p:cNvPr>
          <p:cNvSpPr txBox="1"/>
          <p:nvPr/>
        </p:nvSpPr>
        <p:spPr>
          <a:xfrm>
            <a:off x="4716016" y="4005064"/>
            <a:ext cx="1872208" cy="276999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200">
                <a:latin typeface="Arial Black" panose="020B0A04020102020204" pitchFamily="34" charset="0"/>
              </a:defRPr>
            </a:lvl1pPr>
          </a:lstStyle>
          <a:p>
            <a:r>
              <a:rPr lang="it-IT" dirty="0"/>
              <a:t>Sfida: costi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137E0F75-ECFD-4082-8361-2EE97CAC4143}"/>
              </a:ext>
            </a:extLst>
          </p:cNvPr>
          <p:cNvSpPr txBox="1"/>
          <p:nvPr/>
        </p:nvSpPr>
        <p:spPr>
          <a:xfrm>
            <a:off x="4716016" y="692696"/>
            <a:ext cx="1368152" cy="276999"/>
          </a:xfrm>
          <a:prstGeom prst="rect">
            <a:avLst/>
          </a:prstGeom>
          <a:noFill/>
          <a:ln w="3492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1200" dirty="0">
                <a:latin typeface="Arial Black" panose="020B0A04020102020204" pitchFamily="34" charset="0"/>
              </a:rPr>
              <a:t>Sfide future</a:t>
            </a:r>
          </a:p>
        </p:txBody>
      </p:sp>
    </p:spTree>
    <p:extLst>
      <p:ext uri="{BB962C8B-B14F-4D97-AF65-F5344CB8AC3E}">
        <p14:creationId xmlns:p14="http://schemas.microsoft.com/office/powerpoint/2010/main" val="1825387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B841AE8B-32CA-49D7-B05E-16FD88A572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963" y="-13510"/>
            <a:ext cx="9252520" cy="6858000"/>
          </a:xfrm>
          <a:prstGeom prst="rect">
            <a:avLst/>
          </a:prstGeom>
          <a:solidFill>
            <a:schemeClr val="bg1">
              <a:lumMod val="75000"/>
              <a:alpha val="49000"/>
            </a:schemeClr>
          </a:solidFill>
        </p:spPr>
      </p:pic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A14D2544-EFF1-4A43-A4C9-D5EF54C39B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9328903"/>
              </p:ext>
            </p:extLst>
          </p:nvPr>
        </p:nvGraphicFramePr>
        <p:xfrm>
          <a:off x="683568" y="1916832"/>
          <a:ext cx="7992888" cy="4384263"/>
        </p:xfrm>
        <a:graphic>
          <a:graphicData uri="http://schemas.openxmlformats.org/drawingml/2006/table">
            <a:tbl>
              <a:tblPr firstRow="1" firstCol="1" bandRow="1">
                <a:tableStyleId>{6E25E649-3F16-4E02-A733-19D2CDBF48F0}</a:tableStyleId>
              </a:tblPr>
              <a:tblGrid>
                <a:gridCol w="3059257">
                  <a:extLst>
                    <a:ext uri="{9D8B030D-6E8A-4147-A177-3AD203B41FA5}">
                      <a16:colId xmlns:a16="http://schemas.microsoft.com/office/drawing/2014/main" val="2942821600"/>
                    </a:ext>
                  </a:extLst>
                </a:gridCol>
                <a:gridCol w="844000">
                  <a:extLst>
                    <a:ext uri="{9D8B030D-6E8A-4147-A177-3AD203B41FA5}">
                      <a16:colId xmlns:a16="http://schemas.microsoft.com/office/drawing/2014/main" val="3203170408"/>
                    </a:ext>
                  </a:extLst>
                </a:gridCol>
                <a:gridCol w="1053551">
                  <a:extLst>
                    <a:ext uri="{9D8B030D-6E8A-4147-A177-3AD203B41FA5}">
                      <a16:colId xmlns:a16="http://schemas.microsoft.com/office/drawing/2014/main" val="1539478238"/>
                    </a:ext>
                  </a:extLst>
                </a:gridCol>
                <a:gridCol w="1064174">
                  <a:extLst>
                    <a:ext uri="{9D8B030D-6E8A-4147-A177-3AD203B41FA5}">
                      <a16:colId xmlns:a16="http://schemas.microsoft.com/office/drawing/2014/main" val="1040091657"/>
                    </a:ext>
                  </a:extLst>
                </a:gridCol>
                <a:gridCol w="1167500">
                  <a:extLst>
                    <a:ext uri="{9D8B030D-6E8A-4147-A177-3AD203B41FA5}">
                      <a16:colId xmlns:a16="http://schemas.microsoft.com/office/drawing/2014/main" val="2559848696"/>
                    </a:ext>
                  </a:extLst>
                </a:gridCol>
                <a:gridCol w="804406">
                  <a:extLst>
                    <a:ext uri="{9D8B030D-6E8A-4147-A177-3AD203B41FA5}">
                      <a16:colId xmlns:a16="http://schemas.microsoft.com/office/drawing/2014/main" val="414872209"/>
                    </a:ext>
                  </a:extLst>
                </a:gridCol>
              </a:tblGrid>
              <a:tr h="12961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  <a:latin typeface="Arial Black" panose="020B0A04020102020204" pitchFamily="34" charset="0"/>
                        </a:rPr>
                        <a:t> </a:t>
                      </a:r>
                      <a:endParaRPr lang="it-IT" sz="180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it-IT" sz="1100" dirty="0">
                        <a:effectLst/>
                        <a:latin typeface="Arial Black" panose="020B0A040201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it-IT" sz="1100" dirty="0">
                        <a:effectLst/>
                        <a:latin typeface="Arial Black" panose="020B0A040201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  <a:latin typeface="Arial Black" panose="020B0A04020102020204" pitchFamily="34" charset="0"/>
                        </a:rPr>
                        <a:t>Non li conosco</a:t>
                      </a:r>
                      <a:endParaRPr lang="it-IT" sz="160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it-IT" sz="1100" dirty="0">
                        <a:effectLst/>
                        <a:latin typeface="Arial Black" panose="020B0A040201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  <a:latin typeface="Arial Black" panose="020B0A04020102020204" pitchFamily="34" charset="0"/>
                        </a:rPr>
                        <a:t>Sì, ne ho già beneficiato</a:t>
                      </a:r>
                      <a:endParaRPr lang="it-IT" sz="160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it-IT" sz="1100" dirty="0">
                        <a:effectLst/>
                        <a:latin typeface="Arial Black" panose="020B0A040201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  <a:latin typeface="Arial Black" panose="020B0A04020102020204" pitchFamily="34" charset="0"/>
                        </a:rPr>
                        <a:t>Sì, non sono interessato</a:t>
                      </a:r>
                      <a:endParaRPr lang="it-IT" sz="160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it-IT" sz="1100" dirty="0">
                        <a:effectLst/>
                        <a:latin typeface="Arial Black" panose="020B0A040201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  <a:latin typeface="Arial Black" panose="020B0A04020102020204" pitchFamily="34" charset="0"/>
                        </a:rPr>
                        <a:t>Sì, prevedo di beneficiarne</a:t>
                      </a:r>
                      <a:endParaRPr lang="it-IT" sz="160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it-IT" sz="1100" dirty="0">
                        <a:effectLst/>
                        <a:latin typeface="Arial Black" panose="020B0A040201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it-IT" sz="1100" dirty="0">
                        <a:effectLst/>
                        <a:latin typeface="Arial Black" panose="020B0A040201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  <a:latin typeface="Arial Black" panose="020B0A04020102020204" pitchFamily="34" charset="0"/>
                        </a:rPr>
                        <a:t>Totale </a:t>
                      </a:r>
                      <a:endParaRPr lang="it-IT" sz="160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35569548"/>
                  </a:ext>
                </a:extLst>
              </a:tr>
              <a:tr h="4082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  <a:latin typeface="Arial Black" panose="020B0A04020102020204" pitchFamily="34" charset="0"/>
                        </a:rPr>
                        <a:t>Meccatronica e motoristica</a:t>
                      </a:r>
                      <a:endParaRPr lang="it-IT" sz="180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 Black" panose="020B0A04020102020204" pitchFamily="34" charset="0"/>
                        </a:rPr>
                        <a:t>20</a:t>
                      </a:r>
                      <a:endParaRPr lang="it-IT" sz="18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solidFill>
                            <a:srgbClr val="FF0000"/>
                          </a:solidFill>
                          <a:effectLst/>
                          <a:latin typeface="Arial Black" panose="020B0A04020102020204" pitchFamily="34" charset="0"/>
                        </a:rPr>
                        <a:t>18</a:t>
                      </a:r>
                      <a:endParaRPr lang="it-IT" sz="1800" dirty="0">
                        <a:solidFill>
                          <a:srgbClr val="FF0000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 Black" panose="020B0A04020102020204" pitchFamily="34" charset="0"/>
                        </a:rPr>
                        <a:t>28</a:t>
                      </a:r>
                      <a:endParaRPr lang="it-IT" sz="18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solidFill>
                            <a:srgbClr val="FF0000"/>
                          </a:solidFill>
                          <a:effectLst/>
                          <a:latin typeface="Arial Black" panose="020B0A04020102020204" pitchFamily="34" charset="0"/>
                        </a:rPr>
                        <a:t>34</a:t>
                      </a:r>
                      <a:endParaRPr lang="it-IT" sz="1800" dirty="0">
                        <a:solidFill>
                          <a:srgbClr val="FF0000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 Black" panose="020B0A04020102020204" pitchFamily="34" charset="0"/>
                        </a:rPr>
                        <a:t>100</a:t>
                      </a:r>
                      <a:endParaRPr lang="it-IT" sz="18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15196672"/>
                  </a:ext>
                </a:extLst>
              </a:tr>
              <a:tr h="4862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  <a:latin typeface="Arial Black" panose="020B0A04020102020204" pitchFamily="34" charset="0"/>
                        </a:rPr>
                        <a:t>Sistema edilizia e costruzioni</a:t>
                      </a:r>
                      <a:endParaRPr lang="it-IT" sz="180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 Black" panose="020B0A04020102020204" pitchFamily="34" charset="0"/>
                        </a:rPr>
                        <a:t>28</a:t>
                      </a:r>
                      <a:endParaRPr lang="it-IT" sz="18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 Black" panose="020B0A04020102020204" pitchFamily="34" charset="0"/>
                        </a:rPr>
                        <a:t>14</a:t>
                      </a:r>
                      <a:endParaRPr lang="it-IT" sz="18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 Black" panose="020B0A04020102020204" pitchFamily="34" charset="0"/>
                        </a:rPr>
                        <a:t>35</a:t>
                      </a:r>
                      <a:endParaRPr lang="it-IT" sz="18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 Black" panose="020B0A04020102020204" pitchFamily="34" charset="0"/>
                        </a:rPr>
                        <a:t>23</a:t>
                      </a:r>
                      <a:endParaRPr lang="it-IT" sz="18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 Black" panose="020B0A04020102020204" pitchFamily="34" charset="0"/>
                        </a:rPr>
                        <a:t>100</a:t>
                      </a:r>
                      <a:endParaRPr lang="it-IT" sz="18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44990710"/>
                  </a:ext>
                </a:extLst>
              </a:tr>
              <a:tr h="4082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  <a:latin typeface="Arial Black" panose="020B0A04020102020204" pitchFamily="34" charset="0"/>
                        </a:rPr>
                        <a:t>Agroalimentare</a:t>
                      </a:r>
                      <a:endParaRPr lang="it-IT" sz="180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 Black" panose="020B0A04020102020204" pitchFamily="34" charset="0"/>
                        </a:rPr>
                        <a:t>26</a:t>
                      </a:r>
                      <a:endParaRPr lang="it-IT" sz="18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solidFill>
                            <a:srgbClr val="FF0000"/>
                          </a:solidFill>
                          <a:effectLst/>
                          <a:latin typeface="Arial Black" panose="020B0A04020102020204" pitchFamily="34" charset="0"/>
                        </a:rPr>
                        <a:t>16</a:t>
                      </a:r>
                      <a:endParaRPr lang="it-IT" sz="1800" dirty="0">
                        <a:solidFill>
                          <a:srgbClr val="FF0000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 Black" panose="020B0A04020102020204" pitchFamily="34" charset="0"/>
                        </a:rPr>
                        <a:t>30</a:t>
                      </a:r>
                      <a:endParaRPr lang="it-IT" sz="18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solidFill>
                            <a:srgbClr val="FF0000"/>
                          </a:solidFill>
                          <a:effectLst/>
                          <a:latin typeface="Arial Black" panose="020B0A04020102020204" pitchFamily="34" charset="0"/>
                        </a:rPr>
                        <a:t>28</a:t>
                      </a:r>
                      <a:endParaRPr lang="it-IT" sz="1800" dirty="0">
                        <a:solidFill>
                          <a:srgbClr val="FF0000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 Black" panose="020B0A04020102020204" pitchFamily="34" charset="0"/>
                        </a:rPr>
                        <a:t>100</a:t>
                      </a:r>
                      <a:endParaRPr lang="it-IT" sz="18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90430686"/>
                  </a:ext>
                </a:extLst>
              </a:tr>
              <a:tr h="4862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  <a:latin typeface="Arial Black" panose="020B0A04020102020204" pitchFamily="34" charset="0"/>
                        </a:rPr>
                        <a:t>Industrie culturali e creative</a:t>
                      </a:r>
                      <a:endParaRPr lang="it-IT" sz="180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 Black" panose="020B0A04020102020204" pitchFamily="34" charset="0"/>
                        </a:rPr>
                        <a:t>33</a:t>
                      </a:r>
                      <a:endParaRPr lang="it-IT" sz="18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 Black" panose="020B0A04020102020204" pitchFamily="34" charset="0"/>
                        </a:rPr>
                        <a:t>10</a:t>
                      </a:r>
                      <a:endParaRPr lang="it-IT" sz="18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 Black" panose="020B0A04020102020204" pitchFamily="34" charset="0"/>
                        </a:rPr>
                        <a:t>34</a:t>
                      </a:r>
                      <a:endParaRPr lang="it-IT" sz="18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 Black" panose="020B0A04020102020204" pitchFamily="34" charset="0"/>
                        </a:rPr>
                        <a:t>23</a:t>
                      </a:r>
                      <a:endParaRPr lang="it-IT" sz="18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 Black" panose="020B0A04020102020204" pitchFamily="34" charset="0"/>
                        </a:rPr>
                        <a:t>100</a:t>
                      </a:r>
                      <a:endParaRPr lang="it-IT" sz="18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00501678"/>
                  </a:ext>
                </a:extLst>
              </a:tr>
              <a:tr h="5109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  <a:latin typeface="Arial Black" panose="020B0A04020102020204" pitchFamily="34" charset="0"/>
                        </a:rPr>
                        <a:t>Servizi ad alta intensità di conoscenza</a:t>
                      </a:r>
                      <a:endParaRPr lang="it-IT" sz="180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 Black" panose="020B0A04020102020204" pitchFamily="34" charset="0"/>
                        </a:rPr>
                        <a:t>27</a:t>
                      </a:r>
                      <a:endParaRPr lang="it-IT" sz="18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 Black" panose="020B0A04020102020204" pitchFamily="34" charset="0"/>
                        </a:rPr>
                        <a:t>13</a:t>
                      </a:r>
                      <a:endParaRPr lang="it-IT" sz="18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 Black" panose="020B0A04020102020204" pitchFamily="34" charset="0"/>
                        </a:rPr>
                        <a:t>37</a:t>
                      </a:r>
                      <a:endParaRPr lang="it-IT" sz="18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 Black" panose="020B0A04020102020204" pitchFamily="34" charset="0"/>
                        </a:rPr>
                        <a:t>23</a:t>
                      </a:r>
                      <a:endParaRPr lang="it-IT" sz="18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 Black" panose="020B0A04020102020204" pitchFamily="34" charset="0"/>
                        </a:rPr>
                        <a:t>100</a:t>
                      </a:r>
                      <a:endParaRPr lang="it-IT" sz="18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89136622"/>
                  </a:ext>
                </a:extLst>
              </a:tr>
              <a:tr h="4935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  <a:latin typeface="Arial Black" panose="020B0A04020102020204" pitchFamily="34" charset="0"/>
                        </a:rPr>
                        <a:t>Industria della salute e del benessere</a:t>
                      </a:r>
                      <a:endParaRPr lang="it-IT" sz="180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 Black" panose="020B0A04020102020204" pitchFamily="34" charset="0"/>
                        </a:rPr>
                        <a:t>36</a:t>
                      </a:r>
                      <a:endParaRPr lang="it-IT" sz="18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 Black" panose="020B0A04020102020204" pitchFamily="34" charset="0"/>
                        </a:rPr>
                        <a:t>11</a:t>
                      </a:r>
                      <a:endParaRPr lang="it-IT" sz="18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 Black" panose="020B0A04020102020204" pitchFamily="34" charset="0"/>
                        </a:rPr>
                        <a:t>26</a:t>
                      </a:r>
                      <a:endParaRPr lang="it-IT" sz="18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 Black" panose="020B0A04020102020204" pitchFamily="34" charset="0"/>
                        </a:rPr>
                        <a:t>26</a:t>
                      </a:r>
                      <a:endParaRPr lang="it-IT" sz="18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 Black" panose="020B0A04020102020204" pitchFamily="34" charset="0"/>
                        </a:rPr>
                        <a:t>100</a:t>
                      </a:r>
                      <a:endParaRPr lang="it-IT" sz="18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7019442"/>
                  </a:ext>
                </a:extLst>
              </a:tr>
              <a:tr h="2946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  <a:latin typeface="Arial Black" panose="020B0A04020102020204" pitchFamily="34" charset="0"/>
                        </a:rPr>
                        <a:t>Totale complessivo</a:t>
                      </a:r>
                      <a:endParaRPr lang="it-IT" sz="180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 Black" panose="020B0A04020102020204" pitchFamily="34" charset="0"/>
                        </a:rPr>
                        <a:t>26</a:t>
                      </a:r>
                      <a:endParaRPr lang="it-IT" sz="18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 Black" panose="020B0A04020102020204" pitchFamily="34" charset="0"/>
                        </a:rPr>
                        <a:t>15</a:t>
                      </a:r>
                      <a:endParaRPr lang="it-IT" sz="18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 Black" panose="020B0A04020102020204" pitchFamily="34" charset="0"/>
                        </a:rPr>
                        <a:t>32</a:t>
                      </a:r>
                      <a:endParaRPr lang="it-IT" sz="18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 Black" panose="020B0A04020102020204" pitchFamily="34" charset="0"/>
                        </a:rPr>
                        <a:t>27</a:t>
                      </a:r>
                      <a:endParaRPr lang="it-IT" sz="18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 Black" panose="020B0A04020102020204" pitchFamily="34" charset="0"/>
                        </a:rPr>
                        <a:t>100</a:t>
                      </a:r>
                      <a:endParaRPr lang="it-IT" sz="18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22394820"/>
                  </a:ext>
                </a:extLst>
              </a:tr>
            </a:tbl>
          </a:graphicData>
        </a:graphic>
      </p:graphicFrame>
      <p:sp>
        <p:nvSpPr>
          <p:cNvPr id="3" name="Rettangolo 2">
            <a:extLst>
              <a:ext uri="{FF2B5EF4-FFF2-40B4-BE49-F238E27FC236}">
                <a16:creationId xmlns:a16="http://schemas.microsoft.com/office/drawing/2014/main" id="{EEFE9BAE-54E3-4E74-BD9D-8B8ADFFEE8A3}"/>
              </a:ext>
            </a:extLst>
          </p:cNvPr>
          <p:cNvSpPr/>
          <p:nvPr/>
        </p:nvSpPr>
        <p:spPr>
          <a:xfrm>
            <a:off x="755576" y="1124744"/>
            <a:ext cx="7776864" cy="6701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b="1" dirty="0">
                <a:solidFill>
                  <a:srgbClr val="1F386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Utilizzo super-ammortamenti “Industria 4.0”. Valori percentuali su aree S3</a:t>
            </a:r>
            <a:endParaRPr lang="it-IT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Ovale 4">
            <a:extLst>
              <a:ext uri="{FF2B5EF4-FFF2-40B4-BE49-F238E27FC236}">
                <a16:creationId xmlns:a16="http://schemas.microsoft.com/office/drawing/2014/main" id="{D400E8FF-2CE4-4FE7-A504-38354DF49E1E}"/>
              </a:ext>
            </a:extLst>
          </p:cNvPr>
          <p:cNvSpPr/>
          <p:nvPr/>
        </p:nvSpPr>
        <p:spPr>
          <a:xfrm>
            <a:off x="251520" y="3068960"/>
            <a:ext cx="8640960" cy="432048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Ovale 5">
            <a:extLst>
              <a:ext uri="{FF2B5EF4-FFF2-40B4-BE49-F238E27FC236}">
                <a16:creationId xmlns:a16="http://schemas.microsoft.com/office/drawing/2014/main" id="{BA75F128-59B8-4C49-A7B7-3CA2B2E8ABE4}"/>
              </a:ext>
            </a:extLst>
          </p:cNvPr>
          <p:cNvSpPr/>
          <p:nvPr/>
        </p:nvSpPr>
        <p:spPr>
          <a:xfrm>
            <a:off x="323528" y="3933056"/>
            <a:ext cx="8640960" cy="432048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5713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939A2B79-4E38-48E9-BB72-9AAE32C415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609"/>
            <a:ext cx="9252520" cy="6858000"/>
          </a:xfrm>
          <a:prstGeom prst="rect">
            <a:avLst/>
          </a:prstGeom>
          <a:solidFill>
            <a:schemeClr val="bg1">
              <a:lumMod val="75000"/>
              <a:alpha val="49000"/>
            </a:schemeClr>
          </a:solidFill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918819BD-C76A-4D2D-A47E-A0647EA45B42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420888"/>
            <a:ext cx="6552728" cy="210748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215F8D1C-2506-47EC-BA24-D710794A968D}"/>
              </a:ext>
            </a:extLst>
          </p:cNvPr>
          <p:cNvSpPr/>
          <p:nvPr/>
        </p:nvSpPr>
        <p:spPr>
          <a:xfrm>
            <a:off x="539552" y="1772816"/>
            <a:ext cx="7776864" cy="37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b="1" dirty="0">
                <a:solidFill>
                  <a:srgbClr val="1F386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propensione all’utilizzo del POR-FESR</a:t>
            </a:r>
            <a:endParaRPr lang="it-IT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79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ico 1">
            <a:extLst>
              <a:ext uri="{FF2B5EF4-FFF2-40B4-BE49-F238E27FC236}">
                <a16:creationId xmlns:a16="http://schemas.microsoft.com/office/drawing/2014/main" id="{0270C73B-8D59-4D5F-BEED-3CF6FECD98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23885894"/>
              </p:ext>
            </p:extLst>
          </p:nvPr>
        </p:nvGraphicFramePr>
        <p:xfrm>
          <a:off x="323528" y="1268760"/>
          <a:ext cx="8416414" cy="50329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asellaDiTesto 2">
            <a:extLst>
              <a:ext uri="{FF2B5EF4-FFF2-40B4-BE49-F238E27FC236}">
                <a16:creationId xmlns:a16="http://schemas.microsoft.com/office/drawing/2014/main" id="{C47CEE16-EFAF-40F9-ABCE-6B5402194262}"/>
              </a:ext>
            </a:extLst>
          </p:cNvPr>
          <p:cNvSpPr txBox="1"/>
          <p:nvPr/>
        </p:nvSpPr>
        <p:spPr>
          <a:xfrm>
            <a:off x="899592" y="1196752"/>
            <a:ext cx="16561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it-IT" dirty="0">
                <a:solidFill>
                  <a:srgbClr val="FF0000"/>
                </a:solidFill>
              </a:rPr>
              <a:t>Eco-efficacia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EC6E7963-3EC6-475A-BA58-ADE441D4A717}"/>
              </a:ext>
            </a:extLst>
          </p:cNvPr>
          <p:cNvSpPr txBox="1"/>
          <p:nvPr/>
        </p:nvSpPr>
        <p:spPr>
          <a:xfrm>
            <a:off x="5724128" y="4869160"/>
            <a:ext cx="16561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rgbClr val="FF0000"/>
                </a:solidFill>
              </a:rPr>
              <a:t>Eco-efficienza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8FE43577-A44F-426A-860A-9DF1251CC92F}"/>
              </a:ext>
            </a:extLst>
          </p:cNvPr>
          <p:cNvSpPr/>
          <p:nvPr/>
        </p:nvSpPr>
        <p:spPr>
          <a:xfrm>
            <a:off x="539552" y="260648"/>
            <a:ext cx="8280920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chemeClr val="bg1"/>
                </a:solidFill>
                <a:latin typeface="Arial Black" panose="020B0A04020102020204" pitchFamily="34" charset="0"/>
              </a:rPr>
              <a:t>Indicatore di circular economy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1E14449A-FE23-44A1-9537-96EB03DED9C9}"/>
              </a:ext>
            </a:extLst>
          </p:cNvPr>
          <p:cNvSpPr txBox="1"/>
          <p:nvPr/>
        </p:nvSpPr>
        <p:spPr>
          <a:xfrm>
            <a:off x="899592" y="4581128"/>
            <a:ext cx="3024336" cy="738664"/>
          </a:xfrm>
          <a:prstGeom prst="rect">
            <a:avLst/>
          </a:prstGeom>
          <a:solidFill>
            <a:schemeClr val="bg1">
              <a:lumMod val="75000"/>
              <a:alpha val="49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defRPr>
            </a:lvl1pPr>
          </a:lstStyle>
          <a:p>
            <a:r>
              <a:rPr lang="it-IT" dirty="0"/>
              <a:t>Il 21%  delle imprese adotta soluzioni avanzate di «eco-efficacia»</a:t>
            </a:r>
          </a:p>
        </p:txBody>
      </p:sp>
    </p:spTree>
    <p:extLst>
      <p:ext uri="{BB962C8B-B14F-4D97-AF65-F5344CB8AC3E}">
        <p14:creationId xmlns:p14="http://schemas.microsoft.com/office/powerpoint/2010/main" val="227870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ico 1">
            <a:extLst>
              <a:ext uri="{FF2B5EF4-FFF2-40B4-BE49-F238E27FC236}">
                <a16:creationId xmlns:a16="http://schemas.microsoft.com/office/drawing/2014/main" id="{CFCE059F-26ED-4501-8A2C-03930603AF4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01090293"/>
              </p:ext>
            </p:extLst>
          </p:nvPr>
        </p:nvGraphicFramePr>
        <p:xfrm>
          <a:off x="1115616" y="836712"/>
          <a:ext cx="6552728" cy="58326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Ovale 2">
            <a:extLst>
              <a:ext uri="{FF2B5EF4-FFF2-40B4-BE49-F238E27FC236}">
                <a16:creationId xmlns:a16="http://schemas.microsoft.com/office/drawing/2014/main" id="{04CE75AE-16BF-4556-8DE9-3D032D1B4B3D}"/>
              </a:ext>
            </a:extLst>
          </p:cNvPr>
          <p:cNvSpPr/>
          <p:nvPr/>
        </p:nvSpPr>
        <p:spPr>
          <a:xfrm>
            <a:off x="3923928" y="1556792"/>
            <a:ext cx="1584176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Ovale 3">
            <a:extLst>
              <a:ext uri="{FF2B5EF4-FFF2-40B4-BE49-F238E27FC236}">
                <a16:creationId xmlns:a16="http://schemas.microsoft.com/office/drawing/2014/main" id="{1F61E456-7490-4698-BE04-11A4FCAFA48C}"/>
              </a:ext>
            </a:extLst>
          </p:cNvPr>
          <p:cNvSpPr/>
          <p:nvPr/>
        </p:nvSpPr>
        <p:spPr>
          <a:xfrm>
            <a:off x="4211960" y="980728"/>
            <a:ext cx="1728192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Ovale 4">
            <a:extLst>
              <a:ext uri="{FF2B5EF4-FFF2-40B4-BE49-F238E27FC236}">
                <a16:creationId xmlns:a16="http://schemas.microsoft.com/office/drawing/2014/main" id="{A5FAA8C8-2799-4911-BE7B-0DE3613B0F6F}"/>
              </a:ext>
            </a:extLst>
          </p:cNvPr>
          <p:cNvSpPr/>
          <p:nvPr/>
        </p:nvSpPr>
        <p:spPr>
          <a:xfrm>
            <a:off x="3995936" y="2636912"/>
            <a:ext cx="1512168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EB4FBF99-6572-4C24-8B7D-A3729C0C3F97}"/>
              </a:ext>
            </a:extLst>
          </p:cNvPr>
          <p:cNvSpPr txBox="1"/>
          <p:nvPr/>
        </p:nvSpPr>
        <p:spPr>
          <a:xfrm>
            <a:off x="0" y="0"/>
            <a:ext cx="4536504" cy="954107"/>
          </a:xfrm>
          <a:prstGeom prst="rect">
            <a:avLst/>
          </a:prstGeom>
          <a:solidFill>
            <a:schemeClr val="bg1">
              <a:lumMod val="75000"/>
              <a:alpha val="49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defRPr>
            </a:lvl1pPr>
          </a:lstStyle>
          <a:p>
            <a:r>
              <a:rPr lang="it-IT" dirty="0"/>
              <a:t>Nella meccatronica e agroalimentare le strategie di riduzione consumi accompagnano strategie di riciclo e utilizzo scarti sopra media</a:t>
            </a:r>
          </a:p>
        </p:txBody>
      </p:sp>
      <p:cxnSp>
        <p:nvCxnSpPr>
          <p:cNvPr id="8" name="Connettore 2 7">
            <a:extLst>
              <a:ext uri="{FF2B5EF4-FFF2-40B4-BE49-F238E27FC236}">
                <a16:creationId xmlns:a16="http://schemas.microsoft.com/office/drawing/2014/main" id="{A3DD6B9A-8D5C-42A9-8EC0-AF01E598649B}"/>
              </a:ext>
            </a:extLst>
          </p:cNvPr>
          <p:cNvCxnSpPr>
            <a:cxnSpLocks/>
            <a:stCxn id="4" idx="0"/>
          </p:cNvCxnSpPr>
          <p:nvPr/>
        </p:nvCxnSpPr>
        <p:spPr>
          <a:xfrm flipH="1" flipV="1">
            <a:off x="4139952" y="764704"/>
            <a:ext cx="936104" cy="2160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2 11">
            <a:extLst>
              <a:ext uri="{FF2B5EF4-FFF2-40B4-BE49-F238E27FC236}">
                <a16:creationId xmlns:a16="http://schemas.microsoft.com/office/drawing/2014/main" id="{4669A3CC-BEB7-467F-A657-7EB73BF983CC}"/>
              </a:ext>
            </a:extLst>
          </p:cNvPr>
          <p:cNvCxnSpPr>
            <a:stCxn id="3" idx="0"/>
          </p:cNvCxnSpPr>
          <p:nvPr/>
        </p:nvCxnSpPr>
        <p:spPr>
          <a:xfrm flipH="1" flipV="1">
            <a:off x="3635896" y="836712"/>
            <a:ext cx="1080120" cy="7200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2 13">
            <a:extLst>
              <a:ext uri="{FF2B5EF4-FFF2-40B4-BE49-F238E27FC236}">
                <a16:creationId xmlns:a16="http://schemas.microsoft.com/office/drawing/2014/main" id="{D85C655B-1273-4211-980C-716DC63D1A07}"/>
              </a:ext>
            </a:extLst>
          </p:cNvPr>
          <p:cNvCxnSpPr>
            <a:cxnSpLocks/>
          </p:cNvCxnSpPr>
          <p:nvPr/>
        </p:nvCxnSpPr>
        <p:spPr>
          <a:xfrm>
            <a:off x="5292080" y="2708920"/>
            <a:ext cx="1512168" cy="4320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E1B3605A-BA6D-4CD3-ABC7-F427E0FA27FE}"/>
              </a:ext>
            </a:extLst>
          </p:cNvPr>
          <p:cNvSpPr txBox="1"/>
          <p:nvPr/>
        </p:nvSpPr>
        <p:spPr>
          <a:xfrm>
            <a:off x="6876256" y="2852936"/>
            <a:ext cx="2016224" cy="1169551"/>
          </a:xfrm>
          <a:prstGeom prst="rect">
            <a:avLst/>
          </a:prstGeom>
          <a:solidFill>
            <a:schemeClr val="bg1">
              <a:lumMod val="75000"/>
              <a:alpha val="49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defRPr>
            </a:lvl1pPr>
          </a:lstStyle>
          <a:p>
            <a:r>
              <a:rPr lang="it-IT" dirty="0"/>
              <a:t>Industrie della salute: prevalgono strategie di efficienza</a:t>
            </a:r>
          </a:p>
          <a:p>
            <a:r>
              <a:rPr lang="it-IT" dirty="0"/>
              <a:t>Sopra media</a:t>
            </a:r>
          </a:p>
        </p:txBody>
      </p:sp>
      <p:sp>
        <p:nvSpPr>
          <p:cNvPr id="17" name="Rettangolo 16">
            <a:extLst>
              <a:ext uri="{FF2B5EF4-FFF2-40B4-BE49-F238E27FC236}">
                <a16:creationId xmlns:a16="http://schemas.microsoft.com/office/drawing/2014/main" id="{28E26C03-08C3-475C-8599-47D2FA904BF3}"/>
              </a:ext>
            </a:extLst>
          </p:cNvPr>
          <p:cNvSpPr/>
          <p:nvPr/>
        </p:nvSpPr>
        <p:spPr>
          <a:xfrm>
            <a:off x="5220072" y="116632"/>
            <a:ext cx="3744416" cy="64633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chemeClr val="bg1"/>
                </a:solidFill>
                <a:latin typeface="Arial Black" panose="020B0A04020102020204" pitchFamily="34" charset="0"/>
              </a:rPr>
              <a:t>Indicatore di circular economy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C3BB9C3E-E61E-47C3-9C71-A6D4ABA5283A}"/>
              </a:ext>
            </a:extLst>
          </p:cNvPr>
          <p:cNvSpPr txBox="1"/>
          <p:nvPr/>
        </p:nvSpPr>
        <p:spPr>
          <a:xfrm>
            <a:off x="6012160" y="5157192"/>
            <a:ext cx="2880320" cy="738664"/>
          </a:xfrm>
          <a:prstGeom prst="rect">
            <a:avLst/>
          </a:prstGeom>
          <a:solidFill>
            <a:schemeClr val="bg1">
              <a:lumMod val="75000"/>
              <a:alpha val="49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defRPr>
            </a:lvl1pPr>
          </a:lstStyle>
          <a:p>
            <a:r>
              <a:rPr lang="it-IT" dirty="0"/>
              <a:t>Esigenza di strategie differenziate per </a:t>
            </a:r>
            <a:r>
              <a:rPr lang="it-IT" dirty="0" err="1"/>
              <a:t>value</a:t>
            </a:r>
            <a:r>
              <a:rPr lang="it-IT" dirty="0"/>
              <a:t> </a:t>
            </a:r>
            <a:r>
              <a:rPr lang="it-IT" dirty="0" err="1"/>
              <a:t>chains</a:t>
            </a:r>
            <a:endParaRPr lang="it-IT" dirty="0"/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FCFC8564-7014-4B2A-B8D7-C1C95CE15B70}"/>
              </a:ext>
            </a:extLst>
          </p:cNvPr>
          <p:cNvSpPr txBox="1"/>
          <p:nvPr/>
        </p:nvSpPr>
        <p:spPr>
          <a:xfrm>
            <a:off x="107504" y="1052736"/>
            <a:ext cx="1296144" cy="1615827"/>
          </a:xfrm>
          <a:prstGeom prst="rect">
            <a:avLst/>
          </a:prstGeom>
          <a:solidFill>
            <a:schemeClr val="bg1">
              <a:lumMod val="75000"/>
              <a:alpha val="49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defRPr>
            </a:lvl1pPr>
          </a:lstStyle>
          <a:p>
            <a:r>
              <a:rPr lang="it-IT" sz="1100" dirty="0"/>
              <a:t>Per le imprese </a:t>
            </a:r>
            <a:r>
              <a:rPr lang="it-IT" sz="1100" dirty="0" err="1"/>
              <a:t>mech+agro</a:t>
            </a:r>
            <a:r>
              <a:rPr lang="it-IT" sz="1100" dirty="0"/>
              <a:t> l’indicatore circular economy raddoppia se aumenta propensione ai servizi</a:t>
            </a:r>
          </a:p>
        </p:txBody>
      </p:sp>
    </p:spTree>
    <p:extLst>
      <p:ext uri="{BB962C8B-B14F-4D97-AF65-F5344CB8AC3E}">
        <p14:creationId xmlns:p14="http://schemas.microsoft.com/office/powerpoint/2010/main" val="3953017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EB6673FC-9809-4DC9-B8E3-A373058042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899829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100" b="1" i="0" u="none" strike="noStrike" cap="none" normalizeH="0" baseline="0">
                <a:ln>
                  <a:noFill/>
                </a:ln>
                <a:solidFill>
                  <a:srgbClr val="167FA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Elementi che secondo le imprese favoriscono l’innovazione. Valori percentuali sul totale risposte delle aree S3</a:t>
            </a:r>
            <a:endParaRPr kumimoji="0" lang="it-IT" altLang="it-IT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Grafico 2">
            <a:extLst>
              <a:ext uri="{FF2B5EF4-FFF2-40B4-BE49-F238E27FC236}">
                <a16:creationId xmlns:a16="http://schemas.microsoft.com/office/drawing/2014/main" id="{076F2D0D-338A-4BC4-9AFB-AC60D7F82B7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4525966"/>
              </p:ext>
            </p:extLst>
          </p:nvPr>
        </p:nvGraphicFramePr>
        <p:xfrm>
          <a:off x="34781" y="1124744"/>
          <a:ext cx="7992888" cy="5544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620AE75A-DF1D-4938-999C-AA1051CF2E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9339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it-IT" altLang="it-IT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 Nova Light" panose="020B0604020202020204" pitchFamily="34" charset="0"/>
                <a:cs typeface="Arial" panose="020B0604020202020204" pitchFamily="34" charset="0"/>
              </a:rPr>
            </a:b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173E9406-865A-4896-BA6C-6B7A95CF68AA}"/>
              </a:ext>
            </a:extLst>
          </p:cNvPr>
          <p:cNvSpPr/>
          <p:nvPr/>
        </p:nvSpPr>
        <p:spPr>
          <a:xfrm>
            <a:off x="1043608" y="332656"/>
            <a:ext cx="7200800" cy="671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b="1" dirty="0">
                <a:solidFill>
                  <a:srgbClr val="167FAE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Elementi che secondo le imprese favoriscono l’innovazione. Valori percentuali sul totale risposte delle aree S3</a:t>
            </a:r>
            <a:endParaRPr lang="it-IT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2588F46C-3DED-4C9C-9EE4-3D2C79D5D7F8}"/>
              </a:ext>
            </a:extLst>
          </p:cNvPr>
          <p:cNvSpPr txBox="1"/>
          <p:nvPr/>
        </p:nvSpPr>
        <p:spPr>
          <a:xfrm>
            <a:off x="7020272" y="2204864"/>
            <a:ext cx="2016224" cy="1169551"/>
          </a:xfrm>
          <a:prstGeom prst="rect">
            <a:avLst/>
          </a:prstGeom>
          <a:solidFill>
            <a:schemeClr val="bg1">
              <a:lumMod val="75000"/>
              <a:alpha val="49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defRPr>
            </a:lvl1pPr>
          </a:lstStyle>
          <a:p>
            <a:r>
              <a:rPr lang="it-IT" dirty="0"/>
              <a:t>Evidenza di un canale «industriale» + market pull prevalente</a:t>
            </a:r>
          </a:p>
        </p:txBody>
      </p:sp>
    </p:spTree>
    <p:extLst>
      <p:ext uri="{BB962C8B-B14F-4D97-AF65-F5344CB8AC3E}">
        <p14:creationId xmlns:p14="http://schemas.microsoft.com/office/powerpoint/2010/main" val="411905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chemeClr val="bg1">
                <a:alpha val="50000"/>
                <a:lumMod val="63000"/>
                <a:lumOff val="37000"/>
              </a:schemeClr>
            </a:gs>
            <a:gs pos="99000">
              <a:schemeClr val="bg1">
                <a:lumMod val="6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id="{E1355D9B-07FE-4745-9514-D3E7615F9C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9392"/>
            <a:ext cx="9179304" cy="4597747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4CD4862B-1157-4508-BA6E-C1B61615B637}"/>
              </a:ext>
            </a:extLst>
          </p:cNvPr>
          <p:cNvSpPr txBox="1"/>
          <p:nvPr/>
        </p:nvSpPr>
        <p:spPr>
          <a:xfrm>
            <a:off x="5364088" y="836712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i="1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#INNO-ER 2018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0FE9BE3B-A115-4493-AEB5-EA6A537718E9}"/>
              </a:ext>
            </a:extLst>
          </p:cNvPr>
          <p:cNvSpPr/>
          <p:nvPr/>
        </p:nvSpPr>
        <p:spPr>
          <a:xfrm>
            <a:off x="2051720" y="4725144"/>
            <a:ext cx="63184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dirty="0">
                <a:solidFill>
                  <a:srgbClr val="FF0000"/>
                </a:solidFill>
                <a:latin typeface="Arial Black" panose="020B0A04020102020204" pitchFamily="34" charset="0"/>
              </a:rPr>
              <a:t>https://www.ciseonweb.it/innovazione-e-sostenibilita/innovazione/osservatorio-innovazione</a:t>
            </a:r>
          </a:p>
        </p:txBody>
      </p:sp>
    </p:spTree>
    <p:extLst>
      <p:ext uri="{BB962C8B-B14F-4D97-AF65-F5344CB8AC3E}">
        <p14:creationId xmlns:p14="http://schemas.microsoft.com/office/powerpoint/2010/main" val="4261482541"/>
      </p:ext>
    </p:extLst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150A41EE-62B3-406F-8982-BDE686EA95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6887784"/>
              </p:ext>
            </p:extLst>
          </p:nvPr>
        </p:nvGraphicFramePr>
        <p:xfrm>
          <a:off x="467544" y="1484784"/>
          <a:ext cx="8229599" cy="16682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23112">
                  <a:extLst>
                    <a:ext uri="{9D8B030D-6E8A-4147-A177-3AD203B41FA5}">
                      <a16:colId xmlns:a16="http://schemas.microsoft.com/office/drawing/2014/main" val="1457232843"/>
                    </a:ext>
                  </a:extLst>
                </a:gridCol>
                <a:gridCol w="2337206">
                  <a:extLst>
                    <a:ext uri="{9D8B030D-6E8A-4147-A177-3AD203B41FA5}">
                      <a16:colId xmlns:a16="http://schemas.microsoft.com/office/drawing/2014/main" val="2261716797"/>
                    </a:ext>
                  </a:extLst>
                </a:gridCol>
                <a:gridCol w="2569281">
                  <a:extLst>
                    <a:ext uri="{9D8B030D-6E8A-4147-A177-3AD203B41FA5}">
                      <a16:colId xmlns:a16="http://schemas.microsoft.com/office/drawing/2014/main" val="567116086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50">
                          <a:effectLst/>
                        </a:rPr>
                        <a:t> </a:t>
                      </a:r>
                      <a:endParaRPr lang="it-IT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50">
                          <a:effectLst/>
                        </a:rPr>
                        <a:t>% valore medio servizi su totale fatturato</a:t>
                      </a:r>
                      <a:endParaRPr lang="it-IT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50">
                          <a:effectLst/>
                        </a:rPr>
                        <a:t>% valore medio prodotti finiti su totale fatturato</a:t>
                      </a:r>
                      <a:endParaRPr lang="it-IT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7595317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Servizi ad alta intensità di conoscenza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 Black" panose="020B0A04020102020204" pitchFamily="34" charset="0"/>
                        </a:rPr>
                        <a:t>87</a:t>
                      </a:r>
                      <a:endParaRPr lang="it-IT" sz="105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 Black" panose="020B0A04020102020204" pitchFamily="34" charset="0"/>
                        </a:rPr>
                        <a:t>11</a:t>
                      </a:r>
                      <a:endParaRPr lang="it-IT" sz="105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320503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Industria della salute e del benessere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5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 Black" panose="020B0A04020102020204" pitchFamily="34" charset="0"/>
                        </a:rPr>
                        <a:t>64</a:t>
                      </a:r>
                      <a:endParaRPr lang="it-IT" sz="105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5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 Black" panose="020B0A04020102020204" pitchFamily="34" charset="0"/>
                        </a:rPr>
                        <a:t>35</a:t>
                      </a:r>
                      <a:endParaRPr lang="it-IT" sz="105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8411418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Industrie culturali e creative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5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 Black" panose="020B0A04020102020204" pitchFamily="34" charset="0"/>
                        </a:rPr>
                        <a:t>57</a:t>
                      </a:r>
                      <a:endParaRPr lang="it-IT" sz="105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5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 Black" panose="020B0A04020102020204" pitchFamily="34" charset="0"/>
                        </a:rPr>
                        <a:t>39</a:t>
                      </a:r>
                      <a:endParaRPr lang="it-IT" sz="105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959970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Sistema edilizia e costruzioni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5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 Black" panose="020B0A04020102020204" pitchFamily="34" charset="0"/>
                        </a:rPr>
                        <a:t>54</a:t>
                      </a:r>
                      <a:endParaRPr lang="it-IT" sz="105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5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 Black" panose="020B0A04020102020204" pitchFamily="34" charset="0"/>
                        </a:rPr>
                        <a:t>32</a:t>
                      </a:r>
                      <a:endParaRPr lang="it-IT" sz="105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5575072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 Meccatronica e motoristica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5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 Black" panose="020B0A04020102020204" pitchFamily="34" charset="0"/>
                        </a:rPr>
                        <a:t>37</a:t>
                      </a:r>
                      <a:endParaRPr lang="it-IT" sz="105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5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 Black" panose="020B0A04020102020204" pitchFamily="34" charset="0"/>
                        </a:rPr>
                        <a:t>39</a:t>
                      </a:r>
                      <a:endParaRPr lang="it-IT" sz="105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6916737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Agroalimentare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5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 Black" panose="020B0A04020102020204" pitchFamily="34" charset="0"/>
                        </a:rPr>
                        <a:t>33</a:t>
                      </a:r>
                      <a:endParaRPr lang="it-IT" sz="105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5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 Black" panose="020B0A04020102020204" pitchFamily="34" charset="0"/>
                        </a:rPr>
                        <a:t>60</a:t>
                      </a:r>
                      <a:endParaRPr lang="it-IT" sz="105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5672976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>
                          <a:effectLst/>
                        </a:rPr>
                        <a:t>media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 Black" panose="020B0A04020102020204" pitchFamily="34" charset="0"/>
                        </a:rPr>
                        <a:t>44</a:t>
                      </a:r>
                      <a:endParaRPr lang="it-IT" sz="105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9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 Black" panose="020B0A04020102020204" pitchFamily="34" charset="0"/>
                        </a:rPr>
                        <a:t>42</a:t>
                      </a:r>
                      <a:endParaRPr lang="it-IT" sz="105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90849137"/>
                  </a:ext>
                </a:extLst>
              </a:tr>
            </a:tbl>
          </a:graphicData>
        </a:graphic>
      </p:graphicFrame>
      <p:sp>
        <p:nvSpPr>
          <p:cNvPr id="3" name="Rettangolo 2">
            <a:extLst>
              <a:ext uri="{FF2B5EF4-FFF2-40B4-BE49-F238E27FC236}">
                <a16:creationId xmlns:a16="http://schemas.microsoft.com/office/drawing/2014/main" id="{9574CA8A-1F74-411B-B7A8-09985B0F27C9}"/>
              </a:ext>
            </a:extLst>
          </p:cNvPr>
          <p:cNvSpPr/>
          <p:nvPr/>
        </p:nvSpPr>
        <p:spPr>
          <a:xfrm>
            <a:off x="539552" y="1124744"/>
            <a:ext cx="7848872" cy="3440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1600" b="1" dirty="0">
                <a:solidFill>
                  <a:srgbClr val="167FAE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Valore dei servizi e dei prodotti finiti in termini di fatturato per area S3. Valori medi 2016</a:t>
            </a:r>
            <a:endParaRPr lang="it-IT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Grafico 3">
            <a:extLst>
              <a:ext uri="{FF2B5EF4-FFF2-40B4-BE49-F238E27FC236}">
                <a16:creationId xmlns:a16="http://schemas.microsoft.com/office/drawing/2014/main" id="{DE685066-3982-4D5C-8DE7-7558F0D15C8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4702796"/>
              </p:ext>
            </p:extLst>
          </p:nvPr>
        </p:nvGraphicFramePr>
        <p:xfrm>
          <a:off x="179512" y="4109724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ttangolo 4">
            <a:extLst>
              <a:ext uri="{FF2B5EF4-FFF2-40B4-BE49-F238E27FC236}">
                <a16:creationId xmlns:a16="http://schemas.microsoft.com/office/drawing/2014/main" id="{2098A073-7B21-427B-B244-CCC3C60382F6}"/>
              </a:ext>
            </a:extLst>
          </p:cNvPr>
          <p:cNvSpPr/>
          <p:nvPr/>
        </p:nvSpPr>
        <p:spPr>
          <a:xfrm>
            <a:off x="755576" y="404664"/>
            <a:ext cx="7632848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chemeClr val="bg1"/>
                </a:solidFill>
                <a:latin typeface="Arial Black" panose="020B0A04020102020204" pitchFamily="34" charset="0"/>
              </a:rPr>
              <a:t>Indice di </a:t>
            </a:r>
            <a:r>
              <a:rPr lang="it-IT" dirty="0" err="1">
                <a:solidFill>
                  <a:schemeClr val="bg1"/>
                </a:solidFill>
                <a:latin typeface="Arial Black" panose="020B0A04020102020204" pitchFamily="34" charset="0"/>
              </a:rPr>
              <a:t>servitizzazione</a:t>
            </a:r>
            <a:endParaRPr lang="it-IT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ED644F1D-8253-4A72-B5C0-28540C8064B4}"/>
              </a:ext>
            </a:extLst>
          </p:cNvPr>
          <p:cNvSpPr txBox="1"/>
          <p:nvPr/>
        </p:nvSpPr>
        <p:spPr>
          <a:xfrm>
            <a:off x="35771" y="3717032"/>
            <a:ext cx="6696744" cy="37555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lnSpc>
                <a:spcPct val="107000"/>
              </a:lnSpc>
              <a:spcAft>
                <a:spcPts val="800"/>
              </a:spcAft>
              <a:defRPr b="1">
                <a:solidFill>
                  <a:srgbClr val="167FAE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Variabili che determinano il profilo di </a:t>
            </a:r>
            <a:r>
              <a:rPr lang="it-IT" dirty="0" err="1"/>
              <a:t>servitizzazione</a:t>
            </a:r>
            <a:r>
              <a:rPr lang="it-IT" dirty="0"/>
              <a:t> (probabilità)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BE85B6FF-140C-4118-8887-76C3782F5592}"/>
              </a:ext>
            </a:extLst>
          </p:cNvPr>
          <p:cNvSpPr txBox="1"/>
          <p:nvPr/>
        </p:nvSpPr>
        <p:spPr>
          <a:xfrm>
            <a:off x="4427984" y="4293096"/>
            <a:ext cx="2520280" cy="1600438"/>
          </a:xfrm>
          <a:prstGeom prst="rect">
            <a:avLst/>
          </a:prstGeom>
          <a:solidFill>
            <a:schemeClr val="bg1">
              <a:lumMod val="75000"/>
              <a:alpha val="49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defRPr>
            </a:lvl1pPr>
          </a:lstStyle>
          <a:p>
            <a:r>
              <a:rPr lang="it-IT" dirty="0"/>
              <a:t>Il 53% delle imprese del campione ha un indice di </a:t>
            </a:r>
            <a:r>
              <a:rPr lang="it-IT" dirty="0" err="1"/>
              <a:t>servitizzazione</a:t>
            </a:r>
            <a:r>
              <a:rPr lang="it-IT" dirty="0"/>
              <a:t> superiore alla media; le imprese manifatturiere con un indice superiore alla media sono il 27%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884E9C92-EAA5-4F8C-9C87-B473A26C4EB7}"/>
              </a:ext>
            </a:extLst>
          </p:cNvPr>
          <p:cNvSpPr txBox="1"/>
          <p:nvPr/>
        </p:nvSpPr>
        <p:spPr>
          <a:xfrm>
            <a:off x="4932040" y="5877272"/>
            <a:ext cx="2520280" cy="830997"/>
          </a:xfrm>
          <a:prstGeom prst="rect">
            <a:avLst/>
          </a:prstGeom>
          <a:solidFill>
            <a:schemeClr val="bg1">
              <a:lumMod val="75000"/>
              <a:alpha val="49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defRPr>
            </a:lvl1pPr>
          </a:lstStyle>
          <a:p>
            <a:r>
              <a:rPr lang="it-IT" sz="1200" dirty="0"/>
              <a:t>Ad un indice superiore alla media corrisponde una maggiore probabilità di profilo leader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FA7D8122-E1C8-448B-95AF-C05A4D4256DB}"/>
              </a:ext>
            </a:extLst>
          </p:cNvPr>
          <p:cNvSpPr txBox="1"/>
          <p:nvPr/>
        </p:nvSpPr>
        <p:spPr>
          <a:xfrm>
            <a:off x="7020272" y="4293096"/>
            <a:ext cx="2123728" cy="1384995"/>
          </a:xfrm>
          <a:prstGeom prst="rect">
            <a:avLst/>
          </a:prstGeom>
          <a:solidFill>
            <a:schemeClr val="bg1">
              <a:lumMod val="75000"/>
              <a:alpha val="49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20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defRPr>
            </a:lvl1pPr>
          </a:lstStyle>
          <a:p>
            <a:r>
              <a:rPr lang="it-IT" dirty="0"/>
              <a:t>investimenti superiori in R&amp;D: 472 mila euro in media di investimenti (4 volte la quota delle imprese con bassa propensione)</a:t>
            </a:r>
          </a:p>
        </p:txBody>
      </p:sp>
    </p:spTree>
    <p:extLst>
      <p:ext uri="{BB962C8B-B14F-4D97-AF65-F5344CB8AC3E}">
        <p14:creationId xmlns:p14="http://schemas.microsoft.com/office/powerpoint/2010/main" val="2957289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0D053A66-2739-417F-8CE9-7275E934CFB1}"/>
              </a:ext>
            </a:extLst>
          </p:cNvPr>
          <p:cNvSpPr/>
          <p:nvPr/>
        </p:nvSpPr>
        <p:spPr>
          <a:xfrm>
            <a:off x="683568" y="476672"/>
            <a:ext cx="7632848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chemeClr val="bg1"/>
                </a:solidFill>
                <a:latin typeface="Arial Black" panose="020B0A04020102020204" pitchFamily="34" charset="0"/>
              </a:rPr>
              <a:t>Imprese ad elevata integrazione prodotto/servizio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5A8989D8-5CE6-4837-ACBF-E995787E8D5D}"/>
              </a:ext>
            </a:extLst>
          </p:cNvPr>
          <p:cNvSpPr/>
          <p:nvPr/>
        </p:nvSpPr>
        <p:spPr>
          <a:xfrm>
            <a:off x="827584" y="1268760"/>
            <a:ext cx="7200800" cy="923330"/>
          </a:xfrm>
          <a:prstGeom prst="rect">
            <a:avLst/>
          </a:prstGeom>
          <a:solidFill>
            <a:schemeClr val="bg1">
              <a:lumMod val="75000"/>
              <a:alpha val="49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0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l’11% delle imprese hanno una elevata integrazione di prodotti finiti e servizi</a:t>
            </a:r>
          </a:p>
          <a:p>
            <a:pPr algn="ctr"/>
            <a:r>
              <a:rPr lang="it-IT" sz="1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prodotti finiti (&gt;50) + servizi (&gt;30)</a:t>
            </a:r>
          </a:p>
        </p:txBody>
      </p:sp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940E862D-4A2D-425F-AA0E-E62DD17C7F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9844715"/>
              </p:ext>
            </p:extLst>
          </p:nvPr>
        </p:nvGraphicFramePr>
        <p:xfrm>
          <a:off x="1259632" y="242088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sellaDiTesto 4">
            <a:extLst>
              <a:ext uri="{FF2B5EF4-FFF2-40B4-BE49-F238E27FC236}">
                <a16:creationId xmlns:a16="http://schemas.microsoft.com/office/drawing/2014/main" id="{A62DCBD7-629C-4DF9-AFF0-279BDD9E259E}"/>
              </a:ext>
            </a:extLst>
          </p:cNvPr>
          <p:cNvSpPr txBox="1"/>
          <p:nvPr/>
        </p:nvSpPr>
        <p:spPr>
          <a:xfrm>
            <a:off x="7380312" y="3861048"/>
            <a:ext cx="1656184" cy="1169551"/>
          </a:xfrm>
          <a:prstGeom prst="rect">
            <a:avLst/>
          </a:prstGeom>
          <a:solidFill>
            <a:schemeClr val="bg1">
              <a:lumMod val="75000"/>
              <a:alpha val="49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defRPr>
            </a:lvl1pPr>
          </a:lstStyle>
          <a:p>
            <a:r>
              <a:rPr lang="it-IT" dirty="0"/>
              <a:t>Elevata propensione ai servizi (indice </a:t>
            </a:r>
            <a:r>
              <a:rPr lang="it-IT" dirty="0" err="1"/>
              <a:t>servitizzazione</a:t>
            </a:r>
            <a:r>
              <a:rPr lang="it-IT" dirty="0"/>
              <a:t> &gt; media)</a:t>
            </a:r>
          </a:p>
        </p:txBody>
      </p:sp>
    </p:spTree>
    <p:extLst>
      <p:ext uri="{BB962C8B-B14F-4D97-AF65-F5344CB8AC3E}">
        <p14:creationId xmlns:p14="http://schemas.microsoft.com/office/powerpoint/2010/main" val="4182254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a 1">
            <a:extLst>
              <a:ext uri="{FF2B5EF4-FFF2-40B4-BE49-F238E27FC236}">
                <a16:creationId xmlns:a16="http://schemas.microsoft.com/office/drawing/2014/main" id="{6B4E595E-6251-4075-B999-EEB42CA2BD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72512893"/>
              </p:ext>
            </p:extLst>
          </p:nvPr>
        </p:nvGraphicFramePr>
        <p:xfrm>
          <a:off x="899592" y="764704"/>
          <a:ext cx="6720408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ttangolo 2">
            <a:extLst>
              <a:ext uri="{FF2B5EF4-FFF2-40B4-BE49-F238E27FC236}">
                <a16:creationId xmlns:a16="http://schemas.microsoft.com/office/drawing/2014/main" id="{6BCBDBC3-CD70-4F01-B649-7273610030A7}"/>
              </a:ext>
            </a:extLst>
          </p:cNvPr>
          <p:cNvSpPr/>
          <p:nvPr/>
        </p:nvSpPr>
        <p:spPr>
          <a:xfrm>
            <a:off x="683568" y="620688"/>
            <a:ext cx="7632848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chemeClr val="bg1"/>
                </a:solidFill>
                <a:latin typeface="Arial Black" panose="020B0A04020102020204" pitchFamily="34" charset="0"/>
              </a:rPr>
              <a:t>I «</a:t>
            </a:r>
            <a:r>
              <a:rPr lang="it-IT" dirty="0" err="1">
                <a:solidFill>
                  <a:schemeClr val="bg1"/>
                </a:solidFill>
                <a:latin typeface="Arial Black" panose="020B0A04020102020204" pitchFamily="34" charset="0"/>
              </a:rPr>
              <a:t>value</a:t>
            </a:r>
            <a:r>
              <a:rPr lang="it-IT" dirty="0">
                <a:solidFill>
                  <a:schemeClr val="bg1"/>
                </a:solidFill>
                <a:latin typeface="Arial Black" panose="020B0A04020102020204" pitchFamily="34" charset="0"/>
              </a:rPr>
              <a:t> networks» della S3 regionale</a:t>
            </a:r>
          </a:p>
        </p:txBody>
      </p:sp>
    </p:spTree>
    <p:extLst>
      <p:ext uri="{BB962C8B-B14F-4D97-AF65-F5344CB8AC3E}">
        <p14:creationId xmlns:p14="http://schemas.microsoft.com/office/powerpoint/2010/main" val="391338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con singolo angolo arrotondato 1">
            <a:extLst>
              <a:ext uri="{FF2B5EF4-FFF2-40B4-BE49-F238E27FC236}">
                <a16:creationId xmlns:a16="http://schemas.microsoft.com/office/drawing/2014/main" id="{D40894EA-7192-4D0B-9110-6D05FCDA82D3}"/>
              </a:ext>
            </a:extLst>
          </p:cNvPr>
          <p:cNvSpPr/>
          <p:nvPr/>
        </p:nvSpPr>
        <p:spPr>
          <a:xfrm>
            <a:off x="3480715" y="2762103"/>
            <a:ext cx="2295823" cy="1964314"/>
          </a:xfrm>
          <a:prstGeom prst="round1Rect">
            <a:avLst/>
          </a:prstGeom>
          <a:blipFill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8000" b="-8000"/>
            </a:stretch>
          </a:blip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5466C45E-435E-4465-ABEE-A3B15E777F9A}"/>
              </a:ext>
            </a:extLst>
          </p:cNvPr>
          <p:cNvGrpSpPr/>
          <p:nvPr/>
        </p:nvGrpSpPr>
        <p:grpSpPr>
          <a:xfrm>
            <a:off x="3359461" y="2131583"/>
            <a:ext cx="2425079" cy="485015"/>
            <a:chOff x="5571678" y="280020"/>
            <a:chExt cx="2425079" cy="485015"/>
          </a:xfrm>
        </p:grpSpPr>
        <p:sp>
          <p:nvSpPr>
            <p:cNvPr id="4" name="Rettangolo con angoli diagonali arrotondati 3">
              <a:extLst>
                <a:ext uri="{FF2B5EF4-FFF2-40B4-BE49-F238E27FC236}">
                  <a16:creationId xmlns:a16="http://schemas.microsoft.com/office/drawing/2014/main" id="{20D3025F-7D03-4A05-B4BC-BE467D0E1122}"/>
                </a:ext>
              </a:extLst>
            </p:cNvPr>
            <p:cNvSpPr/>
            <p:nvPr/>
          </p:nvSpPr>
          <p:spPr>
            <a:xfrm>
              <a:off x="5571678" y="280020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F81BD">
                    <a:lumMod val="40000"/>
                    <a:lumOff val="60000"/>
                  </a:srgbClr>
                </a:gs>
                <a:gs pos="46000">
                  <a:srgbClr val="4F81BD">
                    <a:lumMod val="95000"/>
                    <a:lumOff val="5000"/>
                  </a:srgbClr>
                </a:gs>
                <a:gs pos="100000">
                  <a:srgbClr val="4F81BD">
                    <a:lumMod val="60000"/>
                  </a:srgbClr>
                </a:gs>
              </a:gsLst>
              <a:path path="circle">
                <a:fillToRect l="50000" t="130000" r="50000" b="-3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5" name="CasellaDiTesto 4">
              <a:extLst>
                <a:ext uri="{FF2B5EF4-FFF2-40B4-BE49-F238E27FC236}">
                  <a16:creationId xmlns:a16="http://schemas.microsoft.com/office/drawing/2014/main" id="{FD305513-D6CD-4357-BF14-FD5AA308111D}"/>
                </a:ext>
              </a:extLst>
            </p:cNvPr>
            <p:cNvSpPr txBox="1"/>
            <p:nvPr/>
          </p:nvSpPr>
          <p:spPr>
            <a:xfrm>
              <a:off x="5595354" y="303696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rtlCol="0" anchor="ctr" anchorCtr="0">
              <a:noAutofit/>
            </a:bodyPr>
            <a:lstStyle/>
            <a:p>
              <a:pPr marL="0" lvl="0" indent="0"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1800" kern="1200" noProof="0" dirty="0" err="1">
                  <a:solidFill>
                    <a:prstClr val="white"/>
                  </a:solidFill>
                  <a:latin typeface="Arial Black" panose="020B0A04020102020204" pitchFamily="34" charset="0"/>
                  <a:ea typeface="+mn-ea"/>
                  <a:cs typeface="+mn-cs"/>
                </a:rPr>
                <a:t>Predictive</a:t>
              </a:r>
              <a:endParaRPr lang="it-IT" sz="1800" kern="1200" noProof="0" dirty="0">
                <a:solidFill>
                  <a:prstClr val="white"/>
                </a:solidFill>
                <a:latin typeface="Arial Black" panose="020B0A04020102020204" pitchFamily="34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799459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>
            <a:extLst>
              <a:ext uri="{FF2B5EF4-FFF2-40B4-BE49-F238E27FC236}">
                <a16:creationId xmlns:a16="http://schemas.microsoft.com/office/drawing/2014/main" id="{480AB789-AB4F-4EAF-89F1-83A8FF80E5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1029625"/>
            <a:ext cx="8424936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100" b="1" i="0" u="none" strike="noStrike" cap="none" normalizeH="0" baseline="0" dirty="0">
                <a:ln>
                  <a:noFill/>
                </a:ln>
                <a:solidFill>
                  <a:srgbClr val="167FA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Modello Innovation </a:t>
            </a:r>
            <a:r>
              <a:rPr kumimoji="0" lang="it-IT" altLang="it-IT" sz="1100" b="1" i="0" u="none" strike="noStrike" cap="none" normalizeH="0" baseline="0" dirty="0" err="1">
                <a:ln>
                  <a:noFill/>
                </a:ln>
                <a:solidFill>
                  <a:srgbClr val="167FA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Behaviour</a:t>
            </a:r>
            <a:r>
              <a:rPr kumimoji="0" lang="it-IT" altLang="it-IT" sz="1100" b="1" i="0" u="none" strike="noStrike" cap="none" normalizeH="0" baseline="0" dirty="0">
                <a:ln>
                  <a:noFill/>
                </a:ln>
                <a:solidFill>
                  <a:srgbClr val="167FA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it-IT" altLang="it-IT" sz="1100" b="1" i="0" u="none" strike="noStrike" cap="none" normalizeH="0" baseline="0" dirty="0" err="1">
                <a:ln>
                  <a:noFill/>
                </a:ln>
                <a:solidFill>
                  <a:srgbClr val="167FA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index</a:t>
            </a:r>
            <a:r>
              <a:rPr kumimoji="0" lang="it-IT" altLang="it-IT" sz="1100" b="1" i="0" u="none" strike="noStrike" cap="none" normalizeH="0" baseline="0" dirty="0">
                <a:ln>
                  <a:noFill/>
                </a:ln>
                <a:solidFill>
                  <a:srgbClr val="167FA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Variabili determinanti per il profilo di innovazione. 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Grafico 2">
            <a:extLst>
              <a:ext uri="{FF2B5EF4-FFF2-40B4-BE49-F238E27FC236}">
                <a16:creationId xmlns:a16="http://schemas.microsoft.com/office/drawing/2014/main" id="{E68E9C9A-2EB3-47DF-8122-8E2B5D6150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12568051"/>
              </p:ext>
            </p:extLst>
          </p:nvPr>
        </p:nvGraphicFramePr>
        <p:xfrm>
          <a:off x="179512" y="1412776"/>
          <a:ext cx="4752528" cy="396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afico 3">
            <a:extLst>
              <a:ext uri="{FF2B5EF4-FFF2-40B4-BE49-F238E27FC236}">
                <a16:creationId xmlns:a16="http://schemas.microsoft.com/office/drawing/2014/main" id="{A7C4CB5F-8BDA-4FA0-B383-8AAEBBBA2A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72586051"/>
              </p:ext>
            </p:extLst>
          </p:nvPr>
        </p:nvGraphicFramePr>
        <p:xfrm>
          <a:off x="4716016" y="1412776"/>
          <a:ext cx="4327843" cy="396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ttangolo 5">
            <a:extLst>
              <a:ext uri="{FF2B5EF4-FFF2-40B4-BE49-F238E27FC236}">
                <a16:creationId xmlns:a16="http://schemas.microsoft.com/office/drawing/2014/main" id="{973F24F3-4AFD-4F5E-986A-8C069D47C9CD}"/>
              </a:ext>
            </a:extLst>
          </p:cNvPr>
          <p:cNvSpPr/>
          <p:nvPr/>
        </p:nvSpPr>
        <p:spPr>
          <a:xfrm>
            <a:off x="611560" y="188640"/>
            <a:ext cx="7632848" cy="58477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chemeClr val="bg1"/>
                </a:solidFill>
                <a:latin typeface="Arial Black" panose="020B0A04020102020204" pitchFamily="34" charset="0"/>
              </a:rPr>
              <a:t>Attitudine all’innovazione</a:t>
            </a:r>
          </a:p>
          <a:p>
            <a:pPr algn="ctr"/>
            <a:r>
              <a:rPr lang="it-IT" sz="1400" dirty="0">
                <a:solidFill>
                  <a:schemeClr val="bg1"/>
                </a:solidFill>
                <a:latin typeface="Arial Black" panose="020B0A04020102020204" pitchFamily="34" charset="0"/>
              </a:rPr>
              <a:t>Innovation </a:t>
            </a:r>
            <a:r>
              <a:rPr lang="it-IT" sz="1400" dirty="0" err="1">
                <a:solidFill>
                  <a:schemeClr val="bg1"/>
                </a:solidFill>
                <a:latin typeface="Arial Black" panose="020B0A04020102020204" pitchFamily="34" charset="0"/>
              </a:rPr>
              <a:t>behaviour</a:t>
            </a:r>
            <a:r>
              <a:rPr lang="it-IT" sz="1400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it-IT" sz="1400" dirty="0" err="1">
                <a:solidFill>
                  <a:schemeClr val="bg1"/>
                </a:solidFill>
                <a:latin typeface="Arial Black" panose="020B0A04020102020204" pitchFamily="34" charset="0"/>
              </a:rPr>
              <a:t>index</a:t>
            </a:r>
            <a:endParaRPr lang="it-IT" sz="1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Ovale 7">
            <a:extLst>
              <a:ext uri="{FF2B5EF4-FFF2-40B4-BE49-F238E27FC236}">
                <a16:creationId xmlns:a16="http://schemas.microsoft.com/office/drawing/2014/main" id="{2FC39311-D84B-4025-8747-0622DFC4DE40}"/>
              </a:ext>
            </a:extLst>
          </p:cNvPr>
          <p:cNvSpPr/>
          <p:nvPr/>
        </p:nvSpPr>
        <p:spPr>
          <a:xfrm>
            <a:off x="683568" y="4365104"/>
            <a:ext cx="8100392" cy="10081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/>
          </a:p>
        </p:txBody>
      </p:sp>
      <p:sp>
        <p:nvSpPr>
          <p:cNvPr id="9" name="Ovale 8">
            <a:extLst>
              <a:ext uri="{FF2B5EF4-FFF2-40B4-BE49-F238E27FC236}">
                <a16:creationId xmlns:a16="http://schemas.microsoft.com/office/drawing/2014/main" id="{D77BFEFF-CAE9-4BEA-9D22-01D919DF42DC}"/>
              </a:ext>
            </a:extLst>
          </p:cNvPr>
          <p:cNvSpPr/>
          <p:nvPr/>
        </p:nvSpPr>
        <p:spPr>
          <a:xfrm>
            <a:off x="179512" y="2060848"/>
            <a:ext cx="810039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08816BF0-678D-442E-A91B-E101AF10EDE3}"/>
              </a:ext>
            </a:extLst>
          </p:cNvPr>
          <p:cNvSpPr txBox="1"/>
          <p:nvPr/>
        </p:nvSpPr>
        <p:spPr>
          <a:xfrm>
            <a:off x="755576" y="5733256"/>
            <a:ext cx="7848872" cy="738664"/>
          </a:xfrm>
          <a:prstGeom prst="rect">
            <a:avLst/>
          </a:prstGeom>
          <a:solidFill>
            <a:schemeClr val="bg1">
              <a:lumMod val="75000"/>
              <a:alpha val="49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defRPr>
            </a:lvl1pPr>
          </a:lstStyle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dirty="0"/>
              <a:t>Economia dei servizi;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dirty="0"/>
              <a:t>Cultura dell’innovazione;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dirty="0"/>
              <a:t>Cambia il ruolo del territorio</a:t>
            </a:r>
          </a:p>
        </p:txBody>
      </p:sp>
    </p:spTree>
    <p:extLst>
      <p:ext uri="{BB962C8B-B14F-4D97-AF65-F5344CB8AC3E}">
        <p14:creationId xmlns:p14="http://schemas.microsoft.com/office/powerpoint/2010/main" val="3519231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C1E1810D-339C-4E52-B6ED-08FD65A52A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8869" y="3861048"/>
            <a:ext cx="5385462" cy="2592287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24863021-D9AC-44CD-94E1-D860B817B0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548680"/>
            <a:ext cx="7038975" cy="3800475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63FED28F-20F1-4431-8311-FC3EE971CA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4581128"/>
            <a:ext cx="3744416" cy="2276872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E24E231C-3B4D-442F-9B8D-6A476F998377}"/>
              </a:ext>
            </a:extLst>
          </p:cNvPr>
          <p:cNvSpPr/>
          <p:nvPr/>
        </p:nvSpPr>
        <p:spPr>
          <a:xfrm>
            <a:off x="827584" y="116632"/>
            <a:ext cx="7632848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chemeClr val="bg1"/>
                </a:solidFill>
                <a:latin typeface="Arial Black" panose="020B0A04020102020204" pitchFamily="34" charset="0"/>
              </a:rPr>
              <a:t>Innovation </a:t>
            </a:r>
            <a:r>
              <a:rPr lang="it-IT" dirty="0" err="1">
                <a:solidFill>
                  <a:schemeClr val="bg1"/>
                </a:solidFill>
                <a:latin typeface="Arial Black" panose="020B0A04020102020204" pitchFamily="34" charset="0"/>
              </a:rPr>
              <a:t>Key</a:t>
            </a:r>
            <a:r>
              <a:rPr lang="it-IT" dirty="0">
                <a:solidFill>
                  <a:schemeClr val="bg1"/>
                </a:solidFill>
                <a:latin typeface="Arial Black" panose="020B0A04020102020204" pitchFamily="34" charset="0"/>
              </a:rPr>
              <a:t> performance </a:t>
            </a:r>
            <a:r>
              <a:rPr lang="it-IT" dirty="0" err="1">
                <a:solidFill>
                  <a:schemeClr val="bg1"/>
                </a:solidFill>
                <a:latin typeface="Arial Black" panose="020B0A04020102020204" pitchFamily="34" charset="0"/>
              </a:rPr>
              <a:t>indicator</a:t>
            </a:r>
            <a:endParaRPr lang="it-IT" sz="1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Ovale 4">
            <a:extLst>
              <a:ext uri="{FF2B5EF4-FFF2-40B4-BE49-F238E27FC236}">
                <a16:creationId xmlns:a16="http://schemas.microsoft.com/office/drawing/2014/main" id="{0E438DA4-DB99-4762-94D2-771E3B61676F}"/>
              </a:ext>
            </a:extLst>
          </p:cNvPr>
          <p:cNvSpPr/>
          <p:nvPr/>
        </p:nvSpPr>
        <p:spPr>
          <a:xfrm>
            <a:off x="6084168" y="3356992"/>
            <a:ext cx="864096" cy="216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/>
          </a:p>
        </p:txBody>
      </p:sp>
      <p:sp>
        <p:nvSpPr>
          <p:cNvPr id="6" name="Ovale 5">
            <a:extLst>
              <a:ext uri="{FF2B5EF4-FFF2-40B4-BE49-F238E27FC236}">
                <a16:creationId xmlns:a16="http://schemas.microsoft.com/office/drawing/2014/main" id="{AE77079E-153B-4FAE-96B8-859193F08861}"/>
              </a:ext>
            </a:extLst>
          </p:cNvPr>
          <p:cNvSpPr/>
          <p:nvPr/>
        </p:nvSpPr>
        <p:spPr>
          <a:xfrm>
            <a:off x="6084168" y="3861048"/>
            <a:ext cx="864096" cy="1440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/>
          </a:p>
        </p:txBody>
      </p:sp>
      <p:sp>
        <p:nvSpPr>
          <p:cNvPr id="8" name="Ovale 7">
            <a:extLst>
              <a:ext uri="{FF2B5EF4-FFF2-40B4-BE49-F238E27FC236}">
                <a16:creationId xmlns:a16="http://schemas.microsoft.com/office/drawing/2014/main" id="{16472D50-39DB-486F-A9BF-73AA0D472A40}"/>
              </a:ext>
            </a:extLst>
          </p:cNvPr>
          <p:cNvSpPr/>
          <p:nvPr/>
        </p:nvSpPr>
        <p:spPr>
          <a:xfrm>
            <a:off x="7020272" y="5589240"/>
            <a:ext cx="432048" cy="1440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EDC1F59-5E4B-42F4-9C64-6001BE099DCB}"/>
              </a:ext>
            </a:extLst>
          </p:cNvPr>
          <p:cNvSpPr txBox="1"/>
          <p:nvPr/>
        </p:nvSpPr>
        <p:spPr>
          <a:xfrm>
            <a:off x="7487816" y="2636912"/>
            <a:ext cx="1656184" cy="938719"/>
          </a:xfrm>
          <a:prstGeom prst="rect">
            <a:avLst/>
          </a:prstGeom>
          <a:solidFill>
            <a:schemeClr val="bg1">
              <a:lumMod val="75000"/>
              <a:alpha val="49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defRPr>
            </a:lvl1pPr>
          </a:lstStyle>
          <a:p>
            <a:r>
              <a:rPr lang="it-IT" sz="1100" dirty="0"/>
              <a:t>Oggi è più probabile trovare ritardo tecnologico nei servizi di logistica</a:t>
            </a:r>
          </a:p>
        </p:txBody>
      </p:sp>
      <p:sp>
        <p:nvSpPr>
          <p:cNvPr id="10" name="Freccia in giù 9">
            <a:extLst>
              <a:ext uri="{FF2B5EF4-FFF2-40B4-BE49-F238E27FC236}">
                <a16:creationId xmlns:a16="http://schemas.microsoft.com/office/drawing/2014/main" id="{4C524B3B-9394-42F3-8E0E-BD0010F2C3AA}"/>
              </a:ext>
            </a:extLst>
          </p:cNvPr>
          <p:cNvSpPr/>
          <p:nvPr/>
        </p:nvSpPr>
        <p:spPr>
          <a:xfrm>
            <a:off x="7524328" y="3501008"/>
            <a:ext cx="1008112" cy="648072"/>
          </a:xfrm>
          <a:prstGeom prst="downArrow">
            <a:avLst/>
          </a:prstGeom>
          <a:solidFill>
            <a:schemeClr val="accent1">
              <a:alpha val="4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32AC782E-C42D-4892-8AB2-775D7EC26254}"/>
              </a:ext>
            </a:extLst>
          </p:cNvPr>
          <p:cNvSpPr txBox="1"/>
          <p:nvPr/>
        </p:nvSpPr>
        <p:spPr>
          <a:xfrm>
            <a:off x="6948264" y="1412776"/>
            <a:ext cx="1656184" cy="938719"/>
          </a:xfrm>
          <a:prstGeom prst="rect">
            <a:avLst/>
          </a:prstGeom>
          <a:solidFill>
            <a:schemeClr val="bg1">
              <a:lumMod val="75000"/>
              <a:alpha val="49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defRPr>
            </a:lvl1pPr>
          </a:lstStyle>
          <a:p>
            <a:r>
              <a:rPr lang="it-IT" sz="1100" dirty="0"/>
              <a:t>Leadership tecnologica nell’elettronica, macchinari e impianti</a:t>
            </a:r>
          </a:p>
        </p:txBody>
      </p:sp>
      <p:sp>
        <p:nvSpPr>
          <p:cNvPr id="12" name="Freccia in giù 11">
            <a:extLst>
              <a:ext uri="{FF2B5EF4-FFF2-40B4-BE49-F238E27FC236}">
                <a16:creationId xmlns:a16="http://schemas.microsoft.com/office/drawing/2014/main" id="{032FF8C9-EFAC-4C1E-8792-A733F56EA893}"/>
              </a:ext>
            </a:extLst>
          </p:cNvPr>
          <p:cNvSpPr/>
          <p:nvPr/>
        </p:nvSpPr>
        <p:spPr>
          <a:xfrm rot="12980890">
            <a:off x="6364151" y="2064451"/>
            <a:ext cx="1008112" cy="1518718"/>
          </a:xfrm>
          <a:prstGeom prst="downArrow">
            <a:avLst/>
          </a:prstGeom>
          <a:solidFill>
            <a:schemeClr val="accent1">
              <a:alpha val="4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6740896"/>
      </p:ext>
    </p:extLst>
  </p:cSld>
  <p:clrMapOvr>
    <a:masterClrMapping/>
  </p:clrMapOvr>
  <p:transition spd="slow">
    <p:wip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DF54A4AF-2B0B-4462-8A96-41691F6A76C8}"/>
              </a:ext>
            </a:extLst>
          </p:cNvPr>
          <p:cNvSpPr txBox="1"/>
          <p:nvPr/>
        </p:nvSpPr>
        <p:spPr>
          <a:xfrm>
            <a:off x="1763688" y="188640"/>
            <a:ext cx="5832648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it-IT" dirty="0"/>
              <a:t>conclusioni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BCF25A1E-86FE-4B41-B641-FD3699D01A0E}"/>
              </a:ext>
            </a:extLst>
          </p:cNvPr>
          <p:cNvSpPr txBox="1"/>
          <p:nvPr/>
        </p:nvSpPr>
        <p:spPr>
          <a:xfrm>
            <a:off x="395536" y="764704"/>
            <a:ext cx="8496944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Esistenza di profili tecnologici e di innovazione differenziati esigono azioni differenziate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it-IT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La prevalenza di un «market pull» deve suggerire una interlocuzione sia con i team di R&amp;D che con i servizi commerciali delle imprese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it-IT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…a livello di politiche regionali il tema della domanda potrebbe suggerire una spinta sul tema degli appalti precompetitivi……….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it-IT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L’offerta di tecnologia (convogliata ad esempio dalla rete AT) dovrebbe considerare anche la centralità del design e della </a:t>
            </a:r>
            <a:r>
              <a:rPr lang="it-IT" dirty="0" err="1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servitizzazione</a:t>
            </a:r>
            <a:r>
              <a:rPr lang="it-IT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 per garantire la nuova frontiera di «circolarità» e «interoperabilità» dei prodotti/servizi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it-IT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I </a:t>
            </a:r>
            <a:r>
              <a:rPr lang="it-IT" dirty="0" err="1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clust</a:t>
            </a:r>
            <a:r>
              <a:rPr lang="it-IT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-ER potrebbero rappresentare i laboratori per un upgrading sul lato dell’integrazione avanzata prodotto/servizio e digitalizzazione </a:t>
            </a:r>
          </a:p>
          <a:p>
            <a:endParaRPr lang="it-IT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Esigenza di una più capillare azione di cultura dell’innovazione + open </a:t>
            </a:r>
            <a:r>
              <a:rPr lang="it-IT" dirty="0" err="1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innovation</a:t>
            </a:r>
            <a:r>
              <a:rPr lang="it-IT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 (Tecnopoli come «</a:t>
            </a:r>
            <a:r>
              <a:rPr lang="it-IT" dirty="0" err="1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value</a:t>
            </a:r>
            <a:r>
              <a:rPr lang="it-IT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it-IT" dirty="0" err="1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shops</a:t>
            </a:r>
            <a:r>
              <a:rPr lang="it-IT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»?)</a:t>
            </a:r>
          </a:p>
        </p:txBody>
      </p:sp>
    </p:spTree>
    <p:extLst>
      <p:ext uri="{BB962C8B-B14F-4D97-AF65-F5344CB8AC3E}">
        <p14:creationId xmlns:p14="http://schemas.microsoft.com/office/powerpoint/2010/main" val="18987962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A0C76615-ADBD-4E0C-92C9-374D6C4B38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36496" cy="6741368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AC3B5E7D-D03A-4EC2-B1BE-4B8652E8FD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2736"/>
            <a:ext cx="9144000" cy="514350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49221987-4375-412C-ABC3-B54CCC04EE74}"/>
              </a:ext>
            </a:extLst>
          </p:cNvPr>
          <p:cNvSpPr txBox="1"/>
          <p:nvPr/>
        </p:nvSpPr>
        <p:spPr>
          <a:xfrm>
            <a:off x="755576" y="2132856"/>
            <a:ext cx="28803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FF0000"/>
                </a:solidFill>
                <a:latin typeface="Arial Black" panose="020B0A04020102020204" pitchFamily="34" charset="0"/>
              </a:rPr>
              <a:t>Nel 2020, 50 miliardi di dispositivi connessi. Come sta cambiando il modo di produrre?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8F57EBA8-B945-4DEF-A237-5B98681AE5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4088" y="5517232"/>
            <a:ext cx="2706266" cy="108012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A1105243-3230-41E8-AF65-05AECFE1E313}"/>
              </a:ext>
            </a:extLst>
          </p:cNvPr>
          <p:cNvSpPr txBox="1"/>
          <p:nvPr/>
        </p:nvSpPr>
        <p:spPr>
          <a:xfrm>
            <a:off x="3563888" y="332656"/>
            <a:ext cx="4464496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it-IT" dirty="0"/>
              <a:t>Connessi con tutto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787F2CB4-37F5-4238-BB05-27A0052C11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55768" y="4293096"/>
            <a:ext cx="2088232" cy="1313630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86FFD163-A26A-4E26-869F-AAC3CC47B72F}"/>
              </a:ext>
            </a:extLst>
          </p:cNvPr>
          <p:cNvSpPr txBox="1"/>
          <p:nvPr/>
        </p:nvSpPr>
        <p:spPr>
          <a:xfrm>
            <a:off x="179512" y="5805264"/>
            <a:ext cx="4464496" cy="92333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it-IT" dirty="0"/>
              <a:t>#INNO-ER: interoperabilità e </a:t>
            </a:r>
            <a:r>
              <a:rPr lang="it-IT" dirty="0" err="1"/>
              <a:t>cloudcomputing</a:t>
            </a:r>
            <a:r>
              <a:rPr lang="it-IT" dirty="0"/>
              <a:t> le tecnologie più presenti nelle imprese regionali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4DF85DB5-7708-4C50-9750-264E7C13630D}"/>
              </a:ext>
            </a:extLst>
          </p:cNvPr>
          <p:cNvSpPr txBox="1"/>
          <p:nvPr/>
        </p:nvSpPr>
        <p:spPr>
          <a:xfrm>
            <a:off x="251520" y="188640"/>
            <a:ext cx="26642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rgbClr val="00B0F0"/>
                </a:solidFill>
                <a:latin typeface="Arial Black" panose="020B0A04020102020204" pitchFamily="34" charset="0"/>
              </a:rPr>
              <a:t>Tecnologia I40 più diffusa tra imprese RER (28%) rispetto a nordest e Italia (</a:t>
            </a:r>
            <a:r>
              <a:rPr lang="it-IT" sz="1400" dirty="0" err="1">
                <a:solidFill>
                  <a:srgbClr val="00B0F0"/>
                </a:solidFill>
                <a:latin typeface="Arial Black" panose="020B0A04020102020204" pitchFamily="34" charset="0"/>
              </a:rPr>
              <a:t>Bankitalia</a:t>
            </a:r>
            <a:r>
              <a:rPr lang="it-IT" sz="1400" dirty="0">
                <a:solidFill>
                  <a:srgbClr val="00B0F0"/>
                </a:solidFill>
                <a:latin typeface="Arial Black" panose="020B0A04020102020204" pitchFamily="34" charset="0"/>
              </a:rPr>
              <a:t>, 2017)</a:t>
            </a:r>
          </a:p>
        </p:txBody>
      </p:sp>
    </p:spTree>
    <p:extLst>
      <p:ext uri="{BB962C8B-B14F-4D97-AF65-F5344CB8AC3E}">
        <p14:creationId xmlns:p14="http://schemas.microsoft.com/office/powerpoint/2010/main" val="3726485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magine 15">
            <a:extLst>
              <a:ext uri="{FF2B5EF4-FFF2-40B4-BE49-F238E27FC236}">
                <a16:creationId xmlns:a16="http://schemas.microsoft.com/office/drawing/2014/main" id="{B6AB2164-2FCE-4C94-AB27-8455A22EC0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7273"/>
            <a:ext cx="9252520" cy="6858000"/>
          </a:xfrm>
          <a:prstGeom prst="rect">
            <a:avLst/>
          </a:prstGeom>
          <a:solidFill>
            <a:schemeClr val="bg1">
              <a:lumMod val="75000"/>
              <a:alpha val="49000"/>
            </a:schemeClr>
          </a:solidFill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6974F0AC-4359-4C5F-9FE2-2E4A52551A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3212976"/>
            <a:ext cx="3795850" cy="252028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27AC0F76-92EC-4FBF-9617-8E3CD16904B3}"/>
              </a:ext>
            </a:extLst>
          </p:cNvPr>
          <p:cNvSpPr txBox="1"/>
          <p:nvPr/>
        </p:nvSpPr>
        <p:spPr>
          <a:xfrm>
            <a:off x="2051720" y="260648"/>
            <a:ext cx="6984776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it-IT" dirty="0"/>
              <a:t>Un perpetuo sistema di apprendimento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6CA9115B-7805-4924-89EB-F84536C2703B}"/>
              </a:ext>
            </a:extLst>
          </p:cNvPr>
          <p:cNvSpPr txBox="1"/>
          <p:nvPr/>
        </p:nvSpPr>
        <p:spPr>
          <a:xfrm>
            <a:off x="21704" y="1052736"/>
            <a:ext cx="5688632" cy="800219"/>
          </a:xfrm>
          <a:prstGeom prst="rect">
            <a:avLst/>
          </a:prstGeom>
          <a:solidFill>
            <a:schemeClr val="bg1">
              <a:lumMod val="75000"/>
              <a:alpha val="49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FF0000"/>
                </a:solidFill>
                <a:latin typeface="Arial Black" panose="020B0A04020102020204" pitchFamily="34" charset="0"/>
              </a:rPr>
              <a:t>Digital twin </a:t>
            </a:r>
            <a:r>
              <a:rPr lang="it-IT" sz="1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copia digitale dinamica di qualcosa di reale, attraverso la quale risulta più facile interagire: rappresenta l’ingresso nell’era dell’</a:t>
            </a:r>
            <a:r>
              <a:rPr lang="it-IT" sz="1400" b="1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economia dei dati</a:t>
            </a:r>
            <a:r>
              <a:rPr lang="it-IT" sz="1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.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606FB0DD-3ED2-4CBF-8423-9B9CB01A9E45}"/>
              </a:ext>
            </a:extLst>
          </p:cNvPr>
          <p:cNvSpPr txBox="1"/>
          <p:nvPr/>
        </p:nvSpPr>
        <p:spPr>
          <a:xfrm>
            <a:off x="467544" y="4221088"/>
            <a:ext cx="3816424" cy="523220"/>
          </a:xfrm>
          <a:prstGeom prst="rect">
            <a:avLst/>
          </a:prstGeom>
          <a:solidFill>
            <a:schemeClr val="bg1">
              <a:lumMod val="75000"/>
              <a:alpha val="49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defRPr>
            </a:lvl1pPr>
          </a:lstStyle>
          <a:p>
            <a:r>
              <a:rPr lang="it-IT" dirty="0"/>
              <a:t>«Virtual continuum» (Minerva, 2017)</a:t>
            </a:r>
          </a:p>
          <a:p>
            <a:endParaRPr lang="it-IT" dirty="0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36B33C71-D9DD-4325-A946-02B32A756B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747" y="1988840"/>
            <a:ext cx="3857571" cy="2160240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CE7B49BB-B69E-4B3F-AD8C-C4C9F6FF6E1E}"/>
              </a:ext>
            </a:extLst>
          </p:cNvPr>
          <p:cNvSpPr txBox="1"/>
          <p:nvPr/>
        </p:nvSpPr>
        <p:spPr>
          <a:xfrm>
            <a:off x="5508104" y="1556792"/>
            <a:ext cx="3420888" cy="1631216"/>
          </a:xfrm>
          <a:prstGeom prst="rect">
            <a:avLst/>
          </a:prstGeom>
          <a:solidFill>
            <a:schemeClr val="bg1">
              <a:lumMod val="75000"/>
              <a:alpha val="49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defRPr>
            </a:lvl1pPr>
          </a:lstStyle>
          <a:p>
            <a:r>
              <a:rPr lang="it-IT" sz="1600" dirty="0">
                <a:solidFill>
                  <a:srgbClr val="FF0000"/>
                </a:solidFill>
              </a:rPr>
              <a:t>Service </a:t>
            </a:r>
            <a:r>
              <a:rPr lang="it-IT" sz="1600" dirty="0" err="1">
                <a:solidFill>
                  <a:srgbClr val="FF0000"/>
                </a:solidFill>
              </a:rPr>
              <a:t>innovation</a:t>
            </a:r>
            <a:endParaRPr lang="it-IT" sz="1600" dirty="0">
              <a:solidFill>
                <a:srgbClr val="FF0000"/>
              </a:solidFill>
            </a:endParaRPr>
          </a:p>
          <a:p>
            <a:r>
              <a:rPr lang="it-IT" dirty="0"/>
              <a:t>Modelli di comportamento dedotti del singolo consumatore; modelli di business adattati al singolo consumatore; piattaforme di interazione per altri servizi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E1C9F73D-22C0-48D3-A9D6-9E1900C3F369}"/>
              </a:ext>
            </a:extLst>
          </p:cNvPr>
          <p:cNvSpPr txBox="1"/>
          <p:nvPr/>
        </p:nvSpPr>
        <p:spPr>
          <a:xfrm>
            <a:off x="107504" y="4869160"/>
            <a:ext cx="4896544" cy="800219"/>
          </a:xfrm>
          <a:prstGeom prst="rect">
            <a:avLst/>
          </a:prstGeom>
          <a:solidFill>
            <a:schemeClr val="bg1">
              <a:lumMod val="75000"/>
              <a:alpha val="49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defRPr>
            </a:lvl1pPr>
          </a:lstStyle>
          <a:p>
            <a:r>
              <a:rPr lang="it-IT" sz="1800" i="1" dirty="0" err="1">
                <a:solidFill>
                  <a:srgbClr val="FF0000"/>
                </a:solidFill>
              </a:rPr>
              <a:t>Servitisation</a:t>
            </a:r>
            <a:r>
              <a:rPr lang="it-IT" i="1" dirty="0"/>
              <a:t> </a:t>
            </a:r>
            <a:r>
              <a:rPr lang="it-IT" dirty="0"/>
              <a:t>= collegamento tra prodotto fisico e servizi e funzionalità che integrano e aumentano il valore del prodotto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2D7194BC-2E46-4023-BD00-F1E705FD5043}"/>
              </a:ext>
            </a:extLst>
          </p:cNvPr>
          <p:cNvSpPr txBox="1"/>
          <p:nvPr/>
        </p:nvSpPr>
        <p:spPr>
          <a:xfrm>
            <a:off x="899592" y="5805264"/>
            <a:ext cx="3240360" cy="307777"/>
          </a:xfrm>
          <a:prstGeom prst="rect">
            <a:avLst/>
          </a:prstGeom>
          <a:solidFill>
            <a:schemeClr val="bg1">
              <a:lumMod val="75000"/>
              <a:alpha val="49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i="1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defRPr>
            </a:lvl1pPr>
          </a:lstStyle>
          <a:p>
            <a:r>
              <a:rPr lang="it-IT" dirty="0"/>
              <a:t>Relazione user/producer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9596A80B-F0FE-4CE5-9268-EB6ACFC050FB}"/>
              </a:ext>
            </a:extLst>
          </p:cNvPr>
          <p:cNvSpPr txBox="1"/>
          <p:nvPr/>
        </p:nvSpPr>
        <p:spPr>
          <a:xfrm>
            <a:off x="4644008" y="5805264"/>
            <a:ext cx="4248472" cy="92333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it-IT" dirty="0"/>
              <a:t>#INNO-ER: classificazione imprese regionali per indice di «</a:t>
            </a:r>
            <a:r>
              <a:rPr lang="it-IT" dirty="0" err="1"/>
              <a:t>servitizzazione</a:t>
            </a:r>
            <a:r>
              <a:rPr lang="it-IT" dirty="0"/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1799331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magine 17">
            <a:extLst>
              <a:ext uri="{FF2B5EF4-FFF2-40B4-BE49-F238E27FC236}">
                <a16:creationId xmlns:a16="http://schemas.microsoft.com/office/drawing/2014/main" id="{5ED6EBED-F87C-4D21-9160-9B2083785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7" y="0"/>
            <a:ext cx="9252520" cy="6858000"/>
          </a:xfrm>
          <a:prstGeom prst="rect">
            <a:avLst/>
          </a:prstGeom>
          <a:solidFill>
            <a:schemeClr val="bg1">
              <a:lumMod val="75000"/>
              <a:alpha val="49000"/>
            </a:schemeClr>
          </a:solidFill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5518CEAE-C1B2-47D4-B8FC-5DEE6BF1EA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5896" y="908720"/>
            <a:ext cx="5379712" cy="1800199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52FE45D9-FE18-4692-8FBB-E96EE143A4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3284984"/>
            <a:ext cx="1524000" cy="1019175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95EE341F-44EE-4ED5-9F50-E482312355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8144" y="2996952"/>
            <a:ext cx="1581150" cy="144780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C7A00BF6-BCB8-4595-8E6C-DA697FEC0520}"/>
              </a:ext>
            </a:extLst>
          </p:cNvPr>
          <p:cNvSpPr txBox="1"/>
          <p:nvPr/>
        </p:nvSpPr>
        <p:spPr>
          <a:xfrm>
            <a:off x="539552" y="404664"/>
            <a:ext cx="7128792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it-IT" dirty="0"/>
              <a:t>I servizi come modello di business (</a:t>
            </a:r>
            <a:r>
              <a:rPr lang="it-IT" i="1" dirty="0" err="1"/>
              <a:t>servitisation</a:t>
            </a:r>
            <a:r>
              <a:rPr lang="it-IT" dirty="0"/>
              <a:t>)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55A5BE7-490B-4B46-A1A4-7B201B8B2EB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4941168"/>
            <a:ext cx="1881164" cy="132978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37084A3D-0931-4D5A-AC2C-782A9F628DF3}"/>
              </a:ext>
            </a:extLst>
          </p:cNvPr>
          <p:cNvSpPr txBox="1"/>
          <p:nvPr/>
        </p:nvSpPr>
        <p:spPr>
          <a:xfrm>
            <a:off x="107504" y="3356992"/>
            <a:ext cx="3168352" cy="954107"/>
          </a:xfrm>
          <a:prstGeom prst="rect">
            <a:avLst/>
          </a:prstGeom>
          <a:solidFill>
            <a:schemeClr val="bg1">
              <a:lumMod val="75000"/>
              <a:alpha val="49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defRPr>
            </a:lvl1pPr>
          </a:lstStyle>
          <a:p>
            <a:r>
              <a:rPr lang="it-IT" dirty="0"/>
              <a:t>A </a:t>
            </a:r>
            <a:r>
              <a:rPr lang="it-IT" dirty="0" err="1">
                <a:solidFill>
                  <a:srgbClr val="FF0000"/>
                </a:solidFill>
              </a:rPr>
              <a:t>servitized</a:t>
            </a:r>
            <a:r>
              <a:rPr lang="it-IT" dirty="0">
                <a:solidFill>
                  <a:srgbClr val="FF0000"/>
                </a:solidFill>
              </a:rPr>
              <a:t> </a:t>
            </a:r>
            <a:r>
              <a:rPr lang="it-IT" dirty="0" err="1">
                <a:solidFill>
                  <a:srgbClr val="FF0000"/>
                </a:solidFill>
              </a:rPr>
              <a:t>firm</a:t>
            </a:r>
            <a:r>
              <a:rPr lang="it-IT" dirty="0"/>
              <a:t>: azienda capace di innovazione attraverso </a:t>
            </a:r>
            <a:r>
              <a:rPr lang="it-IT" dirty="0">
                <a:solidFill>
                  <a:srgbClr val="FF0000"/>
                </a:solidFill>
              </a:rPr>
              <a:t>Sistemi integrati Prodotto-Servizio </a:t>
            </a:r>
            <a:r>
              <a:rPr lang="it-IT" sz="1100" dirty="0"/>
              <a:t>(</a:t>
            </a:r>
            <a:r>
              <a:rPr lang="it-IT" sz="1100" dirty="0" err="1"/>
              <a:t>Neely</a:t>
            </a:r>
            <a:r>
              <a:rPr lang="it-IT" sz="1100" dirty="0"/>
              <a:t>, 2009) </a:t>
            </a:r>
            <a:endParaRPr lang="it-IT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5B61B104-D38C-469F-B382-7792F4AB1BCE}"/>
              </a:ext>
            </a:extLst>
          </p:cNvPr>
          <p:cNvSpPr txBox="1"/>
          <p:nvPr/>
        </p:nvSpPr>
        <p:spPr>
          <a:xfrm>
            <a:off x="179512" y="980728"/>
            <a:ext cx="3456384" cy="1938992"/>
          </a:xfrm>
          <a:prstGeom prst="rect">
            <a:avLst/>
          </a:prstGeom>
          <a:solidFill>
            <a:schemeClr val="bg1">
              <a:lumMod val="75000"/>
              <a:alpha val="49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defRPr>
            </a:lvl1pPr>
          </a:lstStyle>
          <a:p>
            <a:r>
              <a:rPr lang="it-IT" dirty="0"/>
              <a:t>Nei paesi OCSE il 50% del valore aggiunto manifatturiero corrisponde ad attività di servizi </a:t>
            </a:r>
            <a:r>
              <a:rPr lang="it-IT" sz="1100" dirty="0"/>
              <a:t>(</a:t>
            </a:r>
            <a:r>
              <a:rPr lang="it-IT" sz="1100" dirty="0" err="1"/>
              <a:t>Miroudot</a:t>
            </a:r>
            <a:r>
              <a:rPr lang="it-IT" sz="1100" dirty="0"/>
              <a:t>, 2017)</a:t>
            </a:r>
          </a:p>
          <a:p>
            <a:endParaRPr lang="it-IT" dirty="0"/>
          </a:p>
          <a:p>
            <a:r>
              <a:rPr lang="it-IT" dirty="0"/>
              <a:t>In Italia ogni euro di VA manifatturiero comporta 45 centesimi di servizi </a:t>
            </a:r>
          </a:p>
          <a:p>
            <a:r>
              <a:rPr lang="it-IT" sz="1100" dirty="0"/>
              <a:t>(Aspen su OECD, 2017)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62F1E271-E42C-4E29-A1DA-9760D079244C}"/>
              </a:ext>
            </a:extLst>
          </p:cNvPr>
          <p:cNvSpPr txBox="1"/>
          <p:nvPr/>
        </p:nvSpPr>
        <p:spPr>
          <a:xfrm>
            <a:off x="179512" y="5013176"/>
            <a:ext cx="3240360" cy="1754326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it-IT" dirty="0"/>
              <a:t>#INNO-ER: 39% aziende manifatturiere che integrano servizi di cui 11% con elevata propensione all’economia dei servizi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C087984D-9DC2-4BC5-ABDA-A2FEDF7F06B7}"/>
              </a:ext>
            </a:extLst>
          </p:cNvPr>
          <p:cNvSpPr txBox="1"/>
          <p:nvPr/>
        </p:nvSpPr>
        <p:spPr>
          <a:xfrm>
            <a:off x="3563888" y="5373216"/>
            <a:ext cx="2736304" cy="1384995"/>
          </a:xfrm>
          <a:prstGeom prst="rect">
            <a:avLst/>
          </a:prstGeom>
          <a:solidFill>
            <a:schemeClr val="bg1">
              <a:lumMod val="75000"/>
              <a:alpha val="49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defRPr>
            </a:lvl1pPr>
          </a:lstStyle>
          <a:p>
            <a:r>
              <a:rPr lang="it-IT" dirty="0">
                <a:solidFill>
                  <a:srgbClr val="FF0000"/>
                </a:solidFill>
              </a:rPr>
              <a:t>Attenzione alla bilancia tecnologica RER (in deficit)</a:t>
            </a:r>
            <a:r>
              <a:rPr lang="it-IT" dirty="0"/>
              <a:t>: </a:t>
            </a:r>
          </a:p>
          <a:p>
            <a:r>
              <a:rPr lang="it-IT" dirty="0"/>
              <a:t>24% delle importazioni dei servizi alle imprese sono servizi tecnologici</a:t>
            </a:r>
          </a:p>
        </p:txBody>
      </p:sp>
    </p:spTree>
    <p:extLst>
      <p:ext uri="{BB962C8B-B14F-4D97-AF65-F5344CB8AC3E}">
        <p14:creationId xmlns:p14="http://schemas.microsoft.com/office/powerpoint/2010/main" val="965429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rafico 7">
            <a:extLst>
              <a:ext uri="{FF2B5EF4-FFF2-40B4-BE49-F238E27FC236}">
                <a16:creationId xmlns:a16="http://schemas.microsoft.com/office/drawing/2014/main" id="{0DB15DF6-BD7E-43A5-9737-F942267A04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62706567"/>
              </p:ext>
            </p:extLst>
          </p:nvPr>
        </p:nvGraphicFramePr>
        <p:xfrm>
          <a:off x="3923928" y="2996952"/>
          <a:ext cx="5091743" cy="38610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Immagine 6">
            <a:extLst>
              <a:ext uri="{FF2B5EF4-FFF2-40B4-BE49-F238E27FC236}">
                <a16:creationId xmlns:a16="http://schemas.microsoft.com/office/drawing/2014/main" id="{2EFDD1A9-773B-495F-BB24-3194266F325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4704"/>
            <a:ext cx="4139952" cy="4608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Immagine 18">
            <a:extLst>
              <a:ext uri="{FF2B5EF4-FFF2-40B4-BE49-F238E27FC236}">
                <a16:creationId xmlns:a16="http://schemas.microsoft.com/office/drawing/2014/main" id="{CDCF87C7-15F9-43EE-B7B9-750CC28501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8492" y="260648"/>
            <a:ext cx="4714875" cy="2409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Immagine 267">
            <a:extLst>
              <a:ext uri="{FF2B5EF4-FFF2-40B4-BE49-F238E27FC236}">
                <a16:creationId xmlns:a16="http://schemas.microsoft.com/office/drawing/2014/main" id="{DB24EC3F-8F41-4B43-A276-B130DB7E4E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5290" y="2564904"/>
            <a:ext cx="1068710" cy="263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A8D5635E-9DE0-496D-A4C9-288B9CD63F21}"/>
              </a:ext>
            </a:extLst>
          </p:cNvPr>
          <p:cNvSpPr txBox="1"/>
          <p:nvPr/>
        </p:nvSpPr>
        <p:spPr>
          <a:xfrm>
            <a:off x="7271792" y="1988840"/>
            <a:ext cx="1872208" cy="523220"/>
          </a:xfrm>
          <a:prstGeom prst="rect">
            <a:avLst/>
          </a:prstGeom>
          <a:solidFill>
            <a:schemeClr val="bg1">
              <a:lumMod val="75000"/>
              <a:alpha val="49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defRPr>
            </a:lvl1pPr>
          </a:lstStyle>
          <a:p>
            <a:r>
              <a:rPr lang="it-IT" dirty="0"/>
              <a:t>Oltre 2.000 imprese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51C00084-A949-442D-AF63-58D4F227BF89}"/>
              </a:ext>
            </a:extLst>
          </p:cNvPr>
          <p:cNvSpPr txBox="1"/>
          <p:nvPr/>
        </p:nvSpPr>
        <p:spPr>
          <a:xfrm>
            <a:off x="6896" y="404664"/>
            <a:ext cx="2980928" cy="523220"/>
          </a:xfrm>
          <a:prstGeom prst="rect">
            <a:avLst/>
          </a:prstGeom>
          <a:solidFill>
            <a:schemeClr val="bg1">
              <a:lumMod val="75000"/>
              <a:alpha val="49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defRPr>
            </a:lvl1pPr>
          </a:lstStyle>
          <a:p>
            <a:r>
              <a:rPr lang="it-IT" dirty="0"/>
              <a:t>Universo 27.000 imprese &gt;500k euro fatturato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991A2CF-2437-46B5-A29A-247C8CC304FA}"/>
              </a:ext>
            </a:extLst>
          </p:cNvPr>
          <p:cNvSpPr txBox="1"/>
          <p:nvPr/>
        </p:nvSpPr>
        <p:spPr>
          <a:xfrm>
            <a:off x="6660232" y="116632"/>
            <a:ext cx="2339752" cy="523220"/>
          </a:xfrm>
          <a:prstGeom prst="rect">
            <a:avLst/>
          </a:prstGeom>
          <a:solidFill>
            <a:schemeClr val="bg1">
              <a:lumMod val="75000"/>
              <a:alpha val="49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defRPr>
            </a:lvl1pPr>
          </a:lstStyle>
          <a:p>
            <a:r>
              <a:rPr lang="it-IT" dirty="0"/>
              <a:t>Stratificazione per S3 e provincia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DA8954C0-F81A-4B83-A416-CD616B95C6E0}"/>
              </a:ext>
            </a:extLst>
          </p:cNvPr>
          <p:cNvSpPr txBox="1"/>
          <p:nvPr/>
        </p:nvSpPr>
        <p:spPr>
          <a:xfrm>
            <a:off x="179512" y="5445224"/>
            <a:ext cx="3312368" cy="1169551"/>
          </a:xfrm>
          <a:prstGeom prst="rect">
            <a:avLst/>
          </a:prstGeom>
          <a:solidFill>
            <a:schemeClr val="bg1">
              <a:lumMod val="75000"/>
              <a:alpha val="49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defRPr>
            </a:lvl1pPr>
          </a:lstStyle>
          <a:p>
            <a:r>
              <a:rPr lang="it-IT" dirty="0"/>
              <a:t>Questionario strutturato (CAWI + CATI)</a:t>
            </a:r>
          </a:p>
          <a:p>
            <a:r>
              <a:rPr lang="it-IT" dirty="0"/>
              <a:t>Dati bilancio</a:t>
            </a:r>
          </a:p>
          <a:p>
            <a:r>
              <a:rPr lang="it-IT" dirty="0"/>
              <a:t>Dati export</a:t>
            </a:r>
          </a:p>
          <a:p>
            <a:r>
              <a:rPr lang="it-IT" dirty="0"/>
              <a:t>Dati IDE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E3A1A4ED-3EF8-42C1-864A-0B789525F2A3}"/>
              </a:ext>
            </a:extLst>
          </p:cNvPr>
          <p:cNvSpPr txBox="1"/>
          <p:nvPr/>
        </p:nvSpPr>
        <p:spPr>
          <a:xfrm>
            <a:off x="11209" y="-2960"/>
            <a:ext cx="4200751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it-IT" dirty="0"/>
              <a:t>Campione</a:t>
            </a:r>
          </a:p>
        </p:txBody>
      </p:sp>
    </p:spTree>
    <p:extLst>
      <p:ext uri="{BB962C8B-B14F-4D97-AF65-F5344CB8AC3E}">
        <p14:creationId xmlns:p14="http://schemas.microsoft.com/office/powerpoint/2010/main" val="4262205232"/>
      </p:ext>
    </p:extLst>
  </p:cSld>
  <p:clrMapOvr>
    <a:masterClrMapping/>
  </p:clrMapOvr>
  <p:transition spd="slow">
    <p:randomBar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42529743-2027-446A-BC19-82B790D9AF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585"/>
            <a:ext cx="9144000" cy="4158665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</p:spPr>
      </p:pic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638669765"/>
              </p:ext>
            </p:extLst>
          </p:nvPr>
        </p:nvGraphicFramePr>
        <p:xfrm>
          <a:off x="609600" y="1143000"/>
          <a:ext cx="8001000" cy="541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CasellaDiTesto 1">
            <a:extLst>
              <a:ext uri="{FF2B5EF4-FFF2-40B4-BE49-F238E27FC236}">
                <a16:creationId xmlns:a16="http://schemas.microsoft.com/office/drawing/2014/main" id="{EBBAB48B-FDD9-49D7-A0AC-ED6DA4DE0632}"/>
              </a:ext>
            </a:extLst>
          </p:cNvPr>
          <p:cNvSpPr txBox="1"/>
          <p:nvPr/>
        </p:nvSpPr>
        <p:spPr>
          <a:xfrm>
            <a:off x="755576" y="4293096"/>
            <a:ext cx="21602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dirty="0">
                <a:solidFill>
                  <a:schemeClr val="tx2">
                    <a:lumMod val="50000"/>
                  </a:schemeClr>
                </a:solidFill>
                <a:latin typeface="Arial Black" panose="020B0A04020102020204" pitchFamily="34" charset="0"/>
              </a:rPr>
              <a:t>In house R&amp;D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dirty="0">
                <a:solidFill>
                  <a:schemeClr val="tx2">
                    <a:lumMod val="50000"/>
                  </a:schemeClr>
                </a:solidFill>
                <a:latin typeface="Arial Black" panose="020B0A04020102020204" pitchFamily="34" charset="0"/>
              </a:rPr>
              <a:t>Input di R&amp;D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it-IT" dirty="0">
              <a:solidFill>
                <a:schemeClr val="tx2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dirty="0">
                <a:solidFill>
                  <a:schemeClr val="tx2">
                    <a:lumMod val="50000"/>
                  </a:schemeClr>
                </a:solidFill>
                <a:latin typeface="Arial Black" panose="020B0A04020102020204" pitchFamily="34" charset="0"/>
              </a:rPr>
              <a:t>Profili tecnologici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F05ACA94-EAA0-4FEC-BD60-0C3C3926340F}"/>
              </a:ext>
            </a:extLst>
          </p:cNvPr>
          <p:cNvSpPr txBox="1"/>
          <p:nvPr/>
        </p:nvSpPr>
        <p:spPr>
          <a:xfrm>
            <a:off x="3563888" y="4293096"/>
            <a:ext cx="244827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285750" indent="-285750">
              <a:buFont typeface="Wingdings" panose="05000000000000000000" pitchFamily="2" charset="2"/>
              <a:buChar char="q"/>
              <a:defRPr>
                <a:solidFill>
                  <a:schemeClr val="tx2">
                    <a:lumMod val="50000"/>
                  </a:schemeClr>
                </a:solidFill>
                <a:latin typeface="Arial Black" panose="020B0A04020102020204" pitchFamily="34" charset="0"/>
              </a:defRPr>
            </a:lvl1pPr>
          </a:lstStyle>
          <a:p>
            <a:r>
              <a:rPr lang="it-IT" sz="1600" dirty="0"/>
              <a:t>Cultura dell’innovazione</a:t>
            </a:r>
          </a:p>
          <a:p>
            <a:r>
              <a:rPr lang="it-IT" sz="1600" dirty="0"/>
              <a:t>Economia dei servizi</a:t>
            </a:r>
          </a:p>
          <a:p>
            <a:r>
              <a:rPr lang="it-IT" sz="1600" dirty="0"/>
              <a:t>Circular economy</a:t>
            </a:r>
          </a:p>
          <a:p>
            <a:r>
              <a:rPr lang="it-IT" sz="1600" dirty="0" err="1"/>
              <a:t>Industry</a:t>
            </a:r>
            <a:r>
              <a:rPr lang="it-IT" sz="1600" dirty="0"/>
              <a:t> 4.0</a:t>
            </a:r>
          </a:p>
          <a:p>
            <a:r>
              <a:rPr lang="it-IT" sz="1600" dirty="0"/>
              <a:t>Competenze e skills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F86B2EC9-3ACB-4DFE-B02E-32FCA4646EB4}"/>
              </a:ext>
            </a:extLst>
          </p:cNvPr>
          <p:cNvSpPr txBox="1"/>
          <p:nvPr/>
        </p:nvSpPr>
        <p:spPr>
          <a:xfrm>
            <a:off x="6444208" y="4221088"/>
            <a:ext cx="21602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285750" indent="-285750">
              <a:buFont typeface="Wingdings" panose="05000000000000000000" pitchFamily="2" charset="2"/>
              <a:buChar char="q"/>
              <a:defRPr sz="1600">
                <a:solidFill>
                  <a:schemeClr val="tx2">
                    <a:lumMod val="50000"/>
                  </a:schemeClr>
                </a:solidFill>
                <a:latin typeface="Arial Black" panose="020B0A04020102020204" pitchFamily="34" charset="0"/>
              </a:defRPr>
            </a:lvl1pPr>
          </a:lstStyle>
          <a:p>
            <a:r>
              <a:rPr lang="it-IT" dirty="0"/>
              <a:t>Attitudine all’innovazione</a:t>
            </a:r>
          </a:p>
          <a:p>
            <a:endParaRPr lang="it-IT" dirty="0"/>
          </a:p>
          <a:p>
            <a:r>
              <a:rPr lang="it-IT" dirty="0" err="1"/>
              <a:t>Key</a:t>
            </a:r>
            <a:r>
              <a:rPr lang="it-IT" dirty="0"/>
              <a:t> performance </a:t>
            </a:r>
            <a:r>
              <a:rPr lang="it-IT" dirty="0" err="1"/>
              <a:t>Indicator</a:t>
            </a:r>
            <a:endParaRPr lang="it-IT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2167F40A-80C0-48AD-8420-1F64EB435D1B}"/>
              </a:ext>
            </a:extLst>
          </p:cNvPr>
          <p:cNvSpPr txBox="1"/>
          <p:nvPr/>
        </p:nvSpPr>
        <p:spPr>
          <a:xfrm>
            <a:off x="-4780" y="-8867"/>
            <a:ext cx="5112568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it-IT" dirty="0"/>
              <a:t>L’osservatorio</a:t>
            </a:r>
          </a:p>
        </p:txBody>
      </p:sp>
    </p:spTree>
    <p:extLst>
      <p:ext uri="{BB962C8B-B14F-4D97-AF65-F5344CB8AC3E}">
        <p14:creationId xmlns:p14="http://schemas.microsoft.com/office/powerpoint/2010/main" val="2937533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con singolo angolo arrotondato 1">
            <a:extLst>
              <a:ext uri="{FF2B5EF4-FFF2-40B4-BE49-F238E27FC236}">
                <a16:creationId xmlns:a16="http://schemas.microsoft.com/office/drawing/2014/main" id="{24CC66A2-28FE-4CA9-9B12-E58964F37864}"/>
              </a:ext>
            </a:extLst>
          </p:cNvPr>
          <p:cNvSpPr/>
          <p:nvPr/>
        </p:nvSpPr>
        <p:spPr>
          <a:xfrm>
            <a:off x="3563888" y="2780928"/>
            <a:ext cx="2295823" cy="1964314"/>
          </a:xfrm>
          <a:prstGeom prst="round1Rect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8000" b="-8000"/>
            </a:stretch>
          </a:blip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AE9D5AB-8478-455D-8E46-A6DC6980EC52}"/>
              </a:ext>
            </a:extLst>
          </p:cNvPr>
          <p:cNvSpPr txBox="1"/>
          <p:nvPr/>
        </p:nvSpPr>
        <p:spPr>
          <a:xfrm>
            <a:off x="3059832" y="2420888"/>
            <a:ext cx="3168352" cy="341632"/>
          </a:xfrm>
          <a:prstGeom prst="rect">
            <a:avLst/>
          </a:prstGeom>
          <a:gradFill flip="none" rotWithShape="1">
            <a:gsLst>
              <a:gs pos="0">
                <a:srgbClr val="4F81BD">
                  <a:lumMod val="40000"/>
                  <a:lumOff val="60000"/>
                </a:srgbClr>
              </a:gs>
              <a:gs pos="46000">
                <a:srgbClr val="4F81BD">
                  <a:lumMod val="95000"/>
                  <a:lumOff val="5000"/>
                </a:srgbClr>
              </a:gs>
              <a:gs pos="100000">
                <a:srgbClr val="4F81BD">
                  <a:lumMod val="60000"/>
                </a:srgbClr>
              </a:gs>
            </a:gsLst>
            <a:path path="circle">
              <a:fillToRect l="50000" t="130000" r="50000" b="-30000"/>
            </a:path>
            <a:tileRect/>
          </a:gradFill>
          <a:ln w="25400" cap="flat" cmpd="sng" algn="ctr">
            <a:noFill/>
            <a:prstDash val="solid"/>
          </a:ln>
          <a:effectLst/>
        </p:spPr>
        <p:txBody>
          <a:bodyPr spcFirstLastPara="0" vert="horz" wrap="square" lIns="66040" tIns="66040" rIns="66040" bIns="66040" numCol="1" spcCol="1270" rtlCol="0" anchor="ctr" anchorCtr="0">
            <a:noAutofit/>
          </a:bodyPr>
          <a:lstStyle>
            <a:lvl1pPr lvl="0" indent="0" algn="ctr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it-IT" dirty="0"/>
              <a:t>Monitor</a:t>
            </a:r>
          </a:p>
        </p:txBody>
      </p:sp>
    </p:spTree>
    <p:extLst>
      <p:ext uri="{BB962C8B-B14F-4D97-AF65-F5344CB8AC3E}">
        <p14:creationId xmlns:p14="http://schemas.microsoft.com/office/powerpoint/2010/main" val="2108458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>
            <a:extLst>
              <a:ext uri="{FF2B5EF4-FFF2-40B4-BE49-F238E27FC236}">
                <a16:creationId xmlns:a16="http://schemas.microsoft.com/office/drawing/2014/main" id="{B553C03E-37CC-4212-A12A-7F2C55027C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585"/>
            <a:ext cx="9144000" cy="4158665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F6632BAB-307D-4D60-8F26-41845DB4A92D}"/>
              </a:ext>
            </a:extLst>
          </p:cNvPr>
          <p:cNvSpPr txBox="1"/>
          <p:nvPr/>
        </p:nvSpPr>
        <p:spPr>
          <a:xfrm>
            <a:off x="251520" y="188640"/>
            <a:ext cx="2808312" cy="577081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05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it-IT" dirty="0"/>
              <a:t>27% delle attività di innovazione interna alle aziende riguarda «prodotti»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062F9BAD-8BEA-4BBF-953C-70F16C16B6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0272" y="3645024"/>
            <a:ext cx="1950186" cy="22241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9390AB0B-4249-4BDA-8696-64B2E38B9E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3768" y="4437112"/>
            <a:ext cx="5688632" cy="1833078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3613E008-36AB-4814-9014-622A418EFBAC}"/>
              </a:ext>
            </a:extLst>
          </p:cNvPr>
          <p:cNvSpPr txBox="1"/>
          <p:nvPr/>
        </p:nvSpPr>
        <p:spPr>
          <a:xfrm>
            <a:off x="5220072" y="6264652"/>
            <a:ext cx="356388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100" dirty="0">
                <a:latin typeface="Arial Black" panose="020B0A04020102020204" pitchFamily="34" charset="0"/>
              </a:rPr>
              <a:t>Innovazione prevalentemente condotta esternamente (R&amp;D «collaborativa» o outsourcing)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E2473C49-284E-4359-B3E1-69B8E86A8E66}"/>
              </a:ext>
            </a:extLst>
          </p:cNvPr>
          <p:cNvSpPr txBox="1"/>
          <p:nvPr/>
        </p:nvSpPr>
        <p:spPr>
          <a:xfrm>
            <a:off x="107504" y="5085184"/>
            <a:ext cx="1619672" cy="900246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1050" dirty="0">
                <a:solidFill>
                  <a:schemeClr val="bg1"/>
                </a:solidFill>
                <a:latin typeface="Arial Black" panose="020B0A04020102020204" pitchFamily="34" charset="0"/>
              </a:rPr>
              <a:t>26% delle attività di innovazione esterna riguarda «servizi di marketing»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83AB44BF-C908-49AC-BB26-ECB1EA1658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19672" y="1052736"/>
            <a:ext cx="5472608" cy="1630934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ADF06BC3-A85F-4CC8-96C8-F4FAB1AB6A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59832" y="3068960"/>
            <a:ext cx="3137218" cy="992250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83057460-B76B-4286-BCCE-50FB82E5B466}"/>
              </a:ext>
            </a:extLst>
          </p:cNvPr>
          <p:cNvSpPr txBox="1"/>
          <p:nvPr/>
        </p:nvSpPr>
        <p:spPr>
          <a:xfrm>
            <a:off x="7092280" y="1628800"/>
            <a:ext cx="1872208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100">
                <a:latin typeface="Arial Black" panose="020B0A04020102020204" pitchFamily="34" charset="0"/>
              </a:defRPr>
            </a:lvl1pPr>
          </a:lstStyle>
          <a:p>
            <a:r>
              <a:rPr lang="it-IT" dirty="0"/>
              <a:t>Innovazione prevalentemente condotta internamente (in house R&amp;D)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3AF62D11-7429-458A-8632-0B8D5E6A1148}"/>
              </a:ext>
            </a:extLst>
          </p:cNvPr>
          <p:cNvSpPr/>
          <p:nvPr/>
        </p:nvSpPr>
        <p:spPr>
          <a:xfrm>
            <a:off x="0" y="4077072"/>
            <a:ext cx="9144000" cy="2780928"/>
          </a:xfrm>
          <a:prstGeom prst="rect">
            <a:avLst/>
          </a:prstGeom>
          <a:solidFill>
            <a:schemeClr val="accent1">
              <a:alpha val="1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609C1473-0C2E-4C94-B2E3-7297B686B665}"/>
              </a:ext>
            </a:extLst>
          </p:cNvPr>
          <p:cNvSpPr txBox="1"/>
          <p:nvPr/>
        </p:nvSpPr>
        <p:spPr>
          <a:xfrm>
            <a:off x="3203848" y="-16697"/>
            <a:ext cx="2808312" cy="92333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chemeClr val="bg1"/>
                </a:solidFill>
                <a:latin typeface="Arial Black" panose="020B0A04020102020204" pitchFamily="34" charset="0"/>
              </a:rPr>
              <a:t>#INNO-ER: Prevale la dimensione di innovazione in house</a:t>
            </a:r>
          </a:p>
        </p:txBody>
      </p:sp>
      <p:sp>
        <p:nvSpPr>
          <p:cNvPr id="14" name="Ovale 13">
            <a:extLst>
              <a:ext uri="{FF2B5EF4-FFF2-40B4-BE49-F238E27FC236}">
                <a16:creationId xmlns:a16="http://schemas.microsoft.com/office/drawing/2014/main" id="{FE787F31-F2DC-457E-8116-FB0B8508B6BF}"/>
              </a:ext>
            </a:extLst>
          </p:cNvPr>
          <p:cNvSpPr/>
          <p:nvPr/>
        </p:nvSpPr>
        <p:spPr>
          <a:xfrm>
            <a:off x="7236296" y="1484784"/>
            <a:ext cx="1584176" cy="13681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Ovale 14">
            <a:extLst>
              <a:ext uri="{FF2B5EF4-FFF2-40B4-BE49-F238E27FC236}">
                <a16:creationId xmlns:a16="http://schemas.microsoft.com/office/drawing/2014/main" id="{CEB86D7E-4AFA-4868-9971-DA380DE2811B}"/>
              </a:ext>
            </a:extLst>
          </p:cNvPr>
          <p:cNvSpPr/>
          <p:nvPr/>
        </p:nvSpPr>
        <p:spPr>
          <a:xfrm>
            <a:off x="4427984" y="1124744"/>
            <a:ext cx="792088" cy="172819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Ovale 15">
            <a:extLst>
              <a:ext uri="{FF2B5EF4-FFF2-40B4-BE49-F238E27FC236}">
                <a16:creationId xmlns:a16="http://schemas.microsoft.com/office/drawing/2014/main" id="{F75BB798-6E1E-4F44-ABB1-DA1AEE84058C}"/>
              </a:ext>
            </a:extLst>
          </p:cNvPr>
          <p:cNvSpPr/>
          <p:nvPr/>
        </p:nvSpPr>
        <p:spPr>
          <a:xfrm>
            <a:off x="2915816" y="2852936"/>
            <a:ext cx="792088" cy="13681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Ovale 16">
            <a:extLst>
              <a:ext uri="{FF2B5EF4-FFF2-40B4-BE49-F238E27FC236}">
                <a16:creationId xmlns:a16="http://schemas.microsoft.com/office/drawing/2014/main" id="{8026D9CD-9E5F-432C-A868-157F567DE729}"/>
              </a:ext>
            </a:extLst>
          </p:cNvPr>
          <p:cNvSpPr/>
          <p:nvPr/>
        </p:nvSpPr>
        <p:spPr>
          <a:xfrm>
            <a:off x="5292080" y="6165304"/>
            <a:ext cx="3600400" cy="6926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8169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</p:bldLst>
  </p:timing>
</p:sld>
</file>

<file path=ppt/theme/theme1.xml><?xml version="1.0" encoding="utf-8"?>
<a:theme xmlns:a="http://schemas.openxmlformats.org/drawingml/2006/main" name="Terberg_ReflectedCaption_TP101881400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3104326-CDF0-433C-9A28-8A3A2FE783D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Immagine con didascalia riflessa</Template>
  <TotalTime>3090</TotalTime>
  <Words>2782</Words>
  <Application>Microsoft Office PowerPoint</Application>
  <PresentationFormat>Presentazione su schermo (4:3)</PresentationFormat>
  <Paragraphs>337</Paragraphs>
  <Slides>26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26</vt:i4>
      </vt:variant>
    </vt:vector>
  </HeadingPairs>
  <TitlesOfParts>
    <vt:vector size="35" baseType="lpstr">
      <vt:lpstr>Arial</vt:lpstr>
      <vt:lpstr>Arial Black</vt:lpstr>
      <vt:lpstr>Arial Nova Light</vt:lpstr>
      <vt:lpstr>Calibri</vt:lpstr>
      <vt:lpstr>Gill Sans MT</vt:lpstr>
      <vt:lpstr>Impact</vt:lpstr>
      <vt:lpstr>Times New Roman</vt:lpstr>
      <vt:lpstr>Wingdings</vt:lpstr>
      <vt:lpstr>Terberg_ReflectedCaption_TP101881400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Lorenzo Ciapetti</dc:creator>
  <cp:keywords/>
  <cp:lastModifiedBy>Lorenzo Ciapetti</cp:lastModifiedBy>
  <cp:revision>83</cp:revision>
  <dcterms:created xsi:type="dcterms:W3CDTF">2018-04-30T20:04:59Z</dcterms:created>
  <dcterms:modified xsi:type="dcterms:W3CDTF">2018-05-03T08:19:03Z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TC018814239991</vt:lpwstr>
  </property>
</Properties>
</file>