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48" r:id="rId2"/>
    <p:sldMasterId id="2147483649" r:id="rId3"/>
  </p:sldMasterIdLst>
  <p:notesMasterIdLst>
    <p:notesMasterId r:id="rId20"/>
  </p:notesMasterIdLst>
  <p:handoutMasterIdLst>
    <p:handoutMasterId r:id="rId21"/>
  </p:handoutMasterIdLst>
  <p:sldIdLst>
    <p:sldId id="297" r:id="rId4"/>
    <p:sldId id="298" r:id="rId5"/>
    <p:sldId id="299" r:id="rId6"/>
    <p:sldId id="314" r:id="rId7"/>
    <p:sldId id="312" r:id="rId8"/>
    <p:sldId id="313" r:id="rId9"/>
    <p:sldId id="302" r:id="rId10"/>
    <p:sldId id="303" r:id="rId11"/>
    <p:sldId id="304" r:id="rId12"/>
    <p:sldId id="306" r:id="rId13"/>
    <p:sldId id="308" r:id="rId14"/>
    <p:sldId id="315" r:id="rId15"/>
    <p:sldId id="319" r:id="rId16"/>
    <p:sldId id="321" r:id="rId17"/>
    <p:sldId id="317" r:id="rId18"/>
    <p:sldId id="259" r:id="rId19"/>
  </p:sldIdLst>
  <p:sldSz cx="9144000" cy="6858000" type="screen4x3"/>
  <p:notesSz cx="7023100" cy="93091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B6B"/>
    <a:srgbClr val="CCCCCC"/>
    <a:srgbClr val="64B4E6"/>
    <a:srgbClr val="006491"/>
    <a:srgbClr val="000000"/>
    <a:srgbClr val="AA7100"/>
    <a:srgbClr val="005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/>
    <p:restoredTop sz="77600" autoAdjust="0"/>
  </p:normalViewPr>
  <p:slideViewPr>
    <p:cSldViewPr>
      <p:cViewPr>
        <p:scale>
          <a:sx n="125" d="100"/>
          <a:sy n="125" d="100"/>
        </p:scale>
        <p:origin x="-1224" y="1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70" y="648"/>
      </p:cViewPr>
      <p:guideLst>
        <p:guide orient="horz" pos="2932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835" cy="4651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266" y="0"/>
            <a:ext cx="3043835" cy="4651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43"/>
            <a:ext cx="3043835" cy="46515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266" y="8843943"/>
            <a:ext cx="3043835" cy="46515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F6CD69-F708-6840-939A-7019D1D21B29}" type="slidenum">
              <a:rPr lang="fr-FR" altLang="en-US"/>
              <a:pPr/>
              <a:t>‹N›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99764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835" cy="4651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266" y="0"/>
            <a:ext cx="3043835" cy="4651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6138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69" y="4421228"/>
            <a:ext cx="5148963" cy="418939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smtClean="0"/>
              <a:t>Cliquez pour modifier les styles du texte du masque</a:t>
            </a:r>
          </a:p>
          <a:p>
            <a:pPr lvl="1"/>
            <a:r>
              <a:rPr lang="fr-FR" altLang="en-US" noProof="0" smtClean="0"/>
              <a:t>Deuxième niveau</a:t>
            </a:r>
          </a:p>
          <a:p>
            <a:pPr lvl="2"/>
            <a:r>
              <a:rPr lang="fr-FR" altLang="en-US" noProof="0" smtClean="0"/>
              <a:t>Troisième niveau</a:t>
            </a:r>
          </a:p>
          <a:p>
            <a:pPr lvl="3"/>
            <a:r>
              <a:rPr lang="fr-FR" altLang="en-US" noProof="0" smtClean="0"/>
              <a:t>Quatrième niveau</a:t>
            </a:r>
          </a:p>
          <a:p>
            <a:pPr lvl="4"/>
            <a:r>
              <a:rPr lang="fr-FR" altLang="en-US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43"/>
            <a:ext cx="3043835" cy="46515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266" y="8843943"/>
            <a:ext cx="3043835" cy="46515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7BF7BC-8F6B-C94E-A9E2-2E80BB0F2B4F}" type="slidenum">
              <a:rPr lang="fr-FR" altLang="en-US"/>
              <a:pPr/>
              <a:t>‹N›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97455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49B3753B-E4B5-6A4B-A89E-B774D67C59E3}" type="slidenum">
              <a:rPr lang="fr-FR" altLang="en-US" sz="1200">
                <a:solidFill>
                  <a:prstClr val="black"/>
                </a:solidFill>
              </a:rPr>
              <a:pPr/>
              <a:t>1</a:t>
            </a:fld>
            <a:endParaRPr lang="fr-FR" altLang="en-US" sz="1200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>
                <a:ea typeface="Arial Unicode MS" charset="0"/>
                <a:cs typeface="Arial Unicode MS" charset="0"/>
              </a:rPr>
              <a:t>Introduction: explain that what we do – in a nutshell – is to help ambitious SMEs innovate and grow internationally.</a:t>
            </a:r>
          </a:p>
        </p:txBody>
      </p:sp>
    </p:spTree>
    <p:extLst>
      <p:ext uri="{BB962C8B-B14F-4D97-AF65-F5344CB8AC3E}">
        <p14:creationId xmlns:p14="http://schemas.microsoft.com/office/powerpoint/2010/main" val="2107801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6469A872-8C44-4859-9199-5AF72169F289}" type="slidenum">
              <a:rPr lang="fr-FR" altLang="en-US" sz="1200"/>
              <a:pPr/>
              <a:t>11</a:t>
            </a:fld>
            <a:endParaRPr lang="fr-FR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i="1" smtClean="0">
                <a:latin typeface="Arial" pitchFamily="34" charset="0"/>
              </a:rPr>
              <a:t>Follow the bullets. Additional messages on innovation support are below:</a:t>
            </a:r>
          </a:p>
          <a:p>
            <a:pPr eaLnBrk="1" hangingPunct="1">
              <a:buFontTx/>
              <a:buChar char="-"/>
            </a:pPr>
            <a:r>
              <a:rPr lang="en-GB" altLang="en-US" smtClean="0">
                <a:latin typeface="Arial" pitchFamily="34" charset="0"/>
              </a:rPr>
              <a:t>We recognise innovation potential and help SMEs shape it into commercial success</a:t>
            </a:r>
          </a:p>
          <a:p>
            <a:pPr eaLnBrk="1" hangingPunct="1">
              <a:buFontTx/>
              <a:buChar char="-"/>
            </a:pPr>
            <a:r>
              <a:rPr lang="en-GB" altLang="en-US" smtClean="0">
                <a:latin typeface="Arial" pitchFamily="34" charset="0"/>
              </a:rPr>
              <a:t> Our experts help SMEs commercialise their innovations faster</a:t>
            </a:r>
          </a:p>
          <a:p>
            <a:pPr eaLnBrk="1" hangingPunct="1">
              <a:buFontTx/>
              <a:buChar char="-"/>
            </a:pPr>
            <a:r>
              <a:rPr lang="en-GB" altLang="en-US" smtClean="0">
                <a:latin typeface="Arial" pitchFamily="34" charset="0"/>
              </a:rPr>
              <a:t> With our practical, personal advice SMEs are confident to expand internationally protecting their ideas and assets as they grow.</a:t>
            </a:r>
          </a:p>
          <a:p>
            <a:pPr eaLnBrk="1" hangingPunct="1"/>
            <a:endParaRPr lang="en-GB" altLang="en-US" smtClean="0">
              <a:latin typeface="Arial" pitchFamily="34" charset="0"/>
            </a:endParaRPr>
          </a:p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423E67F2-F038-49FE-964F-7D321E770729}" type="slidenum">
              <a:rPr lang="fr-FR" altLang="en-US" sz="1200" smtClean="0"/>
              <a:pPr/>
              <a:t>12</a:t>
            </a:fld>
            <a:endParaRPr lang="fr-FR" alt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i="1" smtClean="0">
                <a:latin typeface="Arial" pitchFamily="34" charset="0"/>
              </a:rPr>
              <a:t>Self explanatory</a:t>
            </a:r>
            <a:r>
              <a:rPr lang="en-GB" altLang="en-US" smtClean="0">
                <a:latin typeface="Arial" pitchFamily="34" charset="0"/>
              </a:rPr>
              <a:t>.</a:t>
            </a:r>
          </a:p>
          <a:p>
            <a:pPr eaLnBrk="1" hangingPunct="1"/>
            <a:endParaRPr lang="en-GB" altLang="en-US" smtClean="0">
              <a:latin typeface="Arial" pitchFamily="34" charset="0"/>
            </a:endParaRPr>
          </a:p>
          <a:p>
            <a:pPr eaLnBrk="1" hangingPunct="1"/>
            <a:r>
              <a:rPr lang="en-GB" altLang="en-US" smtClean="0">
                <a:latin typeface="Arial" pitchFamily="34" charset="0"/>
              </a:rPr>
              <a:t>Message to HO colleagues:</a:t>
            </a:r>
          </a:p>
          <a:p>
            <a:pPr eaLnBrk="1" hangingPunct="1"/>
            <a:r>
              <a:rPr lang="en-GB" altLang="en-US" smtClean="0">
                <a:latin typeface="Arial" pitchFamily="34" charset="0"/>
              </a:rPr>
              <a:t>If you have SME clients in these areas, we may be able to provide additional expertise that could be helpful across any of these sectors and across markets worldwide.</a:t>
            </a:r>
          </a:p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5EE8C07D-6496-4E59-81EA-663DD0CF9A70}" type="slidenum">
              <a:rPr lang="fr-FR" altLang="en-US" sz="1200" smtClean="0"/>
              <a:pPr/>
              <a:t>14</a:t>
            </a:fld>
            <a:endParaRPr lang="fr-FR" alt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349B7E-98ED-48A1-A985-A58BF68D820A}" type="slidenum">
              <a:rPr lang="fr-FR" altLang="en-US" smtClean="0"/>
              <a:pPr>
                <a:spcBef>
                  <a:spcPct val="0"/>
                </a:spcBef>
              </a:pPr>
              <a:t>15</a:t>
            </a:fld>
            <a:endParaRPr lang="fr-FR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i="1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ea typeface="Arial Unicode MS" charset="0"/>
              <a:cs typeface="Arial Unicode MS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F53FF2C7-85C2-504C-A552-69A4BBD30217}" type="slidenum">
              <a:rPr lang="fr-FR" altLang="en-US" sz="1200"/>
              <a:pPr/>
              <a:t>16</a:t>
            </a:fld>
            <a:endParaRPr lang="fr-FR" altLang="en-US" sz="1200"/>
          </a:p>
        </p:txBody>
      </p:sp>
    </p:spTree>
    <p:extLst>
      <p:ext uri="{BB962C8B-B14F-4D97-AF65-F5344CB8AC3E}">
        <p14:creationId xmlns:p14="http://schemas.microsoft.com/office/powerpoint/2010/main" val="182466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/>
          </a:p>
        </p:txBody>
      </p:sp>
      <p:sp>
        <p:nvSpPr>
          <p:cNvPr id="36868" name="Segnaposto intestazion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it-IT" altLang="it-IT" sz="1200" smtClean="0"/>
          </a:p>
        </p:txBody>
      </p:sp>
      <p:sp>
        <p:nvSpPr>
          <p:cNvPr id="36869" name="Segnaposto data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it-IT" altLang="it-IT" sz="1200" smtClean="0"/>
              <a:t>9 aprile 2015</a:t>
            </a:r>
            <a:endParaRPr lang="fr-FR" altLang="it-IT" sz="1200" smtClean="0"/>
          </a:p>
        </p:txBody>
      </p:sp>
      <p:sp>
        <p:nvSpPr>
          <p:cNvPr id="36870" name="Segnaposto piè di pagina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it-IT" altLang="it-IT" sz="1200" smtClean="0"/>
          </a:p>
        </p:txBody>
      </p:sp>
      <p:sp>
        <p:nvSpPr>
          <p:cNvPr id="36871" name="Segnaposto numero diapositiva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E149EFDE-BD9D-4E16-BD7C-8C39F998B542}" type="slidenum">
              <a:rPr lang="fr-FR" altLang="it-IT" sz="1200" smtClean="0"/>
              <a:pPr/>
              <a:t>2</a:t>
            </a:fld>
            <a:endParaRPr lang="fr-FR" altLang="it-IT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EU 28 + </a:t>
            </a:r>
            <a:r>
              <a:rPr lang="en-US" altLang="en-US" dirty="0" err="1" smtClean="0">
                <a:latin typeface="Arial" pitchFamily="34" charset="0"/>
              </a:rPr>
              <a:t>Islanda</a:t>
            </a:r>
            <a:r>
              <a:rPr lang="en-US" altLang="en-US" dirty="0" smtClean="0">
                <a:latin typeface="Arial" pitchFamily="34" charset="0"/>
              </a:rPr>
              <a:t>,</a:t>
            </a:r>
            <a:r>
              <a:rPr lang="en-US" altLang="en-US" baseline="0" dirty="0" smtClean="0">
                <a:latin typeface="Arial" pitchFamily="34" charset="0"/>
              </a:rPr>
              <a:t> </a:t>
            </a:r>
            <a:r>
              <a:rPr lang="en-US" altLang="en-US" baseline="0" dirty="0" err="1" smtClean="0">
                <a:latin typeface="Arial" pitchFamily="34" charset="0"/>
              </a:rPr>
              <a:t>Norvegia</a:t>
            </a:r>
            <a:r>
              <a:rPr lang="en-US" altLang="en-US" baseline="0" dirty="0" smtClean="0">
                <a:latin typeface="Arial" pitchFamily="34" charset="0"/>
              </a:rPr>
              <a:t>, </a:t>
            </a:r>
            <a:r>
              <a:rPr lang="en-US" altLang="en-US" dirty="0" smtClean="0">
                <a:latin typeface="Arial" pitchFamily="34" charset="0"/>
              </a:rPr>
              <a:t>Albania, Bosnia</a:t>
            </a:r>
            <a:r>
              <a:rPr lang="en-US" altLang="en-US" baseline="0" dirty="0" smtClean="0">
                <a:latin typeface="Arial" pitchFamily="34" charset="0"/>
              </a:rPr>
              <a:t> </a:t>
            </a:r>
            <a:r>
              <a:rPr lang="en-US" altLang="en-US" baseline="0" dirty="0" err="1" smtClean="0">
                <a:latin typeface="Arial" pitchFamily="34" charset="0"/>
              </a:rPr>
              <a:t>Erzegovina</a:t>
            </a:r>
            <a:r>
              <a:rPr lang="en-US" altLang="en-US" baseline="0" dirty="0" smtClean="0">
                <a:latin typeface="Arial" pitchFamily="34" charset="0"/>
              </a:rPr>
              <a:t>, </a:t>
            </a:r>
            <a:r>
              <a:rPr lang="en-US" altLang="en-US" dirty="0" smtClean="0">
                <a:latin typeface="Arial" pitchFamily="34" charset="0"/>
              </a:rPr>
              <a:t>Armenia, </a:t>
            </a:r>
            <a:r>
              <a:rPr lang="en-US" altLang="en-US" dirty="0" err="1" smtClean="0">
                <a:latin typeface="Arial" pitchFamily="34" charset="0"/>
              </a:rPr>
              <a:t>Bielorussia</a:t>
            </a:r>
            <a:r>
              <a:rPr lang="en-US" altLang="en-US" dirty="0" smtClean="0">
                <a:latin typeface="Arial" pitchFamily="34" charset="0"/>
              </a:rPr>
              <a:t>, Russia, Georgia, </a:t>
            </a:r>
            <a:r>
              <a:rPr lang="en-US" altLang="en-US" dirty="0" err="1" smtClean="0">
                <a:latin typeface="Arial" pitchFamily="34" charset="0"/>
              </a:rPr>
              <a:t>Egitto</a:t>
            </a:r>
            <a:r>
              <a:rPr lang="en-US" altLang="en-US" dirty="0" smtClean="0">
                <a:latin typeface="Arial" pitchFamily="34" charset="0"/>
              </a:rPr>
              <a:t>, </a:t>
            </a:r>
            <a:r>
              <a:rPr lang="en-US" altLang="en-US" dirty="0" err="1" smtClean="0">
                <a:latin typeface="Arial" pitchFamily="34" charset="0"/>
              </a:rPr>
              <a:t>Israele</a:t>
            </a:r>
            <a:r>
              <a:rPr lang="en-US" altLang="en-US" dirty="0" smtClean="0">
                <a:latin typeface="Arial" pitchFamily="34" charset="0"/>
              </a:rPr>
              <a:t>,</a:t>
            </a:r>
            <a:r>
              <a:rPr lang="en-US" altLang="en-US" baseline="0" dirty="0" smtClean="0">
                <a:latin typeface="Arial" pitchFamily="34" charset="0"/>
              </a:rPr>
              <a:t> </a:t>
            </a:r>
            <a:r>
              <a:rPr lang="en-US" altLang="en-US" baseline="0" dirty="0" err="1" smtClean="0">
                <a:latin typeface="Arial" pitchFamily="34" charset="0"/>
              </a:rPr>
              <a:t>Giappone</a:t>
            </a:r>
            <a:r>
              <a:rPr lang="en-US" altLang="en-US" baseline="0" dirty="0" smtClean="0">
                <a:latin typeface="Arial" pitchFamily="34" charset="0"/>
              </a:rPr>
              <a:t>,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</a:rPr>
              <a:t>Cina</a:t>
            </a:r>
            <a:r>
              <a:rPr lang="en-US" altLang="en-US" dirty="0" smtClean="0">
                <a:latin typeface="Arial" pitchFamily="34" charset="0"/>
              </a:rPr>
              <a:t>, Taiwan, Vietnam, India, Indonesia Argentina, </a:t>
            </a:r>
            <a:r>
              <a:rPr lang="en-US" altLang="en-US" dirty="0" err="1" smtClean="0">
                <a:latin typeface="Arial" pitchFamily="34" charset="0"/>
              </a:rPr>
              <a:t>Brasile</a:t>
            </a:r>
            <a:r>
              <a:rPr lang="en-US" altLang="en-US" dirty="0" smtClean="0">
                <a:latin typeface="Arial" pitchFamily="34" charset="0"/>
              </a:rPr>
              <a:t>, </a:t>
            </a:r>
            <a:r>
              <a:rPr lang="en-US" altLang="en-US" dirty="0" err="1" smtClean="0">
                <a:latin typeface="Arial" pitchFamily="34" charset="0"/>
              </a:rPr>
              <a:t>Cile</a:t>
            </a:r>
            <a:r>
              <a:rPr lang="en-US" altLang="en-US" dirty="0" smtClean="0">
                <a:latin typeface="Arial" pitchFamily="34" charset="0"/>
              </a:rPr>
              <a:t>, </a:t>
            </a:r>
            <a:r>
              <a:rPr lang="en-US" altLang="en-US" dirty="0" err="1" smtClean="0">
                <a:latin typeface="Arial" pitchFamily="34" charset="0"/>
              </a:rPr>
              <a:t>Messico</a:t>
            </a:r>
            <a:r>
              <a:rPr lang="en-US" altLang="en-US" dirty="0" smtClean="0">
                <a:latin typeface="Arial" pitchFamily="34" charset="0"/>
              </a:rPr>
              <a:t>, </a:t>
            </a:r>
            <a:r>
              <a:rPr lang="en-US" altLang="en-US" dirty="0" err="1" smtClean="0">
                <a:latin typeface="Arial" pitchFamily="34" charset="0"/>
              </a:rPr>
              <a:t>Perù</a:t>
            </a:r>
            <a:r>
              <a:rPr lang="en-US" altLang="en-US" dirty="0" smtClean="0">
                <a:latin typeface="Arial" pitchFamily="34" charset="0"/>
              </a:rPr>
              <a:t>, Canada, USA,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DE458782-5E25-455F-AC24-618079E2981F}" type="slidenum">
              <a:rPr lang="fr-FR" altLang="en-US" sz="1200">
                <a:solidFill>
                  <a:prstClr val="black"/>
                </a:solidFill>
              </a:rPr>
              <a:pPr/>
              <a:t>3</a:t>
            </a:fld>
            <a:endParaRPr lang="fr-FR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/>
              <a:t>6</a:t>
            </a:r>
            <a:r>
              <a:rPr lang="it-IT" altLang="it-IT" baseline="0" dirty="0" smtClean="0"/>
              <a:t> Consorzi</a:t>
            </a:r>
            <a:endParaRPr lang="it-IT" altLang="it-IT" dirty="0" smtClean="0"/>
          </a:p>
        </p:txBody>
      </p:sp>
      <p:sp>
        <p:nvSpPr>
          <p:cNvPr id="43012" name="Segnaposto intestazion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it-IT" altLang="it-IT" sz="1200" smtClean="0"/>
          </a:p>
        </p:txBody>
      </p:sp>
      <p:sp>
        <p:nvSpPr>
          <p:cNvPr id="43013" name="Segnaposto data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it-IT" altLang="it-IT" sz="1200" smtClean="0"/>
              <a:t>9 aprile 2015</a:t>
            </a:r>
            <a:endParaRPr lang="fr-FR" altLang="it-IT" sz="1200" smtClean="0"/>
          </a:p>
        </p:txBody>
      </p:sp>
      <p:sp>
        <p:nvSpPr>
          <p:cNvPr id="43014" name="Segnaposto piè di pagina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it-IT" altLang="it-IT" sz="1200" smtClean="0"/>
          </a:p>
        </p:txBody>
      </p:sp>
      <p:sp>
        <p:nvSpPr>
          <p:cNvPr id="43015" name="Segnaposto numero diapositiva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CD2A585E-0B85-4049-8D10-7D035388E3BA}" type="slidenum">
              <a:rPr lang="fr-FR" altLang="it-IT" sz="1200" smtClean="0"/>
              <a:pPr/>
              <a:t>5</a:t>
            </a:fld>
            <a:endParaRPr lang="fr-FR" altLang="it-IT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43012" name="Segnaposto intestazion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it-IT" altLang="it-IT" sz="1200" smtClean="0"/>
          </a:p>
        </p:txBody>
      </p:sp>
      <p:sp>
        <p:nvSpPr>
          <p:cNvPr id="43013" name="Segnaposto data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it-IT" altLang="it-IT" sz="1200" smtClean="0"/>
              <a:t>9 aprile 2015</a:t>
            </a:r>
            <a:endParaRPr lang="fr-FR" altLang="it-IT" sz="1200" smtClean="0"/>
          </a:p>
        </p:txBody>
      </p:sp>
      <p:sp>
        <p:nvSpPr>
          <p:cNvPr id="43014" name="Segnaposto piè di pagina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it-IT" altLang="it-IT" sz="1200" smtClean="0"/>
          </a:p>
        </p:txBody>
      </p:sp>
      <p:sp>
        <p:nvSpPr>
          <p:cNvPr id="43015" name="Segnaposto numero diapositiva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CD2A585E-0B85-4049-8D10-7D035388E3BA}" type="slidenum">
              <a:rPr lang="fr-FR" altLang="it-IT" sz="1200" smtClean="0"/>
              <a:pPr/>
              <a:t>6</a:t>
            </a:fld>
            <a:endParaRPr lang="fr-FR" altLang="it-IT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7DBA6ED3-3956-4488-BB8A-446C82F4F281}" type="slidenum">
              <a:rPr lang="fr-FR" altLang="en-US" sz="1200"/>
              <a:pPr/>
              <a:t>7</a:t>
            </a:fld>
            <a:endParaRPr lang="fr-FR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itchFamily="34" charset="0"/>
              </a:rPr>
              <a:t>We are at the heart of the EU’s growth and jobs strategy.</a:t>
            </a:r>
          </a:p>
          <a:p>
            <a:pPr eaLnBrk="1" hangingPunct="1"/>
            <a:endParaRPr lang="en-GB" altLang="en-US" dirty="0" smtClean="0">
              <a:latin typeface="Arial" pitchFamily="34" charset="0"/>
            </a:endParaRPr>
          </a:p>
          <a:p>
            <a:pPr eaLnBrk="1" hangingPunct="1"/>
            <a:r>
              <a:rPr lang="en-GB" altLang="en-US" dirty="0" smtClean="0">
                <a:latin typeface="Arial" pitchFamily="34" charset="0"/>
              </a:rPr>
              <a:t>We already have many years’ experience and have built up significant expertise and strong connections since our launch in 2008.</a:t>
            </a:r>
          </a:p>
          <a:p>
            <a:pPr eaLnBrk="1" hangingPunct="1"/>
            <a:endParaRPr lang="en-GB" altLang="en-US" dirty="0" smtClean="0">
              <a:latin typeface="Arial" pitchFamily="34" charset="0"/>
            </a:endParaRPr>
          </a:p>
          <a:p>
            <a:pPr eaLnBrk="1" hangingPunct="1"/>
            <a:r>
              <a:rPr lang="en-GB" altLang="en-US" dirty="0" smtClean="0">
                <a:latin typeface="Arial" pitchFamily="34" charset="0"/>
              </a:rPr>
              <a:t>The Network entered a second </a:t>
            </a:r>
            <a:r>
              <a:rPr lang="en-GB" altLang="en-US" dirty="0" err="1" smtClean="0">
                <a:latin typeface="Arial" pitchFamily="34" charset="0"/>
              </a:rPr>
              <a:t>fhase</a:t>
            </a:r>
            <a:r>
              <a:rPr lang="en-GB" altLang="en-US" dirty="0" smtClean="0">
                <a:latin typeface="Arial" pitchFamily="34" charset="0"/>
              </a:rPr>
              <a:t> in 2015, which brought new financing under the COSME and Horizon 2020 programmes as well as exciting new innovation services that we also provide for SMEs. </a:t>
            </a:r>
          </a:p>
          <a:p>
            <a:pPr eaLnBrk="1" hangingPunct="1"/>
            <a:endParaRPr lang="en-GB" altLang="en-US" dirty="0" smtClean="0">
              <a:latin typeface="Arial" pitchFamily="34" charset="0"/>
            </a:endParaRPr>
          </a:p>
          <a:p>
            <a:pPr eaLnBrk="1" hangingPunct="1"/>
            <a:r>
              <a:rPr lang="en-GB" altLang="en-US" dirty="0" smtClean="0">
                <a:latin typeface="Arial" pitchFamily="34" charset="0"/>
              </a:rPr>
              <a:t>This demonstrates the continued importance and value of the trusted services that we provide.</a:t>
            </a:r>
          </a:p>
          <a:p>
            <a:pPr eaLnBrk="1" hangingPunct="1"/>
            <a:endParaRPr lang="en-GB" altLang="en-US" dirty="0" smtClean="0">
              <a:latin typeface="Arial" pitchFamily="34" charset="0"/>
            </a:endParaRPr>
          </a:p>
          <a:p>
            <a:pPr eaLnBrk="1" hangingPunct="1"/>
            <a:r>
              <a:rPr lang="en-GB" altLang="en-US" dirty="0" smtClean="0">
                <a:latin typeface="Arial" pitchFamily="34" charset="0"/>
              </a:rPr>
              <a:t>In figures, the combined total funding is 180 million EURO.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9B05CCA4-E8E1-4A08-8F13-285EED5B03F6}" type="slidenum">
              <a:rPr lang="fr-FR" altLang="en-US" sz="1200"/>
              <a:pPr/>
              <a:t>8</a:t>
            </a:fld>
            <a:endParaRPr lang="fr-FR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GB" altLang="en-US" i="1" dirty="0" smtClean="0">
                <a:latin typeface="Arial" pitchFamily="34" charset="0"/>
              </a:rPr>
              <a:t>The key messages below support your explanation of Network services. You can mention that later in the presentation you will give examples of how these services work in practice.</a:t>
            </a:r>
          </a:p>
          <a:p>
            <a:pPr eaLnBrk="1" hangingPunct="1">
              <a:buFontTx/>
              <a:buChar char="-"/>
            </a:pPr>
            <a:r>
              <a:rPr lang="en-GB" altLang="en-US" dirty="0" smtClean="0">
                <a:latin typeface="Arial" pitchFamily="34" charset="0"/>
              </a:rPr>
              <a:t>PARTNERSHIP</a:t>
            </a:r>
          </a:p>
          <a:p>
            <a:pPr eaLnBrk="1" hangingPunct="1">
              <a:buFontTx/>
              <a:buChar char="-"/>
            </a:pPr>
            <a:r>
              <a:rPr lang="en-GB" altLang="en-US" sz="1000" dirty="0" smtClean="0">
                <a:latin typeface="Arial" pitchFamily="34" charset="0"/>
              </a:rPr>
              <a:t>Through direct access to Europe’s largest dbase of business opportunities, our experts help SMEs forge new international partnerships with excellent growth potential</a:t>
            </a:r>
          </a:p>
          <a:p>
            <a:pPr eaLnBrk="1" hangingPunct="1"/>
            <a:r>
              <a:rPr lang="en-GB" altLang="en-US" sz="1000" dirty="0" smtClean="0">
                <a:latin typeface="Arial" pitchFamily="34" charset="0"/>
              </a:rPr>
              <a:t>- We organise fast and effective matchmaking and brokerage events at international conferences to save clients time and money</a:t>
            </a:r>
          </a:p>
          <a:p>
            <a:pPr eaLnBrk="1" hangingPunct="1">
              <a:buFontTx/>
              <a:buChar char="-"/>
            </a:pPr>
            <a:r>
              <a:rPr lang="en-GB" altLang="en-US" sz="1000" dirty="0" smtClean="0">
                <a:latin typeface="Arial" pitchFamily="34" charset="0"/>
              </a:rPr>
              <a:t>Our tailor-made trade missions lead to successful partnerships thanks to thorough preparation, local knowledge and expert guidance.  </a:t>
            </a:r>
          </a:p>
          <a:p>
            <a:pPr eaLnBrk="1" hangingPunct="1">
              <a:buFontTx/>
              <a:buChar char="-"/>
            </a:pPr>
            <a:endParaRPr lang="en-GB" altLang="en-US" dirty="0" smtClean="0"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GB" altLang="en-US" dirty="0" smtClean="0">
                <a:latin typeface="Arial" pitchFamily="34" charset="0"/>
              </a:rPr>
              <a:t> ADVISORY</a:t>
            </a:r>
          </a:p>
          <a:p>
            <a:pPr eaLnBrk="1" hangingPunct="1">
              <a:buFontTx/>
              <a:buChar char="-"/>
            </a:pPr>
            <a:r>
              <a:rPr lang="en-GB" altLang="en-US" sz="1000" dirty="0" smtClean="0">
                <a:latin typeface="Arial" pitchFamily="34" charset="0"/>
              </a:rPr>
              <a:t>Our experts have the right advice to support SMEs’ growth ambitions</a:t>
            </a:r>
          </a:p>
          <a:p>
            <a:pPr eaLnBrk="1" hangingPunct="1">
              <a:buFontTx/>
              <a:buChar char="-"/>
            </a:pPr>
            <a:r>
              <a:rPr lang="en-GB" altLang="en-US" sz="1000" dirty="0" smtClean="0">
                <a:latin typeface="Arial" pitchFamily="34" charset="0"/>
              </a:rPr>
              <a:t> Whatever your business, we can advise on the best market opportunities to help you expand internationally</a:t>
            </a:r>
          </a:p>
          <a:p>
            <a:pPr eaLnBrk="1" hangingPunct="1">
              <a:buFontTx/>
              <a:buChar char="-"/>
            </a:pPr>
            <a:r>
              <a:rPr lang="en-GB" altLang="en-US" sz="1000" dirty="0" smtClean="0">
                <a:latin typeface="Arial" pitchFamily="34" charset="0"/>
              </a:rPr>
              <a:t> We cut through the complexities of international expansion by providing practical advice, targeted market intelligence and personalised support.</a:t>
            </a:r>
          </a:p>
          <a:p>
            <a:pPr eaLnBrk="1" hangingPunct="1">
              <a:buFontTx/>
              <a:buChar char="-"/>
            </a:pPr>
            <a:endParaRPr lang="en-GB" altLang="en-US" dirty="0" smtClean="0"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GB" altLang="en-US" dirty="0" smtClean="0">
                <a:latin typeface="Arial" pitchFamily="34" charset="0"/>
              </a:rPr>
              <a:t>INNOVATION</a:t>
            </a:r>
          </a:p>
          <a:p>
            <a:pPr eaLnBrk="1" hangingPunct="1">
              <a:buFontTx/>
              <a:buChar char="-"/>
            </a:pPr>
            <a:r>
              <a:rPr lang="en-GB" altLang="en-US" sz="1000" dirty="0" smtClean="0">
                <a:latin typeface="Arial" pitchFamily="34" charset="0"/>
              </a:rPr>
              <a:t>We recognise innovation potential and help SMEs shape it into commercial success</a:t>
            </a:r>
          </a:p>
          <a:p>
            <a:pPr eaLnBrk="1" hangingPunct="1">
              <a:buFontTx/>
              <a:buChar char="-"/>
            </a:pPr>
            <a:r>
              <a:rPr lang="en-GB" altLang="en-US" sz="1000" dirty="0" smtClean="0">
                <a:latin typeface="Arial" pitchFamily="34" charset="0"/>
              </a:rPr>
              <a:t> Our experts help SMEs commercialise their innovations faster</a:t>
            </a:r>
          </a:p>
          <a:p>
            <a:pPr eaLnBrk="1" hangingPunct="1">
              <a:buFontTx/>
              <a:buChar char="-"/>
            </a:pPr>
            <a:r>
              <a:rPr lang="en-GB" altLang="en-US" sz="1000" dirty="0" smtClean="0">
                <a:latin typeface="Arial" pitchFamily="34" charset="0"/>
              </a:rPr>
              <a:t> With our practical, personal advice SMEs are confident to expand internationally protecting their ideas and assets as they grow.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C89616A3-11AE-447D-B8A9-473661384D1B}" type="slidenum">
              <a:rPr lang="fr-FR" altLang="en-US" sz="1200"/>
              <a:pPr/>
              <a:t>9</a:t>
            </a:fld>
            <a:endParaRPr lang="fr-FR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i="1" dirty="0" smtClean="0">
                <a:latin typeface="Arial" pitchFamily="34" charset="0"/>
              </a:rPr>
              <a:t>The slide speaks for itself, but here are the Partnership messages as an “aide memoire”</a:t>
            </a:r>
          </a:p>
          <a:p>
            <a:pPr eaLnBrk="1" hangingPunct="1">
              <a:buFontTx/>
              <a:buChar char="-"/>
            </a:pPr>
            <a:r>
              <a:rPr lang="en-GB" altLang="en-US" dirty="0" smtClean="0">
                <a:latin typeface="Arial" pitchFamily="34" charset="0"/>
              </a:rPr>
              <a:t>PARTNERSHIP</a:t>
            </a:r>
          </a:p>
          <a:p>
            <a:pPr eaLnBrk="1" hangingPunct="1">
              <a:buFontTx/>
              <a:buChar char="-"/>
            </a:pPr>
            <a:r>
              <a:rPr lang="en-GB" altLang="en-US" dirty="0" smtClean="0">
                <a:latin typeface="Arial" pitchFamily="34" charset="0"/>
              </a:rPr>
              <a:t>Through direct access to Europe’s largest dbase of business opportunities, our experts help SMEs forge new international partnerships with excellent growth potential</a:t>
            </a:r>
          </a:p>
          <a:p>
            <a:pPr eaLnBrk="1" hangingPunct="1"/>
            <a:r>
              <a:rPr lang="en-GB" altLang="en-US" dirty="0" smtClean="0">
                <a:latin typeface="Arial" pitchFamily="34" charset="0"/>
              </a:rPr>
              <a:t>- We organise fast and effective matchmaking and brokerage events at international conferences to save clients time and money</a:t>
            </a:r>
          </a:p>
          <a:p>
            <a:pPr eaLnBrk="1" hangingPunct="1">
              <a:buFontTx/>
              <a:buChar char="-"/>
            </a:pPr>
            <a:r>
              <a:rPr lang="en-GB" altLang="en-US" dirty="0" smtClean="0">
                <a:latin typeface="Arial" pitchFamily="34" charset="0"/>
              </a:rPr>
              <a:t>Our tailor-made trade missions lead to successful partnerships thanks to thorough preparation, local knowledge and expert guidance.  </a:t>
            </a:r>
          </a:p>
          <a:p>
            <a:pPr eaLnBrk="1" hangingPunct="1">
              <a:buFontTx/>
              <a:buChar char="-"/>
            </a:pPr>
            <a:endParaRPr lang="en-GB" altLang="en-US" dirty="0" smtClean="0"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GB" altLang="en-US" dirty="0" smtClean="0">
                <a:latin typeface="Arial" pitchFamily="34" charset="0"/>
              </a:rPr>
              <a:t>10,000 </a:t>
            </a:r>
            <a:r>
              <a:rPr lang="en-GB" altLang="en-US" dirty="0" err="1" smtClean="0">
                <a:latin typeface="Arial" pitchFamily="34" charset="0"/>
              </a:rPr>
              <a:t>offerte</a:t>
            </a:r>
            <a:r>
              <a:rPr lang="en-GB" altLang="en-US" dirty="0" smtClean="0">
                <a:latin typeface="Arial" pitchFamily="34" charset="0"/>
              </a:rPr>
              <a:t> e </a:t>
            </a:r>
            <a:r>
              <a:rPr lang="en-GB" altLang="en-US" dirty="0" err="1" smtClean="0">
                <a:latin typeface="Arial" pitchFamily="34" charset="0"/>
              </a:rPr>
              <a:t>richieste</a:t>
            </a:r>
            <a:r>
              <a:rPr lang="en-GB" altLang="en-US" baseline="0" dirty="0" smtClean="0">
                <a:latin typeface="Arial" pitchFamily="34" charset="0"/>
              </a:rPr>
              <a:t> di </a:t>
            </a:r>
            <a:r>
              <a:rPr lang="en-GB" altLang="en-US" baseline="0" dirty="0" err="1" smtClean="0">
                <a:latin typeface="Arial" pitchFamily="34" charset="0"/>
              </a:rPr>
              <a:t>cooperazione</a:t>
            </a:r>
            <a:r>
              <a:rPr lang="en-GB" altLang="en-US" baseline="0" dirty="0" smtClean="0">
                <a:latin typeface="Arial" pitchFamily="34" charset="0"/>
              </a:rPr>
              <a:t> </a:t>
            </a:r>
            <a:r>
              <a:rPr lang="en-GB" altLang="en-US" baseline="0" dirty="0" err="1" smtClean="0">
                <a:latin typeface="Arial" pitchFamily="34" charset="0"/>
              </a:rPr>
              <a:t>int.le</a:t>
            </a:r>
            <a:endParaRPr lang="en-GB" altLang="en-US" dirty="0" smtClean="0">
              <a:latin typeface="Arial" pitchFamily="34" charset="0"/>
            </a:endParaRPr>
          </a:p>
          <a:p>
            <a:pPr eaLnBrk="1" hangingPunct="1"/>
            <a:endParaRPr lang="en-GB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2CBFECA8-E6C4-4269-AA81-30866A55DCBC}" type="slidenum">
              <a:rPr lang="fr-FR" altLang="en-US" sz="1200"/>
              <a:pPr/>
              <a:t>10</a:t>
            </a:fld>
            <a:endParaRPr lang="fr-FR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i="1" dirty="0" smtClean="0">
                <a:latin typeface="Arial" pitchFamily="34" charset="0"/>
              </a:rPr>
              <a:t>Follow the bullets on the slide and feel free to use the following advisory services messages:</a:t>
            </a:r>
          </a:p>
          <a:p>
            <a:pPr eaLnBrk="1" hangingPunct="1"/>
            <a:endParaRPr lang="en-GB" altLang="en-US" dirty="0" smtClean="0"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GB" altLang="en-US" dirty="0" smtClean="0">
                <a:latin typeface="Arial" pitchFamily="34" charset="0"/>
              </a:rPr>
              <a:t>ADVISORY</a:t>
            </a:r>
          </a:p>
          <a:p>
            <a:pPr eaLnBrk="1" hangingPunct="1">
              <a:buFontTx/>
              <a:buChar char="-"/>
            </a:pPr>
            <a:r>
              <a:rPr lang="en-GB" altLang="en-US" dirty="0" smtClean="0">
                <a:latin typeface="Arial" pitchFamily="34" charset="0"/>
              </a:rPr>
              <a:t>Our experts have the right advice to support SMEs’ growth ambitions</a:t>
            </a:r>
          </a:p>
          <a:p>
            <a:pPr eaLnBrk="1" hangingPunct="1">
              <a:buFontTx/>
              <a:buChar char="-"/>
            </a:pPr>
            <a:r>
              <a:rPr lang="en-GB" altLang="en-US" dirty="0" smtClean="0">
                <a:latin typeface="Arial" pitchFamily="34" charset="0"/>
              </a:rPr>
              <a:t> Whatever your business, we can advise on the best market opportunities to help you expand internationally</a:t>
            </a:r>
          </a:p>
          <a:p>
            <a:pPr eaLnBrk="1" hangingPunct="1">
              <a:buFontTx/>
              <a:buChar char="-"/>
            </a:pPr>
            <a:r>
              <a:rPr lang="en-GB" altLang="en-US" dirty="0" smtClean="0">
                <a:latin typeface="Arial" pitchFamily="34" charset="0"/>
              </a:rPr>
              <a:t> We cut through the complexities of international expansion by providing practical advice, targeted market intelligence and personalised support.</a:t>
            </a:r>
          </a:p>
          <a:p>
            <a:pPr eaLnBrk="1" hangingPunct="1"/>
            <a:endParaRPr lang="en-GB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04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48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tep-Visua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ángulo 24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  <p:extLst>
      <p:ext uri="{BB962C8B-B14F-4D97-AF65-F5344CB8AC3E}">
        <p14:creationId xmlns:p14="http://schemas.microsoft.com/office/powerpoint/2010/main" val="210932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tep-Visua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ángulo 24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  <p:extLst>
      <p:ext uri="{BB962C8B-B14F-4D97-AF65-F5344CB8AC3E}">
        <p14:creationId xmlns:p14="http://schemas.microsoft.com/office/powerpoint/2010/main" val="71052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36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63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98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 userDrawn="1"/>
        </p:nvSpPr>
        <p:spPr bwMode="auto">
          <a:xfrm>
            <a:off x="6842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pic>
        <p:nvPicPr>
          <p:cNvPr id="1026" name="Picture 2" descr="Z:\Politiche comunitarie e innovazione\EEN - Simpler 2017-2018\CIBUS 2018\LOGHI CIBUS\logo UC alta definizion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81" y="6165304"/>
            <a:ext cx="1688992" cy="68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Politiche comunitarie e innovazione\EEN - Simpler 2017-2018\CIBUS 2018\LOGHI CIBUS\logo simpler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185330"/>
            <a:ext cx="1038964" cy="59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Politiche comunitarie e innovazione\EEN - Simpler 2017-2018\CIBUS 2018\10y_preview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156203"/>
            <a:ext cx="795350" cy="6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Politiche comunitarie e innovazione\EEN - Simpler 2017-2018\CIBUS 2018\LOGHI CIBUS\logo_ce-it-rvb-hr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143796"/>
            <a:ext cx="946088" cy="65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pic>
        <p:nvPicPr>
          <p:cNvPr id="1026" name="Picture 2" descr="Z:\Politiche comunitarie e innovazione\EEN - Simpler 2017-2018\CIBUS 2018\LOGHI CIBUS\logo UC alta definizione - Copia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164636"/>
            <a:ext cx="1547664" cy="62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Politiche comunitarie e innovazione\EEN - Simpler 2017-2018\CIBUS 2018\LOGHI CIBUS\logo simpler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085004"/>
            <a:ext cx="1152128" cy="6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Politiche comunitarie e innovazione\EEN - Simpler 2017-2018\CIBUS 2018\LOGHI CIBUS\10y_preview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116290"/>
            <a:ext cx="852981" cy="69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Politiche comunitarie e innovazione\EEN - Simpler 2017-2018\CIBUS 2018\LOGHI CIBUS\logo_ce-it-rvb-hr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48" y="6069054"/>
            <a:ext cx="1075816" cy="7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46" r:id="rId2"/>
    <p:sldLayoutId id="2147484147" r:id="rId3"/>
    <p:sldLayoutId id="2147484150" r:id="rId4"/>
    <p:sldLayoutId id="2147484151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4B4E6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4B4E6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ángulo 4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pic>
        <p:nvPicPr>
          <p:cNvPr id="2050" name="Picture 2" descr="Z:\Politiche comunitarie e innovazione\EEN - Simpler 2017-2018\CIBUS 2018\LOGHI CIBUS\logo UC alta definizione - Copia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542" y="6165305"/>
            <a:ext cx="1631950" cy="6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Politiche comunitarie e innovazione\EEN - Simpler 2017-2018\CIBUS 2018\LOGHI CIBUS\logo simpler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024522"/>
            <a:ext cx="1277858" cy="72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Politiche comunitarie e innovazione\EEN - Simpler 2017-2018\CIBUS 2018\LOGHI CIBUS\10y_preview - Copia (2)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08" y="5949534"/>
            <a:ext cx="1074048" cy="8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Politiche comunitarie e innovazione\EEN - Simpler 2017-2018\CIBUS 2018\LOGHI CIBUS\logo_ce-it-rvb-hr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034310"/>
            <a:ext cx="1058175" cy="73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impler@rer.camcom.i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cer.camcom.it/enterprise-europe-networ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een.ec.europa.eu/about/branches" TargetMode="Externa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n-italia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plernet.i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hyperlink" Target="http://www.enterprise-europe-network-italia.e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en.ec.europa.eu/tools/services/SearchCenter/Search/ProfileSimpleSearch?shid=32db25cb-726f-43b0-8b5f-7742d093579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en.ec.europa.eu/tools/services/EVE/Event/ListEvents" TargetMode="Externa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179512" y="3050083"/>
            <a:ext cx="6408712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it-IT" altLang="it-IT" sz="3500" dirty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Il supporto della rete</a:t>
            </a:r>
          </a:p>
          <a:p>
            <a:r>
              <a:rPr lang="it-IT" altLang="it-IT" sz="3500" b="1" dirty="0">
                <a:solidFill>
                  <a:srgbClr val="64B4E6"/>
                </a:solidFill>
                <a:latin typeface="Blogger Sans" charset="0"/>
                <a:ea typeface="Arial Unicode MS"/>
                <a:cs typeface="Arial Unicode MS" pitchFamily="4" charset="0"/>
              </a:rPr>
              <a:t>Enterprise Europe Network </a:t>
            </a:r>
            <a:endParaRPr lang="it-IT" altLang="it-IT" sz="3500" b="1" dirty="0" smtClean="0">
              <a:solidFill>
                <a:srgbClr val="64B4E6"/>
              </a:solidFill>
              <a:latin typeface="Blogger Sans" charset="0"/>
              <a:ea typeface="Arial Unicode MS"/>
              <a:cs typeface="Arial Unicode MS" pitchFamily="4" charset="0"/>
            </a:endParaRPr>
          </a:p>
          <a:p>
            <a:r>
              <a:rPr lang="it-IT" altLang="it-IT" sz="3500" dirty="0" smtClean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per </a:t>
            </a:r>
            <a:r>
              <a:rPr lang="it-IT" altLang="it-IT" sz="3500" dirty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la tua </a:t>
            </a:r>
            <a:r>
              <a:rPr lang="it-IT" altLang="it-IT" sz="3500" dirty="0" smtClean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impresa</a:t>
            </a:r>
          </a:p>
          <a:p>
            <a:r>
              <a:rPr lang="it-IT" altLang="it-IT" sz="2000" dirty="0" smtClean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/>
            </a:r>
            <a:br>
              <a:rPr lang="it-IT" altLang="it-IT" sz="2000" dirty="0" smtClean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</a:br>
            <a:r>
              <a:rPr lang="it-IT" altLang="it-IT" sz="2000" dirty="0" smtClean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Bologna</a:t>
            </a:r>
            <a:r>
              <a:rPr lang="it-IT" altLang="it-IT" sz="2000" dirty="0" smtClean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 14 giugno </a:t>
            </a:r>
            <a:r>
              <a:rPr lang="it-IT" altLang="it-IT" sz="2000" dirty="0" smtClean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2018</a:t>
            </a:r>
            <a:endParaRPr lang="it-IT" altLang="it-IT" sz="2000" dirty="0">
              <a:solidFill>
                <a:srgbClr val="006491"/>
              </a:solidFill>
              <a:latin typeface="Blogger Sans" charset="0"/>
              <a:ea typeface="Arial Unicode MS"/>
              <a:cs typeface="Arial Unicode MS" pitchFamily="4" charset="0"/>
            </a:endParaRPr>
          </a:p>
          <a:p>
            <a:endParaRPr lang="it-IT" altLang="it-IT" sz="2000" dirty="0">
              <a:solidFill>
                <a:srgbClr val="006491"/>
              </a:solidFill>
              <a:latin typeface="Blogger Sans" charset="0"/>
              <a:ea typeface="Arial Unicode MS"/>
              <a:cs typeface="Arial Unicode MS" pitchFamily="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984" y="2461805"/>
            <a:ext cx="2900308" cy="28129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86"/>
            <a:ext cx="9144000" cy="25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2"/>
          <p:cNvSpPr>
            <a:spLocks noChangeArrowheads="1"/>
          </p:cNvSpPr>
          <p:nvPr/>
        </p:nvSpPr>
        <p:spPr bwMode="auto">
          <a:xfrm>
            <a:off x="0" y="2350492"/>
            <a:ext cx="9144000" cy="2806700"/>
          </a:xfrm>
          <a:prstGeom prst="rect">
            <a:avLst/>
          </a:prstGeom>
          <a:solidFill>
            <a:srgbClr val="64B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7544" y="1556792"/>
            <a:ext cx="8099747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0" dirty="0" err="1" smtClean="0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supporto</a:t>
            </a:r>
            <a:r>
              <a:rPr lang="fr-FR" altLang="en-US" b="0" dirty="0" smtClean="0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 </a:t>
            </a:r>
            <a:r>
              <a:rPr lang="fr-FR" altLang="en-US" b="0" dirty="0" err="1" smtClean="0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specialistico</a:t>
            </a:r>
            <a:endParaRPr lang="fr-FR" altLang="en-US" b="0" dirty="0" smtClean="0">
              <a:solidFill>
                <a:srgbClr val="64B4E6"/>
              </a:solidFill>
              <a:latin typeface="Blogger Sans"/>
              <a:ea typeface="Blogger Sans"/>
              <a:cs typeface="Blogger Sans"/>
            </a:endParaRPr>
          </a:p>
        </p:txBody>
      </p:sp>
      <p:sp>
        <p:nvSpPr>
          <p:cNvPr id="18436" name="Rectangle 17"/>
          <p:cNvSpPr>
            <a:spLocks noChangeArrowheads="1"/>
          </p:cNvSpPr>
          <p:nvPr/>
        </p:nvSpPr>
        <p:spPr bwMode="auto">
          <a:xfrm>
            <a:off x="4340225" y="3617913"/>
            <a:ext cx="45522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Identificazione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delle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migliori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opportunità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di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mercato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per le PMI  </a:t>
            </a:r>
            <a:endParaRPr lang="en-GB" altLang="en-US" sz="1200" b="1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18437" name="Rectangle 18"/>
          <p:cNvSpPr>
            <a:spLocks noChangeArrowheads="1"/>
          </p:cNvSpPr>
          <p:nvPr/>
        </p:nvSpPr>
        <p:spPr bwMode="auto">
          <a:xfrm>
            <a:off x="4340225" y="3951288"/>
            <a:ext cx="48037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r-BE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Informazioni</a:t>
            </a:r>
            <a:r>
              <a:rPr lang="fr-BE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sui </a:t>
            </a:r>
            <a:r>
              <a:rPr lang="fr-BE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programmi</a:t>
            </a:r>
            <a:r>
              <a:rPr lang="fr-BE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, sui </a:t>
            </a:r>
            <a:r>
              <a:rPr lang="fr-BE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bandi</a:t>
            </a:r>
            <a:r>
              <a:rPr lang="fr-BE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e </a:t>
            </a:r>
            <a:r>
              <a:rPr lang="fr-BE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sulla</a:t>
            </a:r>
            <a:r>
              <a:rPr lang="fr-BE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fr-BE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legislazione</a:t>
            </a:r>
            <a:r>
              <a:rPr lang="fr-BE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UE</a:t>
            </a:r>
            <a:endParaRPr lang="fr-BE" altLang="en-US" sz="1200" b="1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18438" name="Rectangle 19"/>
          <p:cNvSpPr>
            <a:spLocks noChangeArrowheads="1"/>
          </p:cNvSpPr>
          <p:nvPr/>
        </p:nvSpPr>
        <p:spPr bwMode="auto">
          <a:xfrm>
            <a:off x="4340225" y="4679950"/>
            <a:ext cx="45522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Raccogliere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il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feedback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delle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PMI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sulla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legislazione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europea</a:t>
            </a:r>
            <a:endParaRPr lang="en-GB" altLang="en-US" sz="1200" b="1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18439" name="Rectangle 23"/>
          <p:cNvSpPr>
            <a:spLocks noChangeArrowheads="1"/>
          </p:cNvSpPr>
          <p:nvPr/>
        </p:nvSpPr>
        <p:spPr bwMode="auto">
          <a:xfrm>
            <a:off x="4140200" y="3246438"/>
            <a:ext cx="46038" cy="182562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0" name="Rectangle 25"/>
          <p:cNvSpPr>
            <a:spLocks noChangeArrowheads="1"/>
          </p:cNvSpPr>
          <p:nvPr/>
        </p:nvSpPr>
        <p:spPr bwMode="auto">
          <a:xfrm>
            <a:off x="4140200" y="3600450"/>
            <a:ext cx="46038" cy="182563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1" name="Rectangle 27"/>
          <p:cNvSpPr>
            <a:spLocks noChangeArrowheads="1"/>
          </p:cNvSpPr>
          <p:nvPr/>
        </p:nvSpPr>
        <p:spPr bwMode="auto">
          <a:xfrm>
            <a:off x="4140200" y="3952875"/>
            <a:ext cx="46038" cy="182563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2" name="Rectangle 33"/>
          <p:cNvSpPr>
            <a:spLocks noChangeArrowheads="1"/>
          </p:cNvSpPr>
          <p:nvPr/>
        </p:nvSpPr>
        <p:spPr bwMode="auto">
          <a:xfrm>
            <a:off x="4340225" y="4306888"/>
            <a:ext cx="41202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Consulenza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in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materia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di 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proprietà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intellettuale</a:t>
            </a:r>
            <a:endParaRPr lang="en-GB" altLang="en-US" sz="1200" b="1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18443" name="Rectangle 34"/>
          <p:cNvSpPr>
            <a:spLocks noChangeArrowheads="1"/>
          </p:cNvSpPr>
          <p:nvPr/>
        </p:nvSpPr>
        <p:spPr bwMode="auto">
          <a:xfrm>
            <a:off x="4340225" y="3246438"/>
            <a:ext cx="39766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</a:t>
            </a:r>
            <a:r>
              <a:rPr lang="en-GB" altLang="en-US" sz="14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nf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ormazioni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in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materia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di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internazionalizzazione</a:t>
            </a:r>
            <a:endParaRPr lang="en-GB" altLang="en-US" sz="1200" b="1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18444" name="Rectangle 35"/>
          <p:cNvSpPr>
            <a:spLocks noChangeArrowheads="1"/>
          </p:cNvSpPr>
          <p:nvPr/>
        </p:nvSpPr>
        <p:spPr bwMode="auto">
          <a:xfrm>
            <a:off x="4140200" y="4306888"/>
            <a:ext cx="46038" cy="182562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5" name="Rectangle 36"/>
          <p:cNvSpPr>
            <a:spLocks noChangeArrowheads="1"/>
          </p:cNvSpPr>
          <p:nvPr/>
        </p:nvSpPr>
        <p:spPr bwMode="auto">
          <a:xfrm>
            <a:off x="4135438" y="4659313"/>
            <a:ext cx="46037" cy="184150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763" y="3338513"/>
            <a:ext cx="2111375" cy="178276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Box 1"/>
          <p:cNvSpPr txBox="1">
            <a:spLocks noChangeArrowheads="1"/>
          </p:cNvSpPr>
          <p:nvPr/>
        </p:nvSpPr>
        <p:spPr bwMode="auto">
          <a:xfrm>
            <a:off x="116176" y="2415441"/>
            <a:ext cx="8785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b="1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Lo staff della rete </a:t>
            </a:r>
            <a:r>
              <a:rPr lang="en-US" altLang="en-US" b="1" dirty="0" err="1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fornisce</a:t>
            </a:r>
            <a:r>
              <a:rPr lang="en-US" altLang="en-US" b="1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un </a:t>
            </a:r>
            <a:r>
              <a:rPr lang="en-US" altLang="en-US" b="1" dirty="0" err="1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supporto</a:t>
            </a:r>
            <a:r>
              <a:rPr lang="en-US" altLang="en-US" b="1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personalizzato</a:t>
            </a:r>
            <a:endParaRPr lang="en-US" altLang="en-US" b="1" dirty="0" smtClean="0">
              <a:solidFill>
                <a:schemeClr val="bg1"/>
              </a:solidFill>
              <a:latin typeface="Myriad Pro"/>
              <a:ea typeface="Myriad Pro"/>
              <a:cs typeface="Myriad Pro"/>
            </a:endParaRPr>
          </a:p>
          <a:p>
            <a:r>
              <a:rPr lang="en-US" altLang="en-US" b="1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</a:t>
            </a:r>
            <a:endParaRPr lang="en-GB" altLang="en-US" dirty="0">
              <a:latin typeface="Myriad Pro"/>
              <a:ea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0899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42" grpId="0"/>
      <p:bldP spid="184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2"/>
          <p:cNvSpPr>
            <a:spLocks noChangeArrowheads="1"/>
          </p:cNvSpPr>
          <p:nvPr/>
        </p:nvSpPr>
        <p:spPr bwMode="auto">
          <a:xfrm>
            <a:off x="-1590" y="2665646"/>
            <a:ext cx="9144001" cy="2808288"/>
          </a:xfrm>
          <a:prstGeom prst="rect">
            <a:avLst/>
          </a:prstGeom>
          <a:solidFill>
            <a:srgbClr val="64B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5536" y="1771650"/>
            <a:ext cx="8746877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0" dirty="0" err="1" smtClean="0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supporto</a:t>
            </a:r>
            <a:r>
              <a:rPr lang="fr-FR" altLang="en-US" b="0" dirty="0" smtClean="0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 </a:t>
            </a:r>
            <a:r>
              <a:rPr lang="fr-FR" altLang="en-US" b="0" dirty="0" err="1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all’innovazione</a:t>
            </a:r>
            <a:endParaRPr lang="fr-FR" altLang="en-US" b="0" dirty="0" smtClean="0">
              <a:solidFill>
                <a:srgbClr val="64B4E6"/>
              </a:solidFill>
              <a:latin typeface="Blogger Sans"/>
              <a:ea typeface="Blogger Sans"/>
              <a:cs typeface="Blogger Sans"/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395536" y="2636912"/>
            <a:ext cx="8280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b="1" dirty="0" err="1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Servizi</a:t>
            </a:r>
            <a:r>
              <a:rPr lang="en-US" altLang="en-US" b="1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personalizzati</a:t>
            </a:r>
            <a:r>
              <a:rPr lang="en-US" altLang="en-US" b="1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per </a:t>
            </a:r>
            <a:r>
              <a:rPr lang="en-US" altLang="en-US" b="1" dirty="0" err="1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favorire</a:t>
            </a:r>
            <a:r>
              <a:rPr lang="en-US" altLang="en-US" b="1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l’innovazione</a:t>
            </a:r>
            <a:r>
              <a:rPr lang="en-US" altLang="en-US" b="1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nelle</a:t>
            </a:r>
            <a:r>
              <a:rPr lang="en-US" altLang="en-US" b="1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PMI</a:t>
            </a:r>
            <a:endParaRPr lang="en-GB" altLang="en-US" b="1" dirty="0">
              <a:solidFill>
                <a:schemeClr val="bg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4284663" y="3387725"/>
            <a:ext cx="3829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</a:rPr>
              <a:t>Supporto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</a:rPr>
              <a:t>informativo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</a:rPr>
              <a:t> e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</a:rPr>
              <a:t>consulenza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</a:rPr>
              <a:t> per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</a:rPr>
              <a:t>accedere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</a:rPr>
              <a:t> a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</a:rPr>
              <a:t>finanziamenti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</a:rPr>
              <a:t>europei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</a:rPr>
              <a:t> (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</a:rPr>
              <a:t>es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</a:rPr>
              <a:t>. Horizon 2020)</a:t>
            </a:r>
            <a:endParaRPr lang="en-US" altLang="en-US" sz="1200" b="1" dirty="0">
              <a:solidFill>
                <a:srgbClr val="006491"/>
              </a:solidFill>
              <a:latin typeface="Myriad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8" y="3429000"/>
            <a:ext cx="1549400" cy="16764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21"/>
          <p:cNvSpPr>
            <a:spLocks noChangeArrowheads="1"/>
          </p:cNvSpPr>
          <p:nvPr/>
        </p:nvSpPr>
        <p:spPr bwMode="auto">
          <a:xfrm>
            <a:off x="4284663" y="3836988"/>
            <a:ext cx="4535487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</a:rPr>
              <a:t>Servizi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</a:rPr>
              <a:t> per </a:t>
            </a:r>
            <a:r>
              <a:rPr lang="en-US" altLang="en-US" sz="1200" b="1" dirty="0">
                <a:solidFill>
                  <a:srgbClr val="006491"/>
                </a:solidFill>
                <a:latin typeface="Myriad Pro"/>
              </a:rPr>
              <a:t>i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</a:rPr>
              <a:t>beneficiari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</a:rPr>
              <a:t>dello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</a:rPr>
              <a:t> SME instrument</a:t>
            </a:r>
            <a:endParaRPr lang="en-US" altLang="en-US" sz="1200" b="1" dirty="0">
              <a:solidFill>
                <a:srgbClr val="006491"/>
              </a:solidFill>
              <a:latin typeface="Myriad Pro"/>
            </a:endParaRPr>
          </a:p>
        </p:txBody>
      </p:sp>
      <p:sp>
        <p:nvSpPr>
          <p:cNvPr id="20488" name="Rectangle 23"/>
          <p:cNvSpPr>
            <a:spLocks noChangeArrowheads="1"/>
          </p:cNvSpPr>
          <p:nvPr/>
        </p:nvSpPr>
        <p:spPr bwMode="auto">
          <a:xfrm>
            <a:off x="4284663" y="4548188"/>
            <a:ext cx="46974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Supporto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nel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trovare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finanziamenti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necessari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per la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crescita</a:t>
            </a:r>
            <a:endParaRPr lang="en-US" altLang="en-US" sz="1200" b="1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20489" name="Rectangle 24"/>
          <p:cNvSpPr>
            <a:spLocks noChangeArrowheads="1"/>
          </p:cNvSpPr>
          <p:nvPr/>
        </p:nvSpPr>
        <p:spPr bwMode="auto">
          <a:xfrm>
            <a:off x="4302124" y="4824413"/>
            <a:ext cx="43023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Supporto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nel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trovare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le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tecnologie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rispondenti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a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specifiche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esigenze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di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innovazione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(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anche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tramite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il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database)</a:t>
            </a:r>
            <a:endParaRPr lang="en-US" altLang="en-US" sz="1200" b="1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20490" name="Rectangle 25"/>
          <p:cNvSpPr>
            <a:spLocks noChangeArrowheads="1"/>
          </p:cNvSpPr>
          <p:nvPr/>
        </p:nvSpPr>
        <p:spPr bwMode="auto">
          <a:xfrm>
            <a:off x="4140200" y="3429000"/>
            <a:ext cx="46038" cy="287338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91" name="Rectangle 26"/>
          <p:cNvSpPr>
            <a:spLocks noChangeArrowheads="1"/>
          </p:cNvSpPr>
          <p:nvPr/>
        </p:nvSpPr>
        <p:spPr bwMode="auto">
          <a:xfrm>
            <a:off x="4140200" y="3825875"/>
            <a:ext cx="46038" cy="184150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92" name="Rectangle 27"/>
          <p:cNvSpPr>
            <a:spLocks noChangeArrowheads="1"/>
          </p:cNvSpPr>
          <p:nvPr/>
        </p:nvSpPr>
        <p:spPr bwMode="auto">
          <a:xfrm>
            <a:off x="4140200" y="4548188"/>
            <a:ext cx="46038" cy="182562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93" name="Rectangle 28"/>
          <p:cNvSpPr>
            <a:spLocks noChangeArrowheads="1"/>
          </p:cNvSpPr>
          <p:nvPr/>
        </p:nvSpPr>
        <p:spPr bwMode="auto">
          <a:xfrm>
            <a:off x="4156075" y="4832350"/>
            <a:ext cx="46038" cy="182563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94" name="Rectangle 26"/>
          <p:cNvSpPr>
            <a:spLocks noChangeArrowheads="1"/>
          </p:cNvSpPr>
          <p:nvPr/>
        </p:nvSpPr>
        <p:spPr bwMode="auto">
          <a:xfrm>
            <a:off x="4149725" y="4164013"/>
            <a:ext cx="46038" cy="273050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95" name="TextBox 1"/>
          <p:cNvSpPr txBox="1">
            <a:spLocks noChangeArrowheads="1"/>
          </p:cNvSpPr>
          <p:nvPr/>
        </p:nvSpPr>
        <p:spPr bwMode="auto">
          <a:xfrm>
            <a:off x="4202114" y="4084638"/>
            <a:ext cx="4618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sz="1200" b="1" dirty="0" err="1">
                <a:solidFill>
                  <a:srgbClr val="006491"/>
                </a:solidFill>
                <a:latin typeface="Myriad Pro"/>
              </a:rPr>
              <a:t>Supporto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</a:rPr>
              <a:t>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</a:rPr>
              <a:t>alle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</a:rPr>
              <a:t> PMI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</a:rPr>
              <a:t>nello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</a:rPr>
              <a:t>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</a:rPr>
              <a:t>sviluppo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</a:rPr>
              <a:t> di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</a:rPr>
              <a:t>capacità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</a:rPr>
              <a:t> di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</a:rPr>
              <a:t>ricerca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</a:rPr>
              <a:t> e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</a:rPr>
              <a:t>innovazione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7838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  <p:bldP spid="20488" grpId="0"/>
      <p:bldP spid="20489" grpId="0"/>
      <p:bldP spid="204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/>
          <p:cNvSpPr>
            <a:spLocks noChangeArrowheads="1"/>
          </p:cNvSpPr>
          <p:nvPr/>
        </p:nvSpPr>
        <p:spPr bwMode="auto">
          <a:xfrm>
            <a:off x="3175" y="2693988"/>
            <a:ext cx="9144000" cy="2806700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 sz="110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20725" y="1771650"/>
            <a:ext cx="777240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fr-FR" altLang="en-US" b="0" kern="0" dirty="0" smtClean="0">
                <a:latin typeface="Blogger Sans" charset="0"/>
                <a:ea typeface="Blogger Sans" charset="0"/>
                <a:cs typeface="Blogger Sans" charset="0"/>
              </a:rPr>
              <a:t>17 </a:t>
            </a:r>
            <a:r>
              <a:rPr lang="fr-FR" altLang="en-US" b="0" kern="0" dirty="0" err="1" smtClean="0">
                <a:latin typeface="Blogger Sans" charset="0"/>
                <a:ea typeface="Blogger Sans" charset="0"/>
                <a:cs typeface="Blogger Sans" charset="0"/>
              </a:rPr>
              <a:t>settori</a:t>
            </a:r>
            <a:r>
              <a:rPr lang="fr-FR" altLang="en-US" b="0" kern="0" dirty="0" smtClean="0">
                <a:latin typeface="Blogger Sans" charset="0"/>
                <a:ea typeface="Blogger Sans" charset="0"/>
                <a:cs typeface="Blogger Sans" charset="0"/>
              </a:rPr>
              <a:t> </a:t>
            </a:r>
            <a:r>
              <a:rPr lang="fr-FR" altLang="en-US" b="0" kern="0" dirty="0" err="1" smtClean="0">
                <a:latin typeface="Blogger Sans" charset="0"/>
                <a:ea typeface="Blogger Sans" charset="0"/>
                <a:cs typeface="Blogger Sans" charset="0"/>
              </a:rPr>
              <a:t>chiave</a:t>
            </a:r>
            <a:endParaRPr lang="fr-FR" altLang="en-US" b="0" kern="0" dirty="0" smtClean="0">
              <a:solidFill>
                <a:srgbClr val="64B4E6"/>
              </a:solidFill>
              <a:latin typeface="Blogger Sans" charset="0"/>
              <a:ea typeface="Blogger Sans" charset="0"/>
              <a:cs typeface="Blogger Sans" charset="0"/>
            </a:endParaRPr>
          </a:p>
        </p:txBody>
      </p:sp>
      <p:sp>
        <p:nvSpPr>
          <p:cNvPr id="27652" name="Rectangle 18"/>
          <p:cNvSpPr>
            <a:spLocks noChangeArrowheads="1"/>
          </p:cNvSpPr>
          <p:nvPr/>
        </p:nvSpPr>
        <p:spPr bwMode="auto">
          <a:xfrm>
            <a:off x="719138" y="2349500"/>
            <a:ext cx="77739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z="1400" b="1" dirty="0" smtClean="0">
                <a:solidFill>
                  <a:srgbClr val="64B4E6"/>
                </a:solidFill>
                <a:latin typeface="Myriad Pro"/>
                <a:ea typeface="Myriad Pro"/>
                <a:cs typeface="Myriad Pro"/>
              </a:rPr>
              <a:t>  per </a:t>
            </a:r>
            <a:r>
              <a:rPr lang="en-US" altLang="en-US" sz="1400" b="1" dirty="0" err="1" smtClean="0">
                <a:solidFill>
                  <a:srgbClr val="64B4E6"/>
                </a:solidFill>
                <a:latin typeface="Myriad Pro"/>
                <a:ea typeface="Myriad Pro"/>
                <a:cs typeface="Myriad Pro"/>
              </a:rPr>
              <a:t>fornire</a:t>
            </a:r>
            <a:r>
              <a:rPr lang="en-US" altLang="en-US" sz="1400" b="1" dirty="0" smtClean="0">
                <a:solidFill>
                  <a:srgbClr val="64B4E6"/>
                </a:solidFill>
                <a:latin typeface="Myriad Pro"/>
                <a:ea typeface="Myriad Pro"/>
                <a:cs typeface="Myriad Pro"/>
              </a:rPr>
              <a:t> un </a:t>
            </a:r>
            <a:r>
              <a:rPr lang="en-US" altLang="en-US" sz="1400" b="1" dirty="0" err="1" smtClean="0">
                <a:solidFill>
                  <a:srgbClr val="64B4E6"/>
                </a:solidFill>
                <a:latin typeface="Myriad Pro"/>
                <a:ea typeface="Myriad Pro"/>
                <a:cs typeface="Myriad Pro"/>
              </a:rPr>
              <a:t>supporto</a:t>
            </a:r>
            <a:r>
              <a:rPr lang="en-US" altLang="en-US" sz="1400" b="1" dirty="0" smtClean="0">
                <a:solidFill>
                  <a:srgbClr val="64B4E6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400" b="1" dirty="0" err="1" smtClean="0">
                <a:solidFill>
                  <a:srgbClr val="64B4E6"/>
                </a:solidFill>
                <a:latin typeface="Myriad Pro"/>
                <a:ea typeface="Myriad Pro"/>
                <a:cs typeface="Myriad Pro"/>
              </a:rPr>
              <a:t>specialistico</a:t>
            </a:r>
            <a:endParaRPr lang="en-US" altLang="en-US" sz="1400" b="1" dirty="0" smtClean="0">
              <a:solidFill>
                <a:srgbClr val="64B4E6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5891213" y="5062538"/>
            <a:ext cx="1187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Women Entrepreneurship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2179638" y="3198813"/>
            <a:ext cx="914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Agrofood</a:t>
            </a:r>
          </a:p>
        </p:txBody>
      </p:sp>
      <p:sp>
        <p:nvSpPr>
          <p:cNvPr id="27655" name="Rectangle 4"/>
          <p:cNvSpPr>
            <a:spLocks noChangeArrowheads="1"/>
          </p:cNvSpPr>
          <p:nvPr/>
        </p:nvSpPr>
        <p:spPr bwMode="auto">
          <a:xfrm>
            <a:off x="3203575" y="3198813"/>
            <a:ext cx="1395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Automotive, Transport and Logistics</a:t>
            </a:r>
          </a:p>
        </p:txBody>
      </p:sp>
      <p:sp>
        <p:nvSpPr>
          <p:cNvPr id="27656" name="Rectangle 5"/>
          <p:cNvSpPr>
            <a:spLocks noChangeArrowheads="1"/>
          </p:cNvSpPr>
          <p:nvPr/>
        </p:nvSpPr>
        <p:spPr bwMode="auto">
          <a:xfrm>
            <a:off x="4694238" y="3198813"/>
            <a:ext cx="10064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BioChemTech</a:t>
            </a:r>
          </a:p>
        </p:txBody>
      </p:sp>
      <p:sp>
        <p:nvSpPr>
          <p:cNvPr id="27657" name="Rectangle 6"/>
          <p:cNvSpPr>
            <a:spLocks noChangeArrowheads="1"/>
          </p:cNvSpPr>
          <p:nvPr/>
        </p:nvSpPr>
        <p:spPr bwMode="auto">
          <a:xfrm>
            <a:off x="6027738" y="3198813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Creative Industries</a:t>
            </a:r>
          </a:p>
        </p:txBody>
      </p:sp>
      <p:sp>
        <p:nvSpPr>
          <p:cNvPr id="27658" name="Rectangle 7"/>
          <p:cNvSpPr>
            <a:spLocks noChangeArrowheads="1"/>
          </p:cNvSpPr>
          <p:nvPr/>
        </p:nvSpPr>
        <p:spPr bwMode="auto">
          <a:xfrm>
            <a:off x="7297738" y="3198813"/>
            <a:ext cx="914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Environment</a:t>
            </a:r>
          </a:p>
        </p:txBody>
      </p:sp>
      <p:sp>
        <p:nvSpPr>
          <p:cNvPr id="27659" name="Rectangle 17"/>
          <p:cNvSpPr>
            <a:spLocks noChangeArrowheads="1"/>
          </p:cNvSpPr>
          <p:nvPr/>
        </p:nvSpPr>
        <p:spPr bwMode="auto">
          <a:xfrm>
            <a:off x="904875" y="4129088"/>
            <a:ext cx="914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Healthcare</a:t>
            </a:r>
          </a:p>
        </p:txBody>
      </p:sp>
      <p:sp>
        <p:nvSpPr>
          <p:cNvPr id="27660" name="Rectangle 23"/>
          <p:cNvSpPr>
            <a:spLocks noChangeArrowheads="1"/>
          </p:cNvSpPr>
          <p:nvPr/>
        </p:nvSpPr>
        <p:spPr bwMode="auto">
          <a:xfrm>
            <a:off x="2179638" y="4129088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ICT Industry &amp; Services</a:t>
            </a:r>
          </a:p>
        </p:txBody>
      </p:sp>
      <p:sp>
        <p:nvSpPr>
          <p:cNvPr id="27661" name="Rectangle 25"/>
          <p:cNvSpPr>
            <a:spLocks noChangeArrowheads="1"/>
          </p:cNvSpPr>
          <p:nvPr/>
        </p:nvSpPr>
        <p:spPr bwMode="auto">
          <a:xfrm>
            <a:off x="3459163" y="4129088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Intelligent Energy</a:t>
            </a:r>
          </a:p>
        </p:txBody>
      </p:sp>
      <p:sp>
        <p:nvSpPr>
          <p:cNvPr id="27662" name="Rectangle 27"/>
          <p:cNvSpPr>
            <a:spLocks noChangeArrowheads="1"/>
          </p:cNvSpPr>
          <p:nvPr/>
        </p:nvSpPr>
        <p:spPr bwMode="auto">
          <a:xfrm>
            <a:off x="4643438" y="4129088"/>
            <a:ext cx="1101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Maritime Industry and Services</a:t>
            </a:r>
          </a:p>
        </p:txBody>
      </p:sp>
      <p:sp>
        <p:nvSpPr>
          <p:cNvPr id="27663" name="Rectangle 28"/>
          <p:cNvSpPr>
            <a:spLocks noChangeArrowheads="1"/>
          </p:cNvSpPr>
          <p:nvPr/>
        </p:nvSpPr>
        <p:spPr bwMode="auto">
          <a:xfrm>
            <a:off x="6027738" y="4129088"/>
            <a:ext cx="914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Materials</a:t>
            </a:r>
          </a:p>
        </p:txBody>
      </p:sp>
      <p:sp>
        <p:nvSpPr>
          <p:cNvPr id="27664" name="Rectangle 29"/>
          <p:cNvSpPr>
            <a:spLocks noChangeArrowheads="1"/>
          </p:cNvSpPr>
          <p:nvPr/>
        </p:nvSpPr>
        <p:spPr bwMode="auto">
          <a:xfrm>
            <a:off x="7207250" y="4129088"/>
            <a:ext cx="1096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Nano and micro technologies</a:t>
            </a:r>
          </a:p>
        </p:txBody>
      </p:sp>
      <p:sp>
        <p:nvSpPr>
          <p:cNvPr id="27665" name="Rectangle 30"/>
          <p:cNvSpPr>
            <a:spLocks noChangeArrowheads="1"/>
          </p:cNvSpPr>
          <p:nvPr/>
        </p:nvSpPr>
        <p:spPr bwMode="auto">
          <a:xfrm>
            <a:off x="904875" y="5062538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Services and Retail</a:t>
            </a:r>
          </a:p>
        </p:txBody>
      </p:sp>
      <p:sp>
        <p:nvSpPr>
          <p:cNvPr id="27666" name="Rectangle 31"/>
          <p:cNvSpPr>
            <a:spLocks noChangeArrowheads="1"/>
          </p:cNvSpPr>
          <p:nvPr/>
        </p:nvSpPr>
        <p:spPr bwMode="auto">
          <a:xfrm>
            <a:off x="2179638" y="5062538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Sustainable Construction</a:t>
            </a:r>
          </a:p>
        </p:txBody>
      </p:sp>
      <p:sp>
        <p:nvSpPr>
          <p:cNvPr id="27667" name="Rectangle 32"/>
          <p:cNvSpPr>
            <a:spLocks noChangeArrowheads="1"/>
          </p:cNvSpPr>
          <p:nvPr/>
        </p:nvSpPr>
        <p:spPr bwMode="auto">
          <a:xfrm>
            <a:off x="3368675" y="5062538"/>
            <a:ext cx="10969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Textile &amp; Fashion</a:t>
            </a:r>
          </a:p>
        </p:txBody>
      </p:sp>
      <p:sp>
        <p:nvSpPr>
          <p:cNvPr id="27668" name="Rectangle 33"/>
          <p:cNvSpPr>
            <a:spLocks noChangeArrowheads="1"/>
          </p:cNvSpPr>
          <p:nvPr/>
        </p:nvSpPr>
        <p:spPr bwMode="auto">
          <a:xfrm>
            <a:off x="4648200" y="5062538"/>
            <a:ext cx="1101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Tourism and Cultural Heritage</a:t>
            </a:r>
          </a:p>
        </p:txBody>
      </p:sp>
      <p:sp>
        <p:nvSpPr>
          <p:cNvPr id="27669" name="Rectangle 35"/>
          <p:cNvSpPr>
            <a:spLocks noChangeArrowheads="1"/>
          </p:cNvSpPr>
          <p:nvPr/>
        </p:nvSpPr>
        <p:spPr bwMode="auto">
          <a:xfrm>
            <a:off x="858838" y="3198813"/>
            <a:ext cx="1006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Aeronautics and space</a:t>
            </a:r>
          </a:p>
        </p:txBody>
      </p:sp>
      <p:grpSp>
        <p:nvGrpSpPr>
          <p:cNvPr id="27670" name="Group 9"/>
          <p:cNvGrpSpPr>
            <a:grpSpLocks/>
          </p:cNvGrpSpPr>
          <p:nvPr/>
        </p:nvGrpSpPr>
        <p:grpSpPr bwMode="auto">
          <a:xfrm>
            <a:off x="1268413" y="2852738"/>
            <a:ext cx="233362" cy="317500"/>
            <a:chOff x="811213" y="3667126"/>
            <a:chExt cx="184149" cy="244475"/>
          </a:xfrm>
        </p:grpSpPr>
        <p:sp>
          <p:nvSpPr>
            <p:cNvPr id="27701" name="Freeform 32"/>
            <p:cNvSpPr>
              <a:spLocks noEditPoints="1"/>
            </p:cNvSpPr>
            <p:nvPr/>
          </p:nvSpPr>
          <p:spPr bwMode="auto">
            <a:xfrm>
              <a:off x="811213" y="3667126"/>
              <a:ext cx="184149" cy="244475"/>
            </a:xfrm>
            <a:custGeom>
              <a:avLst/>
              <a:gdLst>
                <a:gd name="T0" fmla="*/ 2147483647 w 471"/>
                <a:gd name="T1" fmla="*/ 2147483647 h 620"/>
                <a:gd name="T2" fmla="*/ 2147483647 w 471"/>
                <a:gd name="T3" fmla="*/ 2147483647 h 620"/>
                <a:gd name="T4" fmla="*/ 2147483647 w 471"/>
                <a:gd name="T5" fmla="*/ 2147483647 h 620"/>
                <a:gd name="T6" fmla="*/ 2147483647 w 471"/>
                <a:gd name="T7" fmla="*/ 2147483647 h 620"/>
                <a:gd name="T8" fmla="*/ 2147483647 w 471"/>
                <a:gd name="T9" fmla="*/ 2147483647 h 620"/>
                <a:gd name="T10" fmla="*/ 2147483647 w 471"/>
                <a:gd name="T11" fmla="*/ 2147483647 h 620"/>
                <a:gd name="T12" fmla="*/ 2147483647 w 471"/>
                <a:gd name="T13" fmla="*/ 2147483647 h 620"/>
                <a:gd name="T14" fmla="*/ 2147483647 w 471"/>
                <a:gd name="T15" fmla="*/ 2147483647 h 620"/>
                <a:gd name="T16" fmla="*/ 2147483647 w 471"/>
                <a:gd name="T17" fmla="*/ 2147483647 h 620"/>
                <a:gd name="T18" fmla="*/ 2147483647 w 471"/>
                <a:gd name="T19" fmla="*/ 2147483647 h 620"/>
                <a:gd name="T20" fmla="*/ 2147483647 w 471"/>
                <a:gd name="T21" fmla="*/ 2147483647 h 620"/>
                <a:gd name="T22" fmla="*/ 2147483647 w 471"/>
                <a:gd name="T23" fmla="*/ 2147483647 h 620"/>
                <a:gd name="T24" fmla="*/ 2147483647 w 471"/>
                <a:gd name="T25" fmla="*/ 2147483647 h 620"/>
                <a:gd name="T26" fmla="*/ 2147483647 w 471"/>
                <a:gd name="T27" fmla="*/ 2147483647 h 620"/>
                <a:gd name="T28" fmla="*/ 2147483647 w 471"/>
                <a:gd name="T29" fmla="*/ 2147483647 h 620"/>
                <a:gd name="T30" fmla="*/ 2147483647 w 471"/>
                <a:gd name="T31" fmla="*/ 2147483647 h 620"/>
                <a:gd name="T32" fmla="*/ 2147483647 w 471"/>
                <a:gd name="T33" fmla="*/ 2147483647 h 620"/>
                <a:gd name="T34" fmla="*/ 2147483647 w 471"/>
                <a:gd name="T35" fmla="*/ 2147483647 h 620"/>
                <a:gd name="T36" fmla="*/ 2147483647 w 471"/>
                <a:gd name="T37" fmla="*/ 2147483647 h 620"/>
                <a:gd name="T38" fmla="*/ 2147483647 w 471"/>
                <a:gd name="T39" fmla="*/ 2147483647 h 620"/>
                <a:gd name="T40" fmla="*/ 2147483647 w 471"/>
                <a:gd name="T41" fmla="*/ 2147483647 h 620"/>
                <a:gd name="T42" fmla="*/ 2147483647 w 471"/>
                <a:gd name="T43" fmla="*/ 2147483647 h 620"/>
                <a:gd name="T44" fmla="*/ 2147483647 w 471"/>
                <a:gd name="T45" fmla="*/ 2147483647 h 620"/>
                <a:gd name="T46" fmla="*/ 2147483647 w 471"/>
                <a:gd name="T47" fmla="*/ 2147483647 h 620"/>
                <a:gd name="T48" fmla="*/ 2147483647 w 471"/>
                <a:gd name="T49" fmla="*/ 2147483647 h 620"/>
                <a:gd name="T50" fmla="*/ 2147483647 w 471"/>
                <a:gd name="T51" fmla="*/ 2147483647 h 620"/>
                <a:gd name="T52" fmla="*/ 2147483647 w 471"/>
                <a:gd name="T53" fmla="*/ 2147483647 h 620"/>
                <a:gd name="T54" fmla="*/ 2147483647 w 471"/>
                <a:gd name="T55" fmla="*/ 2147483647 h 620"/>
                <a:gd name="T56" fmla="*/ 2147483647 w 471"/>
                <a:gd name="T57" fmla="*/ 2147483647 h 620"/>
                <a:gd name="T58" fmla="*/ 2147483647 w 471"/>
                <a:gd name="T59" fmla="*/ 2147483647 h 620"/>
                <a:gd name="T60" fmla="*/ 2147483647 w 471"/>
                <a:gd name="T61" fmla="*/ 2147483647 h 620"/>
                <a:gd name="T62" fmla="*/ 2147483647 w 471"/>
                <a:gd name="T63" fmla="*/ 2147483647 h 620"/>
                <a:gd name="T64" fmla="*/ 2147483647 w 471"/>
                <a:gd name="T65" fmla="*/ 2147483647 h 6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1"/>
                <a:gd name="T100" fmla="*/ 0 h 620"/>
                <a:gd name="T101" fmla="*/ 471 w 471"/>
                <a:gd name="T102" fmla="*/ 620 h 6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1" h="620">
                  <a:moveTo>
                    <a:pt x="447" y="404"/>
                  </a:moveTo>
                  <a:cubicBezTo>
                    <a:pt x="431" y="390"/>
                    <a:pt x="413" y="377"/>
                    <a:pt x="392" y="367"/>
                  </a:cubicBezTo>
                  <a:cubicBezTo>
                    <a:pt x="382" y="362"/>
                    <a:pt x="379" y="356"/>
                    <a:pt x="380" y="347"/>
                  </a:cubicBezTo>
                  <a:cubicBezTo>
                    <a:pt x="387" y="293"/>
                    <a:pt x="387" y="239"/>
                    <a:pt x="372" y="185"/>
                  </a:cubicBezTo>
                  <a:cubicBezTo>
                    <a:pt x="354" y="119"/>
                    <a:pt x="313" y="60"/>
                    <a:pt x="247" y="6"/>
                  </a:cubicBezTo>
                  <a:cubicBezTo>
                    <a:pt x="240" y="1"/>
                    <a:pt x="229" y="0"/>
                    <a:pt x="220" y="8"/>
                  </a:cubicBezTo>
                  <a:cubicBezTo>
                    <a:pt x="190" y="32"/>
                    <a:pt x="164" y="58"/>
                    <a:pt x="143" y="87"/>
                  </a:cubicBezTo>
                  <a:cubicBezTo>
                    <a:pt x="106" y="139"/>
                    <a:pt x="88" y="194"/>
                    <a:pt x="84" y="251"/>
                  </a:cubicBezTo>
                  <a:cubicBezTo>
                    <a:pt x="81" y="288"/>
                    <a:pt x="83" y="325"/>
                    <a:pt x="88" y="361"/>
                  </a:cubicBezTo>
                  <a:cubicBezTo>
                    <a:pt x="88" y="363"/>
                    <a:pt x="87" y="366"/>
                    <a:pt x="85" y="367"/>
                  </a:cubicBezTo>
                  <a:cubicBezTo>
                    <a:pt x="67" y="378"/>
                    <a:pt x="49" y="389"/>
                    <a:pt x="32" y="401"/>
                  </a:cubicBezTo>
                  <a:cubicBezTo>
                    <a:pt x="12" y="415"/>
                    <a:pt x="1" y="433"/>
                    <a:pt x="1" y="454"/>
                  </a:cubicBezTo>
                  <a:cubicBezTo>
                    <a:pt x="0" y="470"/>
                    <a:pt x="3" y="485"/>
                    <a:pt x="8" y="501"/>
                  </a:cubicBezTo>
                  <a:cubicBezTo>
                    <a:pt x="20" y="538"/>
                    <a:pt x="40" y="574"/>
                    <a:pt x="63" y="609"/>
                  </a:cubicBezTo>
                  <a:cubicBezTo>
                    <a:pt x="65" y="611"/>
                    <a:pt x="67" y="614"/>
                    <a:pt x="71" y="615"/>
                  </a:cubicBezTo>
                  <a:cubicBezTo>
                    <a:pt x="81" y="620"/>
                    <a:pt x="92" y="618"/>
                    <a:pt x="98" y="609"/>
                  </a:cubicBezTo>
                  <a:cubicBezTo>
                    <a:pt x="114" y="586"/>
                    <a:pt x="130" y="564"/>
                    <a:pt x="146" y="541"/>
                  </a:cubicBezTo>
                  <a:cubicBezTo>
                    <a:pt x="148" y="538"/>
                    <a:pt x="150" y="537"/>
                    <a:pt x="155" y="537"/>
                  </a:cubicBezTo>
                  <a:cubicBezTo>
                    <a:pt x="175" y="537"/>
                    <a:pt x="196" y="537"/>
                    <a:pt x="217" y="537"/>
                  </a:cubicBezTo>
                  <a:cubicBezTo>
                    <a:pt x="217" y="599"/>
                    <a:pt x="217" y="599"/>
                    <a:pt x="217" y="599"/>
                  </a:cubicBezTo>
                  <a:cubicBezTo>
                    <a:pt x="217" y="610"/>
                    <a:pt x="225" y="618"/>
                    <a:pt x="236" y="618"/>
                  </a:cubicBezTo>
                  <a:cubicBezTo>
                    <a:pt x="246" y="618"/>
                    <a:pt x="254" y="610"/>
                    <a:pt x="254" y="599"/>
                  </a:cubicBezTo>
                  <a:cubicBezTo>
                    <a:pt x="254" y="537"/>
                    <a:pt x="254" y="537"/>
                    <a:pt x="254" y="537"/>
                  </a:cubicBezTo>
                  <a:cubicBezTo>
                    <a:pt x="276" y="537"/>
                    <a:pt x="297" y="537"/>
                    <a:pt x="319" y="537"/>
                  </a:cubicBezTo>
                  <a:cubicBezTo>
                    <a:pt x="323" y="537"/>
                    <a:pt x="326" y="538"/>
                    <a:pt x="328" y="541"/>
                  </a:cubicBezTo>
                  <a:cubicBezTo>
                    <a:pt x="342" y="562"/>
                    <a:pt x="357" y="583"/>
                    <a:pt x="371" y="603"/>
                  </a:cubicBezTo>
                  <a:cubicBezTo>
                    <a:pt x="374" y="606"/>
                    <a:pt x="377" y="609"/>
                    <a:pt x="380" y="611"/>
                  </a:cubicBezTo>
                  <a:cubicBezTo>
                    <a:pt x="391" y="616"/>
                    <a:pt x="402" y="613"/>
                    <a:pt x="408" y="603"/>
                  </a:cubicBezTo>
                  <a:cubicBezTo>
                    <a:pt x="420" y="583"/>
                    <a:pt x="433" y="562"/>
                    <a:pt x="444" y="541"/>
                  </a:cubicBezTo>
                  <a:cubicBezTo>
                    <a:pt x="457" y="515"/>
                    <a:pt x="467" y="489"/>
                    <a:pt x="469" y="462"/>
                  </a:cubicBezTo>
                  <a:cubicBezTo>
                    <a:pt x="471" y="441"/>
                    <a:pt x="466" y="421"/>
                    <a:pt x="447" y="404"/>
                  </a:cubicBezTo>
                  <a:close/>
                  <a:moveTo>
                    <a:pt x="117" y="524"/>
                  </a:moveTo>
                  <a:cubicBezTo>
                    <a:pt x="106" y="541"/>
                    <a:pt x="94" y="557"/>
                    <a:pt x="81" y="575"/>
                  </a:cubicBezTo>
                  <a:cubicBezTo>
                    <a:pt x="61" y="540"/>
                    <a:pt x="42" y="506"/>
                    <a:pt x="38" y="469"/>
                  </a:cubicBezTo>
                  <a:cubicBezTo>
                    <a:pt x="36" y="456"/>
                    <a:pt x="36" y="442"/>
                    <a:pt x="46" y="430"/>
                  </a:cubicBezTo>
                  <a:cubicBezTo>
                    <a:pt x="55" y="420"/>
                    <a:pt x="78" y="403"/>
                    <a:pt x="93" y="396"/>
                  </a:cubicBezTo>
                  <a:cubicBezTo>
                    <a:pt x="95" y="405"/>
                    <a:pt x="97" y="414"/>
                    <a:pt x="98" y="422"/>
                  </a:cubicBezTo>
                  <a:cubicBezTo>
                    <a:pt x="105" y="454"/>
                    <a:pt x="111" y="486"/>
                    <a:pt x="118" y="518"/>
                  </a:cubicBezTo>
                  <a:cubicBezTo>
                    <a:pt x="118" y="520"/>
                    <a:pt x="118" y="522"/>
                    <a:pt x="117" y="524"/>
                  </a:cubicBezTo>
                  <a:close/>
                  <a:moveTo>
                    <a:pt x="329" y="439"/>
                  </a:moveTo>
                  <a:cubicBezTo>
                    <a:pt x="325" y="462"/>
                    <a:pt x="321" y="486"/>
                    <a:pt x="316" y="509"/>
                  </a:cubicBezTo>
                  <a:cubicBezTo>
                    <a:pt x="316" y="509"/>
                    <a:pt x="316" y="510"/>
                    <a:pt x="316" y="511"/>
                  </a:cubicBezTo>
                  <a:cubicBezTo>
                    <a:pt x="295" y="511"/>
                    <a:pt x="275" y="511"/>
                    <a:pt x="254" y="511"/>
                  </a:cubicBezTo>
                  <a:cubicBezTo>
                    <a:pt x="254" y="381"/>
                    <a:pt x="254" y="381"/>
                    <a:pt x="254" y="381"/>
                  </a:cubicBezTo>
                  <a:cubicBezTo>
                    <a:pt x="254" y="370"/>
                    <a:pt x="246" y="362"/>
                    <a:pt x="236" y="362"/>
                  </a:cubicBezTo>
                  <a:cubicBezTo>
                    <a:pt x="225" y="362"/>
                    <a:pt x="217" y="370"/>
                    <a:pt x="217" y="381"/>
                  </a:cubicBezTo>
                  <a:cubicBezTo>
                    <a:pt x="217" y="511"/>
                    <a:pt x="217" y="511"/>
                    <a:pt x="217" y="511"/>
                  </a:cubicBezTo>
                  <a:cubicBezTo>
                    <a:pt x="196" y="511"/>
                    <a:pt x="175" y="511"/>
                    <a:pt x="153" y="511"/>
                  </a:cubicBezTo>
                  <a:cubicBezTo>
                    <a:pt x="149" y="492"/>
                    <a:pt x="145" y="474"/>
                    <a:pt x="142" y="455"/>
                  </a:cubicBezTo>
                  <a:cubicBezTo>
                    <a:pt x="135" y="414"/>
                    <a:pt x="126" y="374"/>
                    <a:pt x="121" y="333"/>
                  </a:cubicBezTo>
                  <a:cubicBezTo>
                    <a:pt x="115" y="275"/>
                    <a:pt x="118" y="218"/>
                    <a:pt x="141" y="162"/>
                  </a:cubicBezTo>
                  <a:cubicBezTo>
                    <a:pt x="158" y="119"/>
                    <a:pt x="185" y="81"/>
                    <a:pt x="223" y="46"/>
                  </a:cubicBezTo>
                  <a:cubicBezTo>
                    <a:pt x="226" y="43"/>
                    <a:pt x="230" y="40"/>
                    <a:pt x="233" y="37"/>
                  </a:cubicBezTo>
                  <a:cubicBezTo>
                    <a:pt x="233" y="36"/>
                    <a:pt x="234" y="36"/>
                    <a:pt x="235" y="36"/>
                  </a:cubicBezTo>
                  <a:cubicBezTo>
                    <a:pt x="241" y="41"/>
                    <a:pt x="247" y="47"/>
                    <a:pt x="253" y="52"/>
                  </a:cubicBezTo>
                  <a:cubicBezTo>
                    <a:pt x="284" y="83"/>
                    <a:pt x="308" y="117"/>
                    <a:pt x="324" y="153"/>
                  </a:cubicBezTo>
                  <a:cubicBezTo>
                    <a:pt x="340" y="191"/>
                    <a:pt x="347" y="230"/>
                    <a:pt x="348" y="269"/>
                  </a:cubicBezTo>
                  <a:cubicBezTo>
                    <a:pt x="349" y="326"/>
                    <a:pt x="340" y="383"/>
                    <a:pt x="329" y="439"/>
                  </a:cubicBezTo>
                  <a:close/>
                  <a:moveTo>
                    <a:pt x="433" y="461"/>
                  </a:moveTo>
                  <a:cubicBezTo>
                    <a:pt x="431" y="487"/>
                    <a:pt x="421" y="511"/>
                    <a:pt x="409" y="534"/>
                  </a:cubicBezTo>
                  <a:cubicBezTo>
                    <a:pt x="403" y="546"/>
                    <a:pt x="396" y="558"/>
                    <a:pt x="389" y="571"/>
                  </a:cubicBezTo>
                  <a:cubicBezTo>
                    <a:pt x="376" y="552"/>
                    <a:pt x="364" y="536"/>
                    <a:pt x="353" y="519"/>
                  </a:cubicBezTo>
                  <a:cubicBezTo>
                    <a:pt x="352" y="518"/>
                    <a:pt x="352" y="516"/>
                    <a:pt x="352" y="515"/>
                  </a:cubicBezTo>
                  <a:cubicBezTo>
                    <a:pt x="360" y="475"/>
                    <a:pt x="368" y="435"/>
                    <a:pt x="376" y="395"/>
                  </a:cubicBezTo>
                  <a:cubicBezTo>
                    <a:pt x="376" y="394"/>
                    <a:pt x="377" y="393"/>
                    <a:pt x="377" y="391"/>
                  </a:cubicBezTo>
                  <a:cubicBezTo>
                    <a:pt x="396" y="402"/>
                    <a:pt x="413" y="413"/>
                    <a:pt x="425" y="427"/>
                  </a:cubicBezTo>
                  <a:cubicBezTo>
                    <a:pt x="434" y="438"/>
                    <a:pt x="434" y="450"/>
                    <a:pt x="433" y="461"/>
                  </a:cubicBezTo>
                  <a:close/>
                </a:path>
              </a:pathLst>
            </a:custGeom>
            <a:solidFill>
              <a:srgbClr val="64B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702" name="Freeform 33"/>
            <p:cNvSpPr>
              <a:spLocks noEditPoints="1"/>
            </p:cNvSpPr>
            <p:nvPr/>
          </p:nvSpPr>
          <p:spPr bwMode="auto">
            <a:xfrm>
              <a:off x="879475" y="3735388"/>
              <a:ext cx="49212" cy="47625"/>
            </a:xfrm>
            <a:custGeom>
              <a:avLst/>
              <a:gdLst>
                <a:gd name="T0" fmla="*/ 2147483647 w 126"/>
                <a:gd name="T1" fmla="*/ 0 h 120"/>
                <a:gd name="T2" fmla="*/ 2147483647 w 126"/>
                <a:gd name="T3" fmla="*/ 2147483647 h 120"/>
                <a:gd name="T4" fmla="*/ 2147483647 w 126"/>
                <a:gd name="T5" fmla="*/ 2147483647 h 120"/>
                <a:gd name="T6" fmla="*/ 2147483647 w 126"/>
                <a:gd name="T7" fmla="*/ 2147483647 h 120"/>
                <a:gd name="T8" fmla="*/ 2147483647 w 126"/>
                <a:gd name="T9" fmla="*/ 2147483647 h 120"/>
                <a:gd name="T10" fmla="*/ 2147483647 w 126"/>
                <a:gd name="T11" fmla="*/ 2147483647 h 120"/>
                <a:gd name="T12" fmla="*/ 2147483647 w 126"/>
                <a:gd name="T13" fmla="*/ 2147483647 h 120"/>
                <a:gd name="T14" fmla="*/ 2147483647 w 126"/>
                <a:gd name="T15" fmla="*/ 0 h 120"/>
                <a:gd name="T16" fmla="*/ 2147483647 w 126"/>
                <a:gd name="T17" fmla="*/ 2147483647 h 120"/>
                <a:gd name="T18" fmla="*/ 2147483647 w 126"/>
                <a:gd name="T19" fmla="*/ 2147483647 h 120"/>
                <a:gd name="T20" fmla="*/ 2147483647 w 126"/>
                <a:gd name="T21" fmla="*/ 2147483647 h 120"/>
                <a:gd name="T22" fmla="*/ 2147483647 w 126"/>
                <a:gd name="T23" fmla="*/ 2147483647 h 120"/>
                <a:gd name="T24" fmla="*/ 2147483647 w 126"/>
                <a:gd name="T25" fmla="*/ 2147483647 h 120"/>
                <a:gd name="T26" fmla="*/ 2147483647 w 126"/>
                <a:gd name="T27" fmla="*/ 2147483647 h 120"/>
                <a:gd name="T28" fmla="*/ 2147483647 w 126"/>
                <a:gd name="T29" fmla="*/ 2147483647 h 120"/>
                <a:gd name="T30" fmla="*/ 2147483647 w 126"/>
                <a:gd name="T31" fmla="*/ 2147483647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6"/>
                <a:gd name="T49" fmla="*/ 0 h 120"/>
                <a:gd name="T50" fmla="*/ 126 w 126"/>
                <a:gd name="T51" fmla="*/ 120 h 1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6" h="120">
                  <a:moveTo>
                    <a:pt x="60" y="0"/>
                  </a:moveTo>
                  <a:cubicBezTo>
                    <a:pt x="45" y="0"/>
                    <a:pt x="31" y="6"/>
                    <a:pt x="19" y="16"/>
                  </a:cubicBezTo>
                  <a:cubicBezTo>
                    <a:pt x="8" y="26"/>
                    <a:pt x="1" y="41"/>
                    <a:pt x="1" y="57"/>
                  </a:cubicBezTo>
                  <a:cubicBezTo>
                    <a:pt x="0" y="73"/>
                    <a:pt x="5" y="89"/>
                    <a:pt x="16" y="100"/>
                  </a:cubicBezTo>
                  <a:cubicBezTo>
                    <a:pt x="28" y="113"/>
                    <a:pt x="43" y="120"/>
                    <a:pt x="60" y="120"/>
                  </a:cubicBezTo>
                  <a:cubicBezTo>
                    <a:pt x="75" y="120"/>
                    <a:pt x="89" y="114"/>
                    <a:pt x="101" y="103"/>
                  </a:cubicBezTo>
                  <a:cubicBezTo>
                    <a:pt x="124" y="82"/>
                    <a:pt x="126" y="43"/>
                    <a:pt x="104" y="20"/>
                  </a:cubicBezTo>
                  <a:cubicBezTo>
                    <a:pt x="92" y="7"/>
                    <a:pt x="77" y="0"/>
                    <a:pt x="60" y="0"/>
                  </a:cubicBezTo>
                  <a:close/>
                  <a:moveTo>
                    <a:pt x="42" y="40"/>
                  </a:moveTo>
                  <a:cubicBezTo>
                    <a:pt x="47" y="36"/>
                    <a:pt x="53" y="33"/>
                    <a:pt x="60" y="33"/>
                  </a:cubicBezTo>
                  <a:cubicBezTo>
                    <a:pt x="67" y="33"/>
                    <a:pt x="74" y="36"/>
                    <a:pt x="79" y="42"/>
                  </a:cubicBezTo>
                  <a:cubicBezTo>
                    <a:pt x="89" y="52"/>
                    <a:pt x="88" y="69"/>
                    <a:pt x="78" y="79"/>
                  </a:cubicBezTo>
                  <a:cubicBezTo>
                    <a:pt x="73" y="84"/>
                    <a:pt x="66" y="87"/>
                    <a:pt x="60" y="87"/>
                  </a:cubicBezTo>
                  <a:cubicBezTo>
                    <a:pt x="53" y="87"/>
                    <a:pt x="46" y="84"/>
                    <a:pt x="41" y="78"/>
                  </a:cubicBezTo>
                  <a:cubicBezTo>
                    <a:pt x="36" y="73"/>
                    <a:pt x="33" y="66"/>
                    <a:pt x="34" y="59"/>
                  </a:cubicBezTo>
                  <a:cubicBezTo>
                    <a:pt x="34" y="51"/>
                    <a:pt x="37" y="45"/>
                    <a:pt x="42" y="40"/>
                  </a:cubicBezTo>
                  <a:close/>
                </a:path>
              </a:pathLst>
            </a:custGeom>
            <a:solidFill>
              <a:srgbClr val="64B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7671" name="Group 22"/>
          <p:cNvGrpSpPr>
            <a:grpSpLocks/>
          </p:cNvGrpSpPr>
          <p:nvPr/>
        </p:nvGrpSpPr>
        <p:grpSpPr bwMode="auto">
          <a:xfrm>
            <a:off x="2498725" y="2852738"/>
            <a:ext cx="303213" cy="304800"/>
            <a:chOff x="1828801" y="3651250"/>
            <a:chExt cx="282575" cy="277813"/>
          </a:xfrm>
        </p:grpSpPr>
        <p:sp>
          <p:nvSpPr>
            <p:cNvPr id="27692" name="Freeform 37"/>
            <p:cNvSpPr>
              <a:spLocks/>
            </p:cNvSpPr>
            <p:nvPr/>
          </p:nvSpPr>
          <p:spPr bwMode="auto">
            <a:xfrm>
              <a:off x="1893888" y="3686175"/>
              <a:ext cx="123825" cy="80963"/>
            </a:xfrm>
            <a:custGeom>
              <a:avLst/>
              <a:gdLst>
                <a:gd name="T0" fmla="*/ 2147483647 w 291"/>
                <a:gd name="T1" fmla="*/ 2147483647 h 192"/>
                <a:gd name="T2" fmla="*/ 2147483647 w 291"/>
                <a:gd name="T3" fmla="*/ 2147483647 h 192"/>
                <a:gd name="T4" fmla="*/ 2147483647 w 291"/>
                <a:gd name="T5" fmla="*/ 2147483647 h 192"/>
                <a:gd name="T6" fmla="*/ 2147483647 w 291"/>
                <a:gd name="T7" fmla="*/ 2147483647 h 192"/>
                <a:gd name="T8" fmla="*/ 2147483647 w 291"/>
                <a:gd name="T9" fmla="*/ 2147483647 h 192"/>
                <a:gd name="T10" fmla="*/ 2147483647 w 291"/>
                <a:gd name="T11" fmla="*/ 2147483647 h 192"/>
                <a:gd name="T12" fmla="*/ 2147483647 w 291"/>
                <a:gd name="T13" fmla="*/ 2147483647 h 192"/>
                <a:gd name="T14" fmla="*/ 2147483647 w 291"/>
                <a:gd name="T15" fmla="*/ 2147483647 h 192"/>
                <a:gd name="T16" fmla="*/ 2147483647 w 291"/>
                <a:gd name="T17" fmla="*/ 2147483647 h 192"/>
                <a:gd name="T18" fmla="*/ 2147483647 w 291"/>
                <a:gd name="T19" fmla="*/ 2147483647 h 192"/>
                <a:gd name="T20" fmla="*/ 2147483647 w 291"/>
                <a:gd name="T21" fmla="*/ 2147483647 h 192"/>
                <a:gd name="T22" fmla="*/ 2147483647 w 291"/>
                <a:gd name="T23" fmla="*/ 2147483647 h 192"/>
                <a:gd name="T24" fmla="*/ 2147483647 w 291"/>
                <a:gd name="T25" fmla="*/ 2147483647 h 192"/>
                <a:gd name="T26" fmla="*/ 2147483647 w 291"/>
                <a:gd name="T27" fmla="*/ 2147483647 h 192"/>
                <a:gd name="T28" fmla="*/ 2147483647 w 291"/>
                <a:gd name="T29" fmla="*/ 2147483647 h 192"/>
                <a:gd name="T30" fmla="*/ 2147483647 w 291"/>
                <a:gd name="T31" fmla="*/ 2147483647 h 192"/>
                <a:gd name="T32" fmla="*/ 2147483647 w 291"/>
                <a:gd name="T33" fmla="*/ 2147483647 h 192"/>
                <a:gd name="T34" fmla="*/ 2147483647 w 291"/>
                <a:gd name="T35" fmla="*/ 2147483647 h 192"/>
                <a:gd name="T36" fmla="*/ 2147483647 w 291"/>
                <a:gd name="T37" fmla="*/ 2147483647 h 192"/>
                <a:gd name="T38" fmla="*/ 2147483647 w 291"/>
                <a:gd name="T39" fmla="*/ 2147483647 h 192"/>
                <a:gd name="T40" fmla="*/ 2147483647 w 291"/>
                <a:gd name="T41" fmla="*/ 2147483647 h 192"/>
                <a:gd name="T42" fmla="*/ 2147483647 w 291"/>
                <a:gd name="T43" fmla="*/ 2147483647 h 192"/>
                <a:gd name="T44" fmla="*/ 2147483647 w 291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1"/>
                <a:gd name="T70" fmla="*/ 0 h 192"/>
                <a:gd name="T71" fmla="*/ 291 w 291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1" h="192">
                  <a:moveTo>
                    <a:pt x="56" y="125"/>
                  </a:moveTo>
                  <a:cubicBezTo>
                    <a:pt x="49" y="135"/>
                    <a:pt x="49" y="135"/>
                    <a:pt x="49" y="135"/>
                  </a:cubicBezTo>
                  <a:cubicBezTo>
                    <a:pt x="45" y="143"/>
                    <a:pt x="34" y="149"/>
                    <a:pt x="25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3" y="150"/>
                    <a:pt x="0" y="156"/>
                    <a:pt x="4" y="164"/>
                  </a:cubicBezTo>
                  <a:cubicBezTo>
                    <a:pt x="20" y="192"/>
                    <a:pt x="20" y="192"/>
                    <a:pt x="20" y="192"/>
                  </a:cubicBezTo>
                  <a:cubicBezTo>
                    <a:pt x="20" y="192"/>
                    <a:pt x="20" y="192"/>
                    <a:pt x="20" y="192"/>
                  </a:cubicBezTo>
                  <a:cubicBezTo>
                    <a:pt x="291" y="35"/>
                    <a:pt x="291" y="35"/>
                    <a:pt x="291" y="35"/>
                  </a:cubicBezTo>
                  <a:cubicBezTo>
                    <a:pt x="291" y="35"/>
                    <a:pt x="291" y="35"/>
                    <a:pt x="291" y="35"/>
                  </a:cubicBezTo>
                  <a:cubicBezTo>
                    <a:pt x="275" y="8"/>
                    <a:pt x="275" y="8"/>
                    <a:pt x="275" y="8"/>
                  </a:cubicBezTo>
                  <a:cubicBezTo>
                    <a:pt x="271" y="0"/>
                    <a:pt x="263" y="0"/>
                    <a:pt x="259" y="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48" y="26"/>
                    <a:pt x="237" y="32"/>
                    <a:pt x="228" y="32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06" y="33"/>
                    <a:pt x="196" y="39"/>
                    <a:pt x="191" y="47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0" y="65"/>
                    <a:pt x="169" y="71"/>
                    <a:pt x="160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39" y="72"/>
                    <a:pt x="128" y="78"/>
                    <a:pt x="123" y="86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2" y="104"/>
                    <a:pt x="101" y="110"/>
                    <a:pt x="92" y="110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71" y="111"/>
                    <a:pt x="60" y="117"/>
                    <a:pt x="56" y="125"/>
                  </a:cubicBezTo>
                  <a:close/>
                </a:path>
              </a:pathLst>
            </a:custGeom>
            <a:solidFill>
              <a:srgbClr val="64B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693" name="Freeform 38"/>
            <p:cNvSpPr>
              <a:spLocks/>
            </p:cNvSpPr>
            <p:nvPr/>
          </p:nvSpPr>
          <p:spPr bwMode="auto">
            <a:xfrm>
              <a:off x="1987551" y="3846513"/>
              <a:ext cx="123825" cy="82550"/>
            </a:xfrm>
            <a:custGeom>
              <a:avLst/>
              <a:gdLst>
                <a:gd name="T0" fmla="*/ 2147483647 w 292"/>
                <a:gd name="T1" fmla="*/ 2147483647 h 192"/>
                <a:gd name="T2" fmla="*/ 2147483647 w 292"/>
                <a:gd name="T3" fmla="*/ 2147483647 h 192"/>
                <a:gd name="T4" fmla="*/ 2147483647 w 292"/>
                <a:gd name="T5" fmla="*/ 2147483647 h 192"/>
                <a:gd name="T6" fmla="*/ 2147483647 w 292"/>
                <a:gd name="T7" fmla="*/ 2147483647 h 192"/>
                <a:gd name="T8" fmla="*/ 2147483647 w 292"/>
                <a:gd name="T9" fmla="*/ 2147483647 h 192"/>
                <a:gd name="T10" fmla="*/ 2147483647 w 292"/>
                <a:gd name="T11" fmla="*/ 2147483647 h 192"/>
                <a:gd name="T12" fmla="*/ 2147483647 w 292"/>
                <a:gd name="T13" fmla="*/ 2147483647 h 192"/>
                <a:gd name="T14" fmla="*/ 2147483647 w 292"/>
                <a:gd name="T15" fmla="*/ 2147483647 h 192"/>
                <a:gd name="T16" fmla="*/ 2147483647 w 292"/>
                <a:gd name="T17" fmla="*/ 2147483647 h 192"/>
                <a:gd name="T18" fmla="*/ 2147483647 w 292"/>
                <a:gd name="T19" fmla="*/ 2147483647 h 192"/>
                <a:gd name="T20" fmla="*/ 2147483647 w 292"/>
                <a:gd name="T21" fmla="*/ 2147483647 h 192"/>
                <a:gd name="T22" fmla="*/ 2147483647 w 292"/>
                <a:gd name="T23" fmla="*/ 2147483647 h 192"/>
                <a:gd name="T24" fmla="*/ 2147483647 w 292"/>
                <a:gd name="T25" fmla="*/ 2147483647 h 192"/>
                <a:gd name="T26" fmla="*/ 2147483647 w 292"/>
                <a:gd name="T27" fmla="*/ 2147483647 h 192"/>
                <a:gd name="T28" fmla="*/ 2147483647 w 292"/>
                <a:gd name="T29" fmla="*/ 2147483647 h 192"/>
                <a:gd name="T30" fmla="*/ 2147483647 w 292"/>
                <a:gd name="T31" fmla="*/ 2147483647 h 192"/>
                <a:gd name="T32" fmla="*/ 2147483647 w 292"/>
                <a:gd name="T33" fmla="*/ 2147483647 h 192"/>
                <a:gd name="T34" fmla="*/ 2147483647 w 292"/>
                <a:gd name="T35" fmla="*/ 2147483647 h 192"/>
                <a:gd name="T36" fmla="*/ 2147483647 w 292"/>
                <a:gd name="T37" fmla="*/ 0 h 192"/>
                <a:gd name="T38" fmla="*/ 2147483647 w 292"/>
                <a:gd name="T39" fmla="*/ 0 h 192"/>
                <a:gd name="T40" fmla="*/ 0 w 292"/>
                <a:gd name="T41" fmla="*/ 2147483647 h 192"/>
                <a:gd name="T42" fmla="*/ 0 w 292"/>
                <a:gd name="T43" fmla="*/ 2147483647 h 192"/>
                <a:gd name="T44" fmla="*/ 2147483647 w 292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2"/>
                <a:gd name="T70" fmla="*/ 0 h 192"/>
                <a:gd name="T71" fmla="*/ 292 w 292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2" h="192">
                  <a:moveTo>
                    <a:pt x="16" y="184"/>
                  </a:moveTo>
                  <a:cubicBezTo>
                    <a:pt x="21" y="192"/>
                    <a:pt x="28" y="192"/>
                    <a:pt x="33" y="184"/>
                  </a:cubicBezTo>
                  <a:cubicBezTo>
                    <a:pt x="39" y="174"/>
                    <a:pt x="39" y="174"/>
                    <a:pt x="39" y="174"/>
                  </a:cubicBezTo>
                  <a:cubicBezTo>
                    <a:pt x="44" y="166"/>
                    <a:pt x="55" y="160"/>
                    <a:pt x="63" y="160"/>
                  </a:cubicBezTo>
                  <a:cubicBezTo>
                    <a:pt x="76" y="159"/>
                    <a:pt x="76" y="159"/>
                    <a:pt x="76" y="159"/>
                  </a:cubicBezTo>
                  <a:cubicBezTo>
                    <a:pt x="85" y="159"/>
                    <a:pt x="96" y="153"/>
                    <a:pt x="100" y="145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111" y="127"/>
                    <a:pt x="122" y="121"/>
                    <a:pt x="131" y="120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53" y="120"/>
                    <a:pt x="163" y="114"/>
                    <a:pt x="168" y="106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9" y="88"/>
                    <a:pt x="190" y="81"/>
                    <a:pt x="199" y="81"/>
                  </a:cubicBezTo>
                  <a:cubicBezTo>
                    <a:pt x="211" y="81"/>
                    <a:pt x="211" y="81"/>
                    <a:pt x="211" y="81"/>
                  </a:cubicBezTo>
                  <a:cubicBezTo>
                    <a:pt x="220" y="81"/>
                    <a:pt x="231" y="75"/>
                    <a:pt x="236" y="67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7" y="49"/>
                    <a:pt x="258" y="42"/>
                    <a:pt x="267" y="42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8" y="42"/>
                    <a:pt x="292" y="36"/>
                    <a:pt x="287" y="28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7"/>
                    <a:pt x="0" y="157"/>
                    <a:pt x="0" y="157"/>
                  </a:cubicBezTo>
                  <a:lnTo>
                    <a:pt x="16" y="184"/>
                  </a:lnTo>
                  <a:close/>
                </a:path>
              </a:pathLst>
            </a:custGeom>
            <a:solidFill>
              <a:srgbClr val="64B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694" name="Freeform 39"/>
            <p:cNvSpPr>
              <a:spLocks noEditPoints="1"/>
            </p:cNvSpPr>
            <p:nvPr/>
          </p:nvSpPr>
          <p:spPr bwMode="auto">
            <a:xfrm>
              <a:off x="1905001" y="3705225"/>
              <a:ext cx="195263" cy="203200"/>
            </a:xfrm>
            <a:custGeom>
              <a:avLst/>
              <a:gdLst>
                <a:gd name="T0" fmla="*/ 0 w 462"/>
                <a:gd name="T1" fmla="*/ 2147483647 h 480"/>
                <a:gd name="T2" fmla="*/ 2147483647 w 462"/>
                <a:gd name="T3" fmla="*/ 2147483647 h 480"/>
                <a:gd name="T4" fmla="*/ 2147483647 w 462"/>
                <a:gd name="T5" fmla="*/ 2147483647 h 480"/>
                <a:gd name="T6" fmla="*/ 2147483647 w 462"/>
                <a:gd name="T7" fmla="*/ 0 h 480"/>
                <a:gd name="T8" fmla="*/ 0 w 462"/>
                <a:gd name="T9" fmla="*/ 2147483647 h 480"/>
                <a:gd name="T10" fmla="*/ 2147483647 w 462"/>
                <a:gd name="T11" fmla="*/ 2147483647 h 480"/>
                <a:gd name="T12" fmla="*/ 2147483647 w 462"/>
                <a:gd name="T13" fmla="*/ 2147483647 h 480"/>
                <a:gd name="T14" fmla="*/ 2147483647 w 462"/>
                <a:gd name="T15" fmla="*/ 2147483647 h 480"/>
                <a:gd name="T16" fmla="*/ 2147483647 w 462"/>
                <a:gd name="T17" fmla="*/ 2147483647 h 480"/>
                <a:gd name="T18" fmla="*/ 2147483647 w 462"/>
                <a:gd name="T19" fmla="*/ 2147483647 h 480"/>
                <a:gd name="T20" fmla="*/ 2147483647 w 462"/>
                <a:gd name="T21" fmla="*/ 2147483647 h 480"/>
                <a:gd name="T22" fmla="*/ 2147483647 w 462"/>
                <a:gd name="T23" fmla="*/ 2147483647 h 480"/>
                <a:gd name="T24" fmla="*/ 2147483647 w 462"/>
                <a:gd name="T25" fmla="*/ 2147483647 h 480"/>
                <a:gd name="T26" fmla="*/ 2147483647 w 462"/>
                <a:gd name="T27" fmla="*/ 2147483647 h 480"/>
                <a:gd name="T28" fmla="*/ 2147483647 w 462"/>
                <a:gd name="T29" fmla="*/ 2147483647 h 480"/>
                <a:gd name="T30" fmla="*/ 2147483647 w 462"/>
                <a:gd name="T31" fmla="*/ 2147483647 h 480"/>
                <a:gd name="T32" fmla="*/ 2147483647 w 462"/>
                <a:gd name="T33" fmla="*/ 2147483647 h 480"/>
                <a:gd name="T34" fmla="*/ 2147483647 w 462"/>
                <a:gd name="T35" fmla="*/ 2147483647 h 480"/>
                <a:gd name="T36" fmla="*/ 2147483647 w 462"/>
                <a:gd name="T37" fmla="*/ 2147483647 h 480"/>
                <a:gd name="T38" fmla="*/ 2147483647 w 462"/>
                <a:gd name="T39" fmla="*/ 2147483647 h 480"/>
                <a:gd name="T40" fmla="*/ 2147483647 w 462"/>
                <a:gd name="T41" fmla="*/ 2147483647 h 480"/>
                <a:gd name="T42" fmla="*/ 2147483647 w 462"/>
                <a:gd name="T43" fmla="*/ 2147483647 h 480"/>
                <a:gd name="T44" fmla="*/ 2147483647 w 462"/>
                <a:gd name="T45" fmla="*/ 2147483647 h 480"/>
                <a:gd name="T46" fmla="*/ 2147483647 w 462"/>
                <a:gd name="T47" fmla="*/ 2147483647 h 480"/>
                <a:gd name="T48" fmla="*/ 2147483647 w 462"/>
                <a:gd name="T49" fmla="*/ 2147483647 h 480"/>
                <a:gd name="T50" fmla="*/ 2147483647 w 462"/>
                <a:gd name="T51" fmla="*/ 2147483647 h 480"/>
                <a:gd name="T52" fmla="*/ 2147483647 w 462"/>
                <a:gd name="T53" fmla="*/ 2147483647 h 4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62"/>
                <a:gd name="T82" fmla="*/ 0 h 480"/>
                <a:gd name="T83" fmla="*/ 462 w 462"/>
                <a:gd name="T84" fmla="*/ 480 h 4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62" h="480">
                  <a:moveTo>
                    <a:pt x="0" y="160"/>
                  </a:moveTo>
                  <a:cubicBezTo>
                    <a:pt x="24" y="246"/>
                    <a:pt x="123" y="421"/>
                    <a:pt x="185" y="480"/>
                  </a:cubicBezTo>
                  <a:cubicBezTo>
                    <a:pt x="462" y="320"/>
                    <a:pt x="462" y="320"/>
                    <a:pt x="462" y="320"/>
                  </a:cubicBezTo>
                  <a:cubicBezTo>
                    <a:pt x="442" y="237"/>
                    <a:pt x="340" y="63"/>
                    <a:pt x="277" y="0"/>
                  </a:cubicBezTo>
                  <a:lnTo>
                    <a:pt x="0" y="160"/>
                  </a:lnTo>
                  <a:close/>
                  <a:moveTo>
                    <a:pt x="197" y="134"/>
                  </a:moveTo>
                  <a:cubicBezTo>
                    <a:pt x="205" y="150"/>
                    <a:pt x="217" y="160"/>
                    <a:pt x="221" y="166"/>
                  </a:cubicBezTo>
                  <a:cubicBezTo>
                    <a:pt x="224" y="171"/>
                    <a:pt x="232" y="186"/>
                    <a:pt x="220" y="198"/>
                  </a:cubicBezTo>
                  <a:cubicBezTo>
                    <a:pt x="218" y="201"/>
                    <a:pt x="215" y="204"/>
                    <a:pt x="212" y="205"/>
                  </a:cubicBezTo>
                  <a:cubicBezTo>
                    <a:pt x="208" y="206"/>
                    <a:pt x="205" y="205"/>
                    <a:pt x="202" y="204"/>
                  </a:cubicBezTo>
                  <a:cubicBezTo>
                    <a:pt x="169" y="195"/>
                    <a:pt x="197" y="133"/>
                    <a:pt x="197" y="134"/>
                  </a:cubicBezTo>
                  <a:close/>
                  <a:moveTo>
                    <a:pt x="116" y="278"/>
                  </a:moveTo>
                  <a:cubicBezTo>
                    <a:pt x="115" y="278"/>
                    <a:pt x="167" y="176"/>
                    <a:pt x="217" y="236"/>
                  </a:cubicBezTo>
                  <a:cubicBezTo>
                    <a:pt x="191" y="230"/>
                    <a:pt x="155" y="253"/>
                    <a:pt x="155" y="253"/>
                  </a:cubicBezTo>
                  <a:cubicBezTo>
                    <a:pt x="155" y="253"/>
                    <a:pt x="197" y="236"/>
                    <a:pt x="218" y="245"/>
                  </a:cubicBezTo>
                  <a:cubicBezTo>
                    <a:pt x="215" y="312"/>
                    <a:pt x="143" y="261"/>
                    <a:pt x="116" y="278"/>
                  </a:cubicBezTo>
                  <a:close/>
                  <a:moveTo>
                    <a:pt x="273" y="332"/>
                  </a:moveTo>
                  <a:cubicBezTo>
                    <a:pt x="214" y="223"/>
                    <a:pt x="214" y="223"/>
                    <a:pt x="214" y="223"/>
                  </a:cubicBezTo>
                  <a:cubicBezTo>
                    <a:pt x="211" y="218"/>
                    <a:pt x="211" y="212"/>
                    <a:pt x="215" y="210"/>
                  </a:cubicBezTo>
                  <a:cubicBezTo>
                    <a:pt x="218" y="208"/>
                    <a:pt x="223" y="210"/>
                    <a:pt x="226" y="215"/>
                  </a:cubicBezTo>
                  <a:cubicBezTo>
                    <a:pt x="291" y="322"/>
                    <a:pt x="291" y="322"/>
                    <a:pt x="291" y="322"/>
                  </a:cubicBezTo>
                  <a:lnTo>
                    <a:pt x="273" y="332"/>
                  </a:lnTo>
                  <a:close/>
                  <a:moveTo>
                    <a:pt x="327" y="168"/>
                  </a:moveTo>
                  <a:cubicBezTo>
                    <a:pt x="300" y="183"/>
                    <a:pt x="307" y="269"/>
                    <a:pt x="249" y="239"/>
                  </a:cubicBezTo>
                  <a:cubicBezTo>
                    <a:pt x="251" y="217"/>
                    <a:pt x="287" y="189"/>
                    <a:pt x="287" y="189"/>
                  </a:cubicBezTo>
                  <a:cubicBezTo>
                    <a:pt x="287" y="189"/>
                    <a:pt x="252" y="205"/>
                    <a:pt x="242" y="233"/>
                  </a:cubicBezTo>
                  <a:cubicBezTo>
                    <a:pt x="216" y="162"/>
                    <a:pt x="327" y="168"/>
                    <a:pt x="327" y="168"/>
                  </a:cubicBezTo>
                  <a:close/>
                </a:path>
              </a:pathLst>
            </a:custGeom>
            <a:solidFill>
              <a:srgbClr val="64B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695" name="Freeform 40"/>
            <p:cNvSpPr>
              <a:spLocks/>
            </p:cNvSpPr>
            <p:nvPr/>
          </p:nvSpPr>
          <p:spPr bwMode="auto">
            <a:xfrm>
              <a:off x="1892301" y="3651250"/>
              <a:ext cx="30163" cy="38100"/>
            </a:xfrm>
            <a:custGeom>
              <a:avLst/>
              <a:gdLst>
                <a:gd name="T0" fmla="*/ 2147483647 w 71"/>
                <a:gd name="T1" fmla="*/ 0 h 90"/>
                <a:gd name="T2" fmla="*/ 2147483647 w 71"/>
                <a:gd name="T3" fmla="*/ 2147483647 h 90"/>
                <a:gd name="T4" fmla="*/ 2147483647 w 71"/>
                <a:gd name="T5" fmla="*/ 0 h 90"/>
                <a:gd name="T6" fmla="*/ 0 60000 65536"/>
                <a:gd name="T7" fmla="*/ 0 60000 65536"/>
                <a:gd name="T8" fmla="*/ 0 60000 65536"/>
                <a:gd name="T9" fmla="*/ 0 w 71"/>
                <a:gd name="T10" fmla="*/ 0 h 90"/>
                <a:gd name="T11" fmla="*/ 71 w 71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" h="90">
                  <a:moveTo>
                    <a:pt x="36" y="0"/>
                  </a:moveTo>
                  <a:cubicBezTo>
                    <a:pt x="15" y="0"/>
                    <a:pt x="0" y="90"/>
                    <a:pt x="36" y="90"/>
                  </a:cubicBezTo>
                  <a:cubicBezTo>
                    <a:pt x="71" y="90"/>
                    <a:pt x="58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696" name="Freeform 41"/>
            <p:cNvSpPr>
              <a:spLocks/>
            </p:cNvSpPr>
            <p:nvPr/>
          </p:nvSpPr>
          <p:spPr bwMode="auto">
            <a:xfrm>
              <a:off x="1876426" y="3692525"/>
              <a:ext cx="44450" cy="44450"/>
            </a:xfrm>
            <a:custGeom>
              <a:avLst/>
              <a:gdLst>
                <a:gd name="T0" fmla="*/ 2147483647 w 104"/>
                <a:gd name="T1" fmla="*/ 2147483647 h 105"/>
                <a:gd name="T2" fmla="*/ 2147483647 w 104"/>
                <a:gd name="T3" fmla="*/ 2147483647 h 105"/>
                <a:gd name="T4" fmla="*/ 2147483647 w 104"/>
                <a:gd name="T5" fmla="*/ 2147483647 h 105"/>
                <a:gd name="T6" fmla="*/ 0 60000 65536"/>
                <a:gd name="T7" fmla="*/ 0 60000 65536"/>
                <a:gd name="T8" fmla="*/ 0 60000 65536"/>
                <a:gd name="T9" fmla="*/ 0 w 104"/>
                <a:gd name="T10" fmla="*/ 0 h 105"/>
                <a:gd name="T11" fmla="*/ 104 w 104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05">
                  <a:moveTo>
                    <a:pt x="16" y="16"/>
                  </a:moveTo>
                  <a:cubicBezTo>
                    <a:pt x="0" y="31"/>
                    <a:pt x="53" y="105"/>
                    <a:pt x="78" y="79"/>
                  </a:cubicBezTo>
                  <a:cubicBezTo>
                    <a:pt x="104" y="54"/>
                    <a:pt x="31" y="0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697" name="Freeform 42"/>
            <p:cNvSpPr>
              <a:spLocks/>
            </p:cNvSpPr>
            <p:nvPr/>
          </p:nvSpPr>
          <p:spPr bwMode="auto">
            <a:xfrm>
              <a:off x="1924051" y="3662363"/>
              <a:ext cx="39688" cy="46038"/>
            </a:xfrm>
            <a:custGeom>
              <a:avLst/>
              <a:gdLst>
                <a:gd name="T0" fmla="*/ 2147483647 w 94"/>
                <a:gd name="T1" fmla="*/ 2147483647 h 106"/>
                <a:gd name="T2" fmla="*/ 2147483647 w 94"/>
                <a:gd name="T3" fmla="*/ 2147483647 h 106"/>
                <a:gd name="T4" fmla="*/ 2147483647 w 94"/>
                <a:gd name="T5" fmla="*/ 2147483647 h 106"/>
                <a:gd name="T6" fmla="*/ 0 60000 65536"/>
                <a:gd name="T7" fmla="*/ 0 60000 65536"/>
                <a:gd name="T8" fmla="*/ 0 60000 65536"/>
                <a:gd name="T9" fmla="*/ 0 w 94"/>
                <a:gd name="T10" fmla="*/ 0 h 106"/>
                <a:gd name="T11" fmla="*/ 94 w 94"/>
                <a:gd name="T12" fmla="*/ 106 h 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" h="106">
                  <a:moveTo>
                    <a:pt x="19" y="11"/>
                  </a:moveTo>
                  <a:cubicBezTo>
                    <a:pt x="0" y="21"/>
                    <a:pt x="33" y="106"/>
                    <a:pt x="63" y="89"/>
                  </a:cubicBezTo>
                  <a:cubicBezTo>
                    <a:pt x="94" y="71"/>
                    <a:pt x="38" y="0"/>
                    <a:pt x="1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698" name="Freeform 43"/>
            <p:cNvSpPr>
              <a:spLocks/>
            </p:cNvSpPr>
            <p:nvPr/>
          </p:nvSpPr>
          <p:spPr bwMode="auto">
            <a:xfrm>
              <a:off x="1841501" y="3654425"/>
              <a:ext cx="46038" cy="39688"/>
            </a:xfrm>
            <a:custGeom>
              <a:avLst/>
              <a:gdLst>
                <a:gd name="T0" fmla="*/ 2147483647 w 106"/>
                <a:gd name="T1" fmla="*/ 2147483647 h 95"/>
                <a:gd name="T2" fmla="*/ 2147483647 w 106"/>
                <a:gd name="T3" fmla="*/ 2147483647 h 95"/>
                <a:gd name="T4" fmla="*/ 2147483647 w 106"/>
                <a:gd name="T5" fmla="*/ 2147483647 h 95"/>
                <a:gd name="T6" fmla="*/ 0 60000 65536"/>
                <a:gd name="T7" fmla="*/ 0 60000 65536"/>
                <a:gd name="T8" fmla="*/ 0 60000 65536"/>
                <a:gd name="T9" fmla="*/ 0 w 106"/>
                <a:gd name="T10" fmla="*/ 0 h 95"/>
                <a:gd name="T11" fmla="*/ 106 w 106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95">
                  <a:moveTo>
                    <a:pt x="18" y="64"/>
                  </a:moveTo>
                  <a:cubicBezTo>
                    <a:pt x="35" y="95"/>
                    <a:pt x="106" y="38"/>
                    <a:pt x="95" y="19"/>
                  </a:cubicBezTo>
                  <a:cubicBezTo>
                    <a:pt x="84" y="0"/>
                    <a:pt x="0" y="34"/>
                    <a:pt x="18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699" name="Freeform 44"/>
            <p:cNvSpPr>
              <a:spLocks/>
            </p:cNvSpPr>
            <p:nvPr/>
          </p:nvSpPr>
          <p:spPr bwMode="auto">
            <a:xfrm>
              <a:off x="1841501" y="3725863"/>
              <a:ext cx="42863" cy="33338"/>
            </a:xfrm>
            <a:custGeom>
              <a:avLst/>
              <a:gdLst>
                <a:gd name="T0" fmla="*/ 2147483647 w 101"/>
                <a:gd name="T1" fmla="*/ 2147483647 h 79"/>
                <a:gd name="T2" fmla="*/ 2147483647 w 101"/>
                <a:gd name="T3" fmla="*/ 2147483647 h 79"/>
                <a:gd name="T4" fmla="*/ 2147483647 w 101"/>
                <a:gd name="T5" fmla="*/ 2147483647 h 79"/>
                <a:gd name="T6" fmla="*/ 0 60000 65536"/>
                <a:gd name="T7" fmla="*/ 0 60000 65536"/>
                <a:gd name="T8" fmla="*/ 0 60000 65536"/>
                <a:gd name="T9" fmla="*/ 0 w 101"/>
                <a:gd name="T10" fmla="*/ 0 h 79"/>
                <a:gd name="T11" fmla="*/ 101 w 101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79">
                  <a:moveTo>
                    <a:pt x="5" y="58"/>
                  </a:moveTo>
                  <a:cubicBezTo>
                    <a:pt x="11" y="79"/>
                    <a:pt x="101" y="68"/>
                    <a:pt x="92" y="34"/>
                  </a:cubicBezTo>
                  <a:cubicBezTo>
                    <a:pt x="82" y="0"/>
                    <a:pt x="0" y="37"/>
                    <a:pt x="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700" name="Freeform 45"/>
            <p:cNvSpPr>
              <a:spLocks/>
            </p:cNvSpPr>
            <p:nvPr/>
          </p:nvSpPr>
          <p:spPr bwMode="auto">
            <a:xfrm>
              <a:off x="1828801" y="3689350"/>
              <a:ext cx="33338" cy="42863"/>
            </a:xfrm>
            <a:custGeom>
              <a:avLst/>
              <a:gdLst>
                <a:gd name="T0" fmla="*/ 2147483647 w 79"/>
                <a:gd name="T1" fmla="*/ 2147483647 h 101"/>
                <a:gd name="T2" fmla="*/ 2147483647 w 79"/>
                <a:gd name="T3" fmla="*/ 2147483647 h 101"/>
                <a:gd name="T4" fmla="*/ 2147483647 w 79"/>
                <a:gd name="T5" fmla="*/ 2147483647 h 101"/>
                <a:gd name="T6" fmla="*/ 0 60000 65536"/>
                <a:gd name="T7" fmla="*/ 0 60000 65536"/>
                <a:gd name="T8" fmla="*/ 0 60000 65536"/>
                <a:gd name="T9" fmla="*/ 0 w 79"/>
                <a:gd name="T10" fmla="*/ 0 h 101"/>
                <a:gd name="T11" fmla="*/ 79 w 79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" h="101">
                  <a:moveTo>
                    <a:pt x="21" y="95"/>
                  </a:moveTo>
                  <a:cubicBezTo>
                    <a:pt x="42" y="101"/>
                    <a:pt x="79" y="18"/>
                    <a:pt x="45" y="9"/>
                  </a:cubicBezTo>
                  <a:cubicBezTo>
                    <a:pt x="10" y="0"/>
                    <a:pt x="0" y="90"/>
                    <a:pt x="21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27672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2819400"/>
            <a:ext cx="3333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2819400"/>
            <a:ext cx="2698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2846388"/>
            <a:ext cx="3238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3771900"/>
            <a:ext cx="2936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3754438"/>
            <a:ext cx="3175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7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3771900"/>
            <a:ext cx="3524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8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3771900"/>
            <a:ext cx="4445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9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3771900"/>
            <a:ext cx="3365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0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3749675"/>
            <a:ext cx="304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1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4652963"/>
            <a:ext cx="4095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2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4652963"/>
            <a:ext cx="48418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3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4700588"/>
            <a:ext cx="346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4" name="Picture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4691063"/>
            <a:ext cx="3746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5" name="Picture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4648200"/>
            <a:ext cx="263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6" name="Picture 6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2890838"/>
            <a:ext cx="7508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7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" y="15381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ZoneTexte 3"/>
          <p:cNvSpPr txBox="1">
            <a:spLocks noChangeArrowheads="1"/>
          </p:cNvSpPr>
          <p:nvPr/>
        </p:nvSpPr>
        <p:spPr bwMode="auto">
          <a:xfrm>
            <a:off x="251520" y="1196752"/>
            <a:ext cx="889248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fr-FR" altLang="fr-FR" sz="5400" dirty="0">
                <a:solidFill>
                  <a:srgbClr val="FF0000"/>
                </a:solidFill>
                <a:latin typeface="Blogger Sans"/>
              </a:rPr>
              <a:t> </a:t>
            </a:r>
            <a:r>
              <a:rPr lang="fr-FR" altLang="fr-FR" sz="4000" kern="0" dirty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I10</a:t>
            </a:r>
            <a:r>
              <a:rPr lang="fr-FR" altLang="fr-FR" sz="4000" kern="0" dirty="0" smtClean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 </a:t>
            </a:r>
            <a:r>
              <a:rPr lang="fr-FR" altLang="fr-FR" sz="4000" kern="0" dirty="0" err="1" smtClean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anni</a:t>
            </a:r>
            <a:r>
              <a:rPr lang="fr-FR" altLang="fr-FR" sz="4000" kern="0" dirty="0" smtClean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 della </a:t>
            </a:r>
            <a:r>
              <a:rPr lang="fr-FR" altLang="fr-FR" sz="4000" kern="0" dirty="0" err="1" smtClean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rete</a:t>
            </a:r>
            <a:r>
              <a:rPr lang="fr-FR" altLang="fr-FR" sz="4000" kern="0" dirty="0" smtClean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 EEN  </a:t>
            </a:r>
          </a:p>
          <a:p>
            <a:pPr algn="ctr"/>
            <a:r>
              <a:rPr lang="fr-FR" altLang="fr-FR" sz="4000" kern="0" dirty="0" smtClean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2008-2018</a:t>
            </a:r>
            <a:endParaRPr lang="fr-FR" altLang="fr-FR" sz="4000" kern="0" dirty="0">
              <a:solidFill>
                <a:srgbClr val="006491"/>
              </a:solidFill>
              <a:latin typeface="Blogger Sans" charset="0"/>
              <a:ea typeface="Blogger Sans" charset="0"/>
              <a:cs typeface="Blogger Sans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2924944"/>
            <a:ext cx="2736155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altLang="en-US" dirty="0" smtClean="0">
                <a:solidFill>
                  <a:srgbClr val="006B8E"/>
                </a:solidFill>
                <a:latin typeface="Blogger Sans" pitchFamily="50" charset="0"/>
                <a:cs typeface="+mn-cs"/>
              </a:rPr>
              <a:t>2.012.624</a:t>
            </a:r>
            <a:endParaRPr lang="fr-FR" altLang="en-US" dirty="0">
              <a:solidFill>
                <a:srgbClr val="006B8E"/>
              </a:solidFill>
              <a:latin typeface="Blogger Sans" pitchFamily="50" charset="0"/>
              <a:cs typeface="+mn-cs"/>
            </a:endParaRPr>
          </a:p>
          <a:p>
            <a:pPr algn="ctr">
              <a:defRPr/>
            </a:pPr>
            <a:r>
              <a:rPr lang="fr-FR" sz="1450" dirty="0" smtClean="0">
                <a:solidFill>
                  <a:srgbClr val="008BC0"/>
                </a:solidFill>
                <a:latin typeface="Blogger Sans" charset="0"/>
                <a:cs typeface="+mn-cs"/>
              </a:rPr>
              <a:t>Imprese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cs typeface="+mn-cs"/>
              </a:rPr>
              <a:t>che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cs typeface="+mn-cs"/>
              </a:rPr>
              <a:t>hanno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cs typeface="+mn-cs"/>
              </a:rPr>
              <a:t>beneficiato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cs typeface="+mn-cs"/>
              </a:rPr>
              <a:t> 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dei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servizi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informativi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e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formativi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erogati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dalla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rete</a:t>
            </a:r>
            <a:endParaRPr lang="fr-FR" sz="1450" dirty="0">
              <a:solidFill>
                <a:srgbClr val="008BC0"/>
              </a:solidFill>
              <a:latin typeface="Blogger Sans" charset="0"/>
              <a:ea typeface="Arial Unicode MS" charset="0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84168" y="2924944"/>
            <a:ext cx="2951882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altLang="en-US" dirty="0" smtClean="0">
                <a:solidFill>
                  <a:srgbClr val="006B8E"/>
                </a:solidFill>
                <a:latin typeface="Blogger Sans" pitchFamily="50" charset="0"/>
                <a:cs typeface="+mn-cs"/>
              </a:rPr>
              <a:t>231.869</a:t>
            </a:r>
            <a:endParaRPr lang="fr-FR" altLang="en-US" dirty="0">
              <a:solidFill>
                <a:srgbClr val="006B8E"/>
              </a:solidFill>
              <a:latin typeface="Blogger Sans" pitchFamily="50" charset="0"/>
              <a:cs typeface="+mn-cs"/>
            </a:endParaRPr>
          </a:p>
          <a:p>
            <a:pPr algn="ctr">
              <a:defRPr/>
            </a:pP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Imprese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che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hanno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partecipato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ai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brokerage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events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cs typeface="+mn-cs"/>
              </a:rPr>
              <a:t>e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cs typeface="+mn-cs"/>
              </a:rPr>
              <a:t>hanno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cs typeface="+mn-cs"/>
              </a:rPr>
              <a:t>realizzato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cs typeface="+mn-cs"/>
              </a:rPr>
              <a:t> </a:t>
            </a:r>
            <a:r>
              <a:rPr lang="fr-FR" sz="1450" b="1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700.282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incontri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d’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affari</a:t>
            </a:r>
            <a:endParaRPr lang="fr-FR" sz="1450" dirty="0">
              <a:solidFill>
                <a:srgbClr val="008BC0"/>
              </a:solidFill>
              <a:latin typeface="Blogger Sans" charset="0"/>
              <a:ea typeface="Arial Unicode MS" charset="0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1" y="4240689"/>
            <a:ext cx="280831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altLang="en-US" dirty="0" smtClean="0">
                <a:solidFill>
                  <a:srgbClr val="006B8E"/>
                </a:solidFill>
                <a:latin typeface="Blogger Sans" pitchFamily="50" charset="0"/>
                <a:cs typeface="+mn-cs"/>
              </a:rPr>
              <a:t>415.169</a:t>
            </a:r>
            <a:endParaRPr lang="fr-FR" altLang="en-US" dirty="0">
              <a:solidFill>
                <a:srgbClr val="006B8E"/>
              </a:solidFill>
              <a:latin typeface="Blogger Sans" pitchFamily="50" charset="0"/>
              <a:cs typeface="+mn-cs"/>
            </a:endParaRPr>
          </a:p>
          <a:p>
            <a:pPr algn="ctr">
              <a:defRPr/>
            </a:pP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Imprese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che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hanno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usufruito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del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supporto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della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rete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per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innovarsi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e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crescere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a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livello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internazionale</a:t>
            </a:r>
            <a:endParaRPr lang="fr-FR" sz="1450" dirty="0">
              <a:solidFill>
                <a:srgbClr val="008BC0"/>
              </a:solidFill>
              <a:latin typeface="Blogger Sans" charset="0"/>
              <a:ea typeface="Arial Unicode MS" charset="0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19408" y="4252430"/>
            <a:ext cx="266385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dirty="0" smtClean="0">
                <a:solidFill>
                  <a:srgbClr val="006B8E"/>
                </a:solidFill>
                <a:latin typeface="Blogger Sans" charset="0"/>
                <a:ea typeface="Arial Unicode MS" charset="0"/>
                <a:cs typeface="+mn-cs"/>
              </a:rPr>
              <a:t>9.468</a:t>
            </a:r>
            <a:endParaRPr lang="fr-FR" dirty="0">
              <a:solidFill>
                <a:srgbClr val="006B8E"/>
              </a:solidFill>
              <a:latin typeface="Blogger Sans" charset="0"/>
              <a:ea typeface="Arial Unicode MS" charset="0"/>
              <a:cs typeface="+mn-cs"/>
            </a:endParaRPr>
          </a:p>
          <a:p>
            <a:pPr algn="ctr">
              <a:defRPr/>
            </a:pP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Imprese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che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hanno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beneficiato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dei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pacchetti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di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supporto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all’innovazione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erogati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dalla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rete</a:t>
            </a:r>
            <a:endParaRPr lang="fr-FR" sz="1450" dirty="0">
              <a:solidFill>
                <a:srgbClr val="008BC0"/>
              </a:solidFill>
              <a:latin typeface="Blogger Sans" charset="0"/>
              <a:ea typeface="Arial Unicode MS" charset="0"/>
              <a:cs typeface="+mn-cs"/>
            </a:endParaRPr>
          </a:p>
        </p:txBody>
      </p:sp>
      <p:sp>
        <p:nvSpPr>
          <p:cNvPr id="11272" name="ZoneTexte 7"/>
          <p:cNvSpPr txBox="1">
            <a:spLocks noChangeArrowheads="1"/>
          </p:cNvSpPr>
          <p:nvPr/>
        </p:nvSpPr>
        <p:spPr bwMode="auto">
          <a:xfrm>
            <a:off x="3419872" y="3645023"/>
            <a:ext cx="2304256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fr-FR" altLang="en-US" sz="1400" dirty="0">
                <a:solidFill>
                  <a:srgbClr val="008BC0"/>
                </a:solidFill>
                <a:latin typeface="Blogger Sans"/>
              </a:rPr>
              <a:t>2008-2018</a:t>
            </a:r>
          </a:p>
          <a:p>
            <a:pPr algn="ctr"/>
            <a:r>
              <a:rPr lang="fr-FR" altLang="en-US" sz="1400" dirty="0" smtClean="0">
                <a:solidFill>
                  <a:srgbClr val="008BC0"/>
                </a:solidFill>
                <a:latin typeface="Blogger Sans"/>
              </a:rPr>
              <a:t>In 10 </a:t>
            </a:r>
            <a:r>
              <a:rPr lang="fr-FR" altLang="en-US" sz="1400" dirty="0" err="1" smtClean="0">
                <a:solidFill>
                  <a:srgbClr val="008BC0"/>
                </a:solidFill>
                <a:latin typeface="Blogger Sans"/>
              </a:rPr>
              <a:t>anni</a:t>
            </a:r>
            <a:endParaRPr lang="fr-FR" altLang="en-US" sz="1400" dirty="0">
              <a:solidFill>
                <a:srgbClr val="006B8E"/>
              </a:solidFill>
              <a:latin typeface="Blogger Sans"/>
            </a:endParaRPr>
          </a:p>
          <a:p>
            <a:pPr algn="ctr"/>
            <a:r>
              <a:rPr lang="fr-FR" altLang="en-US" sz="3200" dirty="0" smtClean="0">
                <a:solidFill>
                  <a:srgbClr val="006B8E"/>
                </a:solidFill>
                <a:latin typeface="Blogger Sans"/>
              </a:rPr>
              <a:t>2.669.130</a:t>
            </a:r>
          </a:p>
          <a:p>
            <a:pPr algn="ctr"/>
            <a:r>
              <a:rPr lang="fr-FR" altLang="en-US" sz="1400" dirty="0" smtClean="0">
                <a:solidFill>
                  <a:srgbClr val="008BC0"/>
                </a:solidFill>
                <a:latin typeface="Blogger Sans"/>
              </a:rPr>
              <a:t>Imprese </a:t>
            </a:r>
            <a:r>
              <a:rPr lang="fr-FR" altLang="en-US" sz="1400" dirty="0" err="1" smtClean="0">
                <a:solidFill>
                  <a:srgbClr val="008BC0"/>
                </a:solidFill>
                <a:latin typeface="Blogger Sans"/>
              </a:rPr>
              <a:t>hanno</a:t>
            </a:r>
            <a:r>
              <a:rPr lang="fr-FR" altLang="en-US" sz="1400" dirty="0" smtClean="0">
                <a:solidFill>
                  <a:srgbClr val="008BC0"/>
                </a:solidFill>
                <a:latin typeface="Blogger Sans"/>
              </a:rPr>
              <a:t> </a:t>
            </a:r>
            <a:r>
              <a:rPr lang="fr-FR" altLang="en-US" sz="1400" dirty="0" err="1" smtClean="0">
                <a:solidFill>
                  <a:srgbClr val="008BC0"/>
                </a:solidFill>
                <a:latin typeface="Blogger Sans"/>
              </a:rPr>
              <a:t>beneficiato</a:t>
            </a:r>
            <a:r>
              <a:rPr lang="fr-FR" altLang="en-US" sz="1400" dirty="0" smtClean="0">
                <a:solidFill>
                  <a:srgbClr val="008BC0"/>
                </a:solidFill>
                <a:latin typeface="Blogger Sans"/>
              </a:rPr>
              <a:t> dei </a:t>
            </a:r>
            <a:r>
              <a:rPr lang="fr-FR" altLang="en-US" sz="1400" dirty="0" err="1" smtClean="0">
                <a:solidFill>
                  <a:srgbClr val="008BC0"/>
                </a:solidFill>
                <a:latin typeface="Blogger Sans"/>
              </a:rPr>
              <a:t>servizi</a:t>
            </a:r>
            <a:r>
              <a:rPr lang="fr-FR" altLang="en-US" sz="1400" dirty="0" smtClean="0">
                <a:solidFill>
                  <a:srgbClr val="008BC0"/>
                </a:solidFill>
                <a:latin typeface="Blogger Sans"/>
              </a:rPr>
              <a:t> della </a:t>
            </a:r>
            <a:r>
              <a:rPr lang="fr-FR" altLang="en-US" sz="1400" dirty="0" err="1" smtClean="0">
                <a:solidFill>
                  <a:srgbClr val="008BC0"/>
                </a:solidFill>
                <a:latin typeface="Blogger Sans"/>
              </a:rPr>
              <a:t>rete</a:t>
            </a:r>
            <a:r>
              <a:rPr lang="fr-FR" altLang="en-US" sz="1400" dirty="0" smtClean="0">
                <a:solidFill>
                  <a:srgbClr val="008BC0"/>
                </a:solidFill>
                <a:latin typeface="Blogger Sans"/>
              </a:rPr>
              <a:t> Enterprise Europe Network</a:t>
            </a:r>
            <a:endParaRPr lang="fr-FR" altLang="en-US" sz="1400" dirty="0">
              <a:solidFill>
                <a:srgbClr val="008BC0"/>
              </a:solidFill>
              <a:latin typeface="Blogger Sans"/>
            </a:endParaRPr>
          </a:p>
        </p:txBody>
      </p:sp>
    </p:spTree>
    <p:extLst>
      <p:ext uri="{BB962C8B-B14F-4D97-AF65-F5344CB8AC3E}">
        <p14:creationId xmlns:p14="http://schemas.microsoft.com/office/powerpoint/2010/main" val="372845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2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ZoneTexte 3"/>
          <p:cNvSpPr txBox="1">
            <a:spLocks noChangeArrowheads="1"/>
          </p:cNvSpPr>
          <p:nvPr/>
        </p:nvSpPr>
        <p:spPr bwMode="auto">
          <a:xfrm>
            <a:off x="66561" y="15224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fr-FR" altLang="fr-FR" sz="4000" kern="0" dirty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I </a:t>
            </a:r>
            <a:r>
              <a:rPr lang="fr-FR" altLang="fr-FR" sz="4000" kern="0" dirty="0" err="1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risultati</a:t>
            </a:r>
            <a:r>
              <a:rPr lang="fr-FR" altLang="fr-FR" sz="4000" kern="0" dirty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 delle </a:t>
            </a:r>
            <a:r>
              <a:rPr lang="fr-FR" altLang="fr-FR" sz="4000" kern="0" dirty="0" err="1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rete</a:t>
            </a:r>
            <a:r>
              <a:rPr lang="fr-FR" altLang="fr-FR" sz="4000" kern="0" dirty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 in Italia</a:t>
            </a:r>
            <a:endParaRPr lang="fr-FR" altLang="fr-FR" sz="4000" kern="0" dirty="0">
              <a:solidFill>
                <a:srgbClr val="006491"/>
              </a:solidFill>
              <a:latin typeface="Blogger Sans" charset="0"/>
              <a:ea typeface="Blogger Sans" charset="0"/>
              <a:cs typeface="Blogger Sans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11863" y="2773363"/>
            <a:ext cx="3024187" cy="15388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altLang="en-US" dirty="0" smtClean="0">
                <a:solidFill>
                  <a:srgbClr val="006B8E"/>
                </a:solidFill>
                <a:latin typeface="Blogger Sans" pitchFamily="50" charset="0"/>
                <a:cs typeface="+mn-cs"/>
              </a:rPr>
              <a:t>23.435</a:t>
            </a:r>
          </a:p>
          <a:p>
            <a:pPr algn="ctr">
              <a:defRPr/>
            </a:pPr>
            <a:r>
              <a:rPr lang="fr-FR" sz="1450" dirty="0" smtClean="0">
                <a:solidFill>
                  <a:srgbClr val="008BC0"/>
                </a:solidFill>
                <a:latin typeface="Blogger Sans" charset="0"/>
              </a:rPr>
              <a:t>Imprese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</a:rPr>
              <a:t>che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</a:rPr>
              <a:t>hanno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</a:rPr>
              <a:t>partecipato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</a:rPr>
              <a:t> ai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</a:rPr>
              <a:t>brokerage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</a:rPr>
              <a:t>events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</a:rPr>
              <a:t> e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</a:rPr>
              <a:t>hanno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</a:rPr>
              <a:t>realizzato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b="1" dirty="0" smtClean="0">
                <a:solidFill>
                  <a:srgbClr val="008BC0"/>
                </a:solidFill>
                <a:latin typeface="Blogger Sans" charset="0"/>
              </a:rPr>
              <a:t>62.218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</a:rPr>
              <a:t>incontri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</a:rPr>
              <a:t> d’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</a:rPr>
              <a:t>affari</a:t>
            </a:r>
            <a:endParaRPr lang="fr-FR" sz="1450" dirty="0" smtClean="0">
              <a:solidFill>
                <a:srgbClr val="008BC0"/>
              </a:solidFill>
              <a:latin typeface="Blogger Sans" charset="0"/>
            </a:endParaRPr>
          </a:p>
          <a:p>
            <a:pPr algn="ctr">
              <a:defRPr/>
            </a:pPr>
            <a:endParaRPr lang="fr-FR" sz="1450" dirty="0">
              <a:solidFill>
                <a:srgbClr val="008BC0"/>
              </a:solidFill>
              <a:latin typeface="Blogger Sans" charset="0"/>
              <a:ea typeface="Arial Unicode MS" charset="0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3825" y="4022725"/>
            <a:ext cx="3025775" cy="15388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altLang="en-US" dirty="0" smtClean="0">
                <a:solidFill>
                  <a:srgbClr val="006B8E"/>
                </a:solidFill>
                <a:latin typeface="Blogger Sans" pitchFamily="50" charset="0"/>
                <a:cs typeface="+mn-cs"/>
              </a:rPr>
              <a:t>21.149</a:t>
            </a:r>
            <a:endParaRPr lang="fr-FR" altLang="en-US" dirty="0">
              <a:solidFill>
                <a:srgbClr val="006B8E"/>
              </a:solidFill>
              <a:latin typeface="Blogger Sans" pitchFamily="50" charset="0"/>
              <a:cs typeface="+mn-cs"/>
            </a:endParaRPr>
          </a:p>
          <a:p>
            <a:pPr algn="ctr">
              <a:defRPr/>
            </a:pPr>
            <a:r>
              <a:rPr lang="fr-FR" sz="1450" dirty="0" smtClean="0">
                <a:solidFill>
                  <a:srgbClr val="008BC0"/>
                </a:solidFill>
                <a:latin typeface="Blogger Sans" charset="0"/>
              </a:rPr>
              <a:t>Imprese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che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hanno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usufruito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del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supporto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della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rete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per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innovarsi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e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crescere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a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livello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internazionale</a:t>
            </a:r>
          </a:p>
          <a:p>
            <a:pPr algn="ctr">
              <a:defRPr/>
            </a:pPr>
            <a:endParaRPr lang="fr-FR" sz="1450" dirty="0">
              <a:solidFill>
                <a:srgbClr val="008BC0"/>
              </a:solidFill>
              <a:latin typeface="Blogger Sans" charset="0"/>
              <a:ea typeface="Arial Unicode MS" charset="0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88063" y="4030663"/>
            <a:ext cx="2951162" cy="15388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dirty="0" smtClean="0">
                <a:solidFill>
                  <a:srgbClr val="006B8E"/>
                </a:solidFill>
                <a:latin typeface="Blogger Sans" charset="0"/>
                <a:ea typeface="Arial Unicode MS" charset="0"/>
                <a:cs typeface="+mn-cs"/>
              </a:rPr>
              <a:t>1.152</a:t>
            </a:r>
            <a:endParaRPr lang="fr-FR" dirty="0">
              <a:solidFill>
                <a:srgbClr val="006B8E"/>
              </a:solidFill>
              <a:latin typeface="Blogger Sans" charset="0"/>
              <a:ea typeface="Arial Unicode MS" charset="0"/>
              <a:cs typeface="+mn-cs"/>
            </a:endParaRPr>
          </a:p>
          <a:p>
            <a:pPr algn="ctr">
              <a:defRPr/>
            </a:pPr>
            <a:r>
              <a:rPr lang="fr-FR" sz="1450" dirty="0" smtClean="0">
                <a:solidFill>
                  <a:srgbClr val="008BC0"/>
                </a:solidFill>
                <a:latin typeface="Blogger Sans" charset="0"/>
              </a:rPr>
              <a:t>Imprese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che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hanno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beneficiato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dei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pacchetti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di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supporto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all’innovazione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erogati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</a:rPr>
              <a:t> dalla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</a:rPr>
              <a:t>rete</a:t>
            </a:r>
            <a:endParaRPr lang="fr-FR" sz="1450" dirty="0">
              <a:solidFill>
                <a:srgbClr val="008BC0"/>
              </a:solidFill>
              <a:latin typeface="Blogger Sans" charset="0"/>
            </a:endParaRPr>
          </a:p>
          <a:p>
            <a:pPr algn="ctr">
              <a:defRPr/>
            </a:pPr>
            <a:endParaRPr lang="fr-FR" sz="1450" dirty="0">
              <a:solidFill>
                <a:srgbClr val="008BC0"/>
              </a:solidFill>
              <a:latin typeface="Blogger Sans" charset="0"/>
              <a:ea typeface="Arial Unicode MS" charset="0"/>
              <a:cs typeface="+mn-cs"/>
            </a:endParaRPr>
          </a:p>
        </p:txBody>
      </p:sp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3456385" y="3400059"/>
            <a:ext cx="2304256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fr-FR" altLang="en-US" sz="1400" dirty="0">
                <a:solidFill>
                  <a:srgbClr val="008BC0"/>
                </a:solidFill>
                <a:latin typeface="Blogger Sans"/>
              </a:rPr>
              <a:t>2008-2018</a:t>
            </a:r>
          </a:p>
          <a:p>
            <a:pPr algn="ctr"/>
            <a:r>
              <a:rPr lang="fr-FR" altLang="en-US" sz="1400" dirty="0" smtClean="0">
                <a:solidFill>
                  <a:srgbClr val="008BC0"/>
                </a:solidFill>
                <a:latin typeface="Blogger Sans"/>
              </a:rPr>
              <a:t>In 10 </a:t>
            </a:r>
            <a:r>
              <a:rPr lang="fr-FR" altLang="en-US" sz="1400" dirty="0" err="1" smtClean="0">
                <a:solidFill>
                  <a:srgbClr val="008BC0"/>
                </a:solidFill>
                <a:latin typeface="Blogger Sans"/>
              </a:rPr>
              <a:t>anni</a:t>
            </a:r>
            <a:endParaRPr lang="fr-FR" altLang="en-US" sz="1400" dirty="0">
              <a:solidFill>
                <a:srgbClr val="006B8E"/>
              </a:solidFill>
              <a:latin typeface="Blogger Sans"/>
            </a:endParaRPr>
          </a:p>
          <a:p>
            <a:pPr algn="ctr"/>
            <a:r>
              <a:rPr lang="fr-FR" altLang="en-US" sz="3200" dirty="0" smtClean="0">
                <a:solidFill>
                  <a:srgbClr val="006B8E"/>
                </a:solidFill>
                <a:latin typeface="Blogger Sans"/>
              </a:rPr>
              <a:t>238.699</a:t>
            </a:r>
          </a:p>
          <a:p>
            <a:pPr algn="ctr"/>
            <a:r>
              <a:rPr lang="fr-FR" altLang="en-US" sz="1400" dirty="0" smtClean="0">
                <a:solidFill>
                  <a:srgbClr val="008BC0"/>
                </a:solidFill>
                <a:latin typeface="Blogger Sans"/>
              </a:rPr>
              <a:t>Imprese </a:t>
            </a:r>
            <a:r>
              <a:rPr lang="fr-FR" altLang="en-US" sz="1400" dirty="0" err="1" smtClean="0">
                <a:solidFill>
                  <a:srgbClr val="008BC0"/>
                </a:solidFill>
                <a:latin typeface="Blogger Sans"/>
              </a:rPr>
              <a:t>hanno</a:t>
            </a:r>
            <a:r>
              <a:rPr lang="fr-FR" altLang="en-US" sz="1400" dirty="0" smtClean="0">
                <a:solidFill>
                  <a:srgbClr val="008BC0"/>
                </a:solidFill>
                <a:latin typeface="Blogger Sans"/>
              </a:rPr>
              <a:t> </a:t>
            </a:r>
            <a:r>
              <a:rPr lang="fr-FR" altLang="en-US" sz="1400" dirty="0" err="1" smtClean="0">
                <a:solidFill>
                  <a:srgbClr val="008BC0"/>
                </a:solidFill>
                <a:latin typeface="Blogger Sans"/>
              </a:rPr>
              <a:t>beneficiato</a:t>
            </a:r>
            <a:r>
              <a:rPr lang="fr-FR" altLang="en-US" sz="1400" dirty="0" smtClean="0">
                <a:solidFill>
                  <a:srgbClr val="008BC0"/>
                </a:solidFill>
                <a:latin typeface="Blogger Sans"/>
              </a:rPr>
              <a:t> dei </a:t>
            </a:r>
            <a:r>
              <a:rPr lang="fr-FR" altLang="en-US" sz="1400" dirty="0" err="1" smtClean="0">
                <a:solidFill>
                  <a:srgbClr val="008BC0"/>
                </a:solidFill>
                <a:latin typeface="Blogger Sans"/>
              </a:rPr>
              <a:t>servizi</a:t>
            </a:r>
            <a:r>
              <a:rPr lang="fr-FR" altLang="en-US" sz="1400" dirty="0" smtClean="0">
                <a:solidFill>
                  <a:srgbClr val="008BC0"/>
                </a:solidFill>
                <a:latin typeface="Blogger Sans"/>
              </a:rPr>
              <a:t> della </a:t>
            </a:r>
            <a:r>
              <a:rPr lang="fr-FR" altLang="en-US" sz="1400" dirty="0" err="1" smtClean="0">
                <a:solidFill>
                  <a:srgbClr val="008BC0"/>
                </a:solidFill>
                <a:latin typeface="Blogger Sans"/>
              </a:rPr>
              <a:t>rete</a:t>
            </a:r>
            <a:r>
              <a:rPr lang="fr-FR" altLang="en-US" sz="1400" dirty="0" smtClean="0">
                <a:solidFill>
                  <a:srgbClr val="008BC0"/>
                </a:solidFill>
                <a:latin typeface="Blogger Sans"/>
              </a:rPr>
              <a:t> Enterprise Europe Network</a:t>
            </a:r>
            <a:endParaRPr lang="fr-FR" altLang="en-US" sz="1400" dirty="0">
              <a:solidFill>
                <a:srgbClr val="008BC0"/>
              </a:solidFill>
              <a:latin typeface="Blogger Sans"/>
            </a:endParaRPr>
          </a:p>
        </p:txBody>
      </p:sp>
      <p:sp>
        <p:nvSpPr>
          <p:cNvPr id="10" name="ZoneTexte 3"/>
          <p:cNvSpPr txBox="1"/>
          <p:nvPr/>
        </p:nvSpPr>
        <p:spPr>
          <a:xfrm>
            <a:off x="239748" y="2777624"/>
            <a:ext cx="2736155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altLang="en-US" dirty="0" smtClean="0">
                <a:solidFill>
                  <a:srgbClr val="006B8E"/>
                </a:solidFill>
                <a:latin typeface="Blogger Sans" pitchFamily="50" charset="0"/>
                <a:cs typeface="+mn-cs"/>
              </a:rPr>
              <a:t>192.963</a:t>
            </a:r>
            <a:endParaRPr lang="fr-FR" altLang="en-US" dirty="0">
              <a:solidFill>
                <a:srgbClr val="006B8E"/>
              </a:solidFill>
              <a:latin typeface="Blogger Sans" pitchFamily="50" charset="0"/>
              <a:cs typeface="+mn-cs"/>
            </a:endParaRPr>
          </a:p>
          <a:p>
            <a:pPr algn="ctr">
              <a:defRPr/>
            </a:pPr>
            <a:r>
              <a:rPr lang="fr-FR" sz="1450" dirty="0" smtClean="0">
                <a:solidFill>
                  <a:srgbClr val="008BC0"/>
                </a:solidFill>
                <a:latin typeface="Blogger Sans" charset="0"/>
                <a:cs typeface="+mn-cs"/>
              </a:rPr>
              <a:t>Imprese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cs typeface="+mn-cs"/>
              </a:rPr>
              <a:t>che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cs typeface="+mn-cs"/>
              </a:rPr>
              <a:t>hanno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cs typeface="+mn-cs"/>
              </a:rPr>
              <a:t>beneficiato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cs typeface="+mn-cs"/>
              </a:rPr>
              <a:t> 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dei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servizi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informativi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e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formativi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erogati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dalla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rete</a:t>
            </a:r>
            <a:endParaRPr lang="fr-FR" sz="1450" dirty="0">
              <a:solidFill>
                <a:srgbClr val="008BC0"/>
              </a:solidFill>
              <a:latin typeface="Blogger Sans" charset="0"/>
              <a:ea typeface="Arial Unicode M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39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2"/>
          <p:cNvSpPr>
            <a:spLocks noChangeArrowheads="1"/>
          </p:cNvSpPr>
          <p:nvPr/>
        </p:nvSpPr>
        <p:spPr bwMode="auto">
          <a:xfrm>
            <a:off x="1" y="2649538"/>
            <a:ext cx="9194800" cy="2889250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Rectangle 2"/>
          <p:cNvSpPr txBox="1">
            <a:spLocks noChangeArrowheads="1"/>
          </p:cNvSpPr>
          <p:nvPr/>
        </p:nvSpPr>
        <p:spPr bwMode="auto">
          <a:xfrm>
            <a:off x="250825" y="1495425"/>
            <a:ext cx="85693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fr-FR" altLang="en-US" sz="3600" dirty="0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I </a:t>
            </a:r>
            <a:r>
              <a:rPr lang="fr-FR" altLang="en-US" sz="3600" dirty="0" err="1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risultati</a:t>
            </a:r>
            <a:r>
              <a:rPr lang="fr-FR" altLang="en-US" sz="3600" dirty="0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 del </a:t>
            </a:r>
            <a:r>
              <a:rPr lang="fr-FR" altLang="en-US" sz="3600" dirty="0" err="1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consorzio</a:t>
            </a:r>
            <a:r>
              <a:rPr lang="fr-FR" altLang="en-US" sz="3600" dirty="0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 </a:t>
            </a:r>
            <a:r>
              <a:rPr lang="fr-FR" altLang="en-US" sz="3600" dirty="0">
                <a:solidFill>
                  <a:srgbClr val="006491"/>
                </a:solidFill>
                <a:latin typeface="Blogger Sans"/>
                <a:ea typeface="Blogger Sans"/>
                <a:cs typeface="Blogger Sans"/>
              </a:rPr>
              <a:t>Simpler </a:t>
            </a:r>
          </a:p>
          <a:p>
            <a:pPr eaLnBrk="1" hangingPunct="1"/>
            <a:r>
              <a:rPr lang="fr-FR" altLang="en-US" sz="3600" dirty="0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(2015 – </a:t>
            </a:r>
            <a:r>
              <a:rPr lang="fr-FR" altLang="en-US" sz="3600" dirty="0" smtClean="0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2018)</a:t>
            </a:r>
            <a:endParaRPr lang="fr-FR" altLang="en-US" sz="3600" dirty="0">
              <a:solidFill>
                <a:srgbClr val="64B4E6"/>
              </a:solidFill>
              <a:latin typeface="Blogger Sans"/>
              <a:ea typeface="Blogger Sans"/>
              <a:cs typeface="Blogger Sans"/>
            </a:endParaRP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636588" y="4076700"/>
            <a:ext cx="1463675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GB" altLang="en-US" sz="1600" b="1" dirty="0" smtClean="0">
                <a:solidFill>
                  <a:schemeClr val="bg1"/>
                </a:solidFill>
                <a:latin typeface="Myriad Pro"/>
              </a:rPr>
              <a:t>166 </a:t>
            </a:r>
            <a:r>
              <a:rPr lang="en-GB" altLang="en-US" sz="1600" b="1" dirty="0" err="1" smtClean="0">
                <a:solidFill>
                  <a:schemeClr val="bg1"/>
                </a:solidFill>
                <a:latin typeface="Myriad Pro"/>
              </a:rPr>
              <a:t>aziende</a:t>
            </a:r>
            <a:r>
              <a:rPr lang="en-GB" altLang="en-US" sz="1600" b="1" dirty="0" smtClean="0">
                <a:solidFill>
                  <a:schemeClr val="bg1"/>
                </a:solidFill>
                <a:latin typeface="Myriad Pro"/>
              </a:rPr>
              <a:t> </a:t>
            </a:r>
            <a:r>
              <a:rPr lang="en-GB" altLang="en-US" sz="1200" dirty="0" err="1">
                <a:solidFill>
                  <a:schemeClr val="bg1"/>
                </a:solidFill>
                <a:latin typeface="Myriad Pro"/>
              </a:rPr>
              <a:t>hanno</a:t>
            </a:r>
            <a:r>
              <a:rPr lang="en-GB" altLang="en-US" sz="1200" dirty="0">
                <a:solidFill>
                  <a:schemeClr val="bg1"/>
                </a:solidFill>
                <a:latin typeface="Myriad Pro"/>
              </a:rPr>
              <a:t> </a:t>
            </a:r>
            <a:r>
              <a:rPr lang="en-GB" altLang="en-US" sz="1200" dirty="0" err="1">
                <a:solidFill>
                  <a:schemeClr val="bg1"/>
                </a:solidFill>
                <a:latin typeface="Myriad Pro"/>
              </a:rPr>
              <a:t>firmato</a:t>
            </a:r>
            <a:r>
              <a:rPr lang="en-GB" altLang="en-US" sz="1200" dirty="0">
                <a:solidFill>
                  <a:schemeClr val="bg1"/>
                </a:solidFill>
                <a:latin typeface="Myriad Pro"/>
              </a:rPr>
              <a:t> </a:t>
            </a:r>
            <a:r>
              <a:rPr lang="en-GB" altLang="en-US" sz="1200" dirty="0" err="1">
                <a:solidFill>
                  <a:schemeClr val="bg1"/>
                </a:solidFill>
                <a:latin typeface="Myriad Pro"/>
              </a:rPr>
              <a:t>accordi</a:t>
            </a:r>
            <a:r>
              <a:rPr lang="en-GB" altLang="en-US" sz="1200" dirty="0">
                <a:solidFill>
                  <a:schemeClr val="bg1"/>
                </a:solidFill>
                <a:latin typeface="Myriad Pro"/>
              </a:rPr>
              <a:t> e </a:t>
            </a:r>
            <a:r>
              <a:rPr lang="en-GB" altLang="en-US" sz="1600" b="1" dirty="0" smtClean="0">
                <a:solidFill>
                  <a:schemeClr val="bg1"/>
                </a:solidFill>
                <a:latin typeface="Myriad Pro"/>
              </a:rPr>
              <a:t>93</a:t>
            </a:r>
            <a:r>
              <a:rPr lang="en-GB" altLang="en-US" sz="1600" b="1" dirty="0" smtClean="0">
                <a:solidFill>
                  <a:schemeClr val="bg1"/>
                </a:solidFill>
                <a:latin typeface="Myriad Pro"/>
              </a:rPr>
              <a:t> </a:t>
            </a:r>
            <a:r>
              <a:rPr lang="en-GB" altLang="en-US" sz="1600" b="1" dirty="0" err="1" smtClean="0">
                <a:solidFill>
                  <a:schemeClr val="bg1"/>
                </a:solidFill>
                <a:latin typeface="Myriad Pro"/>
              </a:rPr>
              <a:t>aziende</a:t>
            </a:r>
            <a:r>
              <a:rPr lang="en-GB" altLang="en-US" sz="1600" b="1" dirty="0" smtClean="0">
                <a:solidFill>
                  <a:schemeClr val="bg1"/>
                </a:solidFill>
                <a:latin typeface="Myriad Pro"/>
              </a:rPr>
              <a:t>  </a:t>
            </a:r>
            <a:r>
              <a:rPr lang="en-GB" altLang="en-US" sz="1200" dirty="0" err="1">
                <a:solidFill>
                  <a:schemeClr val="bg1"/>
                </a:solidFill>
                <a:latin typeface="Myriad Pro"/>
              </a:rPr>
              <a:t>hanno</a:t>
            </a:r>
            <a:r>
              <a:rPr lang="en-GB" altLang="en-US" sz="1200" dirty="0">
                <a:solidFill>
                  <a:schemeClr val="bg1"/>
                </a:solidFill>
                <a:latin typeface="Myriad Pro"/>
              </a:rPr>
              <a:t> </a:t>
            </a:r>
            <a:r>
              <a:rPr lang="en-GB" altLang="en-US" sz="1200" dirty="0" err="1">
                <a:solidFill>
                  <a:schemeClr val="bg1"/>
                </a:solidFill>
                <a:latin typeface="Myriad Pro"/>
              </a:rPr>
              <a:t>raggiunto</a:t>
            </a:r>
            <a:r>
              <a:rPr lang="en-GB" altLang="en-US" sz="1200" dirty="0">
                <a:solidFill>
                  <a:schemeClr val="bg1"/>
                </a:solidFill>
                <a:latin typeface="Myriad Pro"/>
              </a:rPr>
              <a:t> </a:t>
            </a:r>
            <a:r>
              <a:rPr lang="en-GB" altLang="en-US" sz="1200" dirty="0" err="1">
                <a:solidFill>
                  <a:schemeClr val="bg1"/>
                </a:solidFill>
                <a:latin typeface="Myriad Pro"/>
              </a:rPr>
              <a:t>risultati</a:t>
            </a:r>
            <a:r>
              <a:rPr lang="en-GB" altLang="en-US" sz="1200" dirty="0">
                <a:solidFill>
                  <a:schemeClr val="bg1"/>
                </a:solidFill>
                <a:latin typeface="Myriad Pro"/>
              </a:rPr>
              <a:t> </a:t>
            </a:r>
            <a:r>
              <a:rPr lang="en-GB" altLang="en-US" sz="1200" dirty="0" err="1">
                <a:solidFill>
                  <a:schemeClr val="bg1"/>
                </a:solidFill>
                <a:latin typeface="Myriad Pro"/>
              </a:rPr>
              <a:t>tangibili</a:t>
            </a:r>
            <a:r>
              <a:rPr lang="en-GB" altLang="en-US" sz="1200" dirty="0">
                <a:solidFill>
                  <a:schemeClr val="bg1"/>
                </a:solidFill>
                <a:latin typeface="Myriad Pro"/>
              </a:rPr>
              <a:t> grazie </a:t>
            </a:r>
            <a:r>
              <a:rPr lang="en-GB" altLang="en-US" sz="1200" dirty="0" err="1">
                <a:solidFill>
                  <a:schemeClr val="bg1"/>
                </a:solidFill>
                <a:latin typeface="Myriad Pro"/>
              </a:rPr>
              <a:t>ai</a:t>
            </a:r>
            <a:r>
              <a:rPr lang="en-GB" altLang="en-US" sz="1200" dirty="0">
                <a:solidFill>
                  <a:schemeClr val="bg1"/>
                </a:solidFill>
                <a:latin typeface="Myriad Pro"/>
              </a:rPr>
              <a:t> </a:t>
            </a:r>
            <a:r>
              <a:rPr lang="en-GB" altLang="en-US" sz="1200" dirty="0" err="1">
                <a:solidFill>
                  <a:schemeClr val="bg1"/>
                </a:solidFill>
                <a:latin typeface="Myriad Pro"/>
              </a:rPr>
              <a:t>servizi</a:t>
            </a:r>
            <a:r>
              <a:rPr lang="en-GB" altLang="en-US" sz="1200" dirty="0">
                <a:solidFill>
                  <a:schemeClr val="bg1"/>
                </a:solidFill>
                <a:latin typeface="Myriad Pro"/>
              </a:rPr>
              <a:t> </a:t>
            </a:r>
            <a:r>
              <a:rPr lang="en-GB" altLang="en-US" sz="1200" dirty="0" err="1">
                <a:solidFill>
                  <a:schemeClr val="bg1"/>
                </a:solidFill>
                <a:latin typeface="Myriad Pro"/>
              </a:rPr>
              <a:t>erogati</a:t>
            </a:r>
            <a:r>
              <a:rPr lang="en-GB" altLang="en-US" sz="1200" dirty="0">
                <a:solidFill>
                  <a:schemeClr val="bg1"/>
                </a:solidFill>
                <a:latin typeface="Myriad Pro"/>
              </a:rPr>
              <a:t> </a:t>
            </a:r>
            <a:r>
              <a:rPr lang="en-GB" altLang="en-US" sz="1200" dirty="0" err="1">
                <a:solidFill>
                  <a:schemeClr val="bg1"/>
                </a:solidFill>
                <a:latin typeface="Myriad Pro"/>
              </a:rPr>
              <a:t>dalla</a:t>
            </a:r>
            <a:r>
              <a:rPr lang="en-GB" altLang="en-US" sz="1200" dirty="0">
                <a:solidFill>
                  <a:schemeClr val="bg1"/>
                </a:solidFill>
                <a:latin typeface="Myriad Pro"/>
              </a:rPr>
              <a:t> rete  </a:t>
            </a:r>
          </a:p>
        </p:txBody>
      </p:sp>
      <p:grpSp>
        <p:nvGrpSpPr>
          <p:cNvPr id="12293" name="Group 35"/>
          <p:cNvGrpSpPr>
            <a:grpSpLocks/>
          </p:cNvGrpSpPr>
          <p:nvPr/>
        </p:nvGrpSpPr>
        <p:grpSpPr bwMode="auto">
          <a:xfrm>
            <a:off x="854075" y="2828925"/>
            <a:ext cx="1028700" cy="1030288"/>
            <a:chOff x="720000" y="3284984"/>
            <a:chExt cx="1029556" cy="1029556"/>
          </a:xfrm>
        </p:grpSpPr>
        <p:sp>
          <p:nvSpPr>
            <p:cNvPr id="12312" name="Oval 51"/>
            <p:cNvSpPr>
              <a:spLocks noChangeArrowheads="1"/>
            </p:cNvSpPr>
            <p:nvPr/>
          </p:nvSpPr>
          <p:spPr bwMode="auto">
            <a:xfrm>
              <a:off x="720000" y="3284984"/>
              <a:ext cx="1029556" cy="1029556"/>
            </a:xfrm>
            <a:prstGeom prst="ellipse">
              <a:avLst/>
            </a:prstGeom>
            <a:noFill/>
            <a:ln w="63500">
              <a:solidFill>
                <a:srgbClr val="64B4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6172" y="3638745"/>
              <a:ext cx="737213" cy="41721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2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4" name="Rectangle 18"/>
          <p:cNvSpPr>
            <a:spLocks noChangeArrowheads="1"/>
          </p:cNvSpPr>
          <p:nvPr/>
        </p:nvSpPr>
        <p:spPr bwMode="auto">
          <a:xfrm>
            <a:off x="2339975" y="4076700"/>
            <a:ext cx="137636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GB" altLang="en-US" sz="1600" b="1" dirty="0">
                <a:solidFill>
                  <a:schemeClr val="bg1"/>
                </a:solidFill>
                <a:latin typeface="Myriad Pro"/>
              </a:rPr>
              <a:t> </a:t>
            </a:r>
            <a:r>
              <a:rPr lang="en-GB" altLang="en-US" sz="1600" b="1" dirty="0" smtClean="0">
                <a:solidFill>
                  <a:schemeClr val="bg1"/>
                </a:solidFill>
                <a:latin typeface="Myriad Pro"/>
              </a:rPr>
              <a:t>2.327 </a:t>
            </a:r>
            <a:r>
              <a:rPr lang="en-GB" altLang="en-US" sz="1600" b="1" dirty="0" err="1">
                <a:solidFill>
                  <a:schemeClr val="bg1"/>
                </a:solidFill>
                <a:latin typeface="Myriad Pro"/>
              </a:rPr>
              <a:t>aziende</a:t>
            </a:r>
            <a:r>
              <a:rPr lang="en-GB" altLang="en-US" sz="1600" b="1" dirty="0">
                <a:solidFill>
                  <a:schemeClr val="bg1"/>
                </a:solidFill>
                <a:latin typeface="Myriad Pro"/>
              </a:rPr>
              <a:t> </a:t>
            </a:r>
            <a:r>
              <a:rPr lang="en-GB" altLang="en-US" sz="1200" dirty="0" err="1">
                <a:solidFill>
                  <a:schemeClr val="bg1"/>
                </a:solidFill>
                <a:latin typeface="Myriad Pro"/>
              </a:rPr>
              <a:t>hanno</a:t>
            </a:r>
            <a:r>
              <a:rPr lang="en-GB" altLang="en-US" sz="1200" dirty="0">
                <a:solidFill>
                  <a:schemeClr val="bg1"/>
                </a:solidFill>
                <a:latin typeface="Myriad Pro"/>
              </a:rPr>
              <a:t> </a:t>
            </a:r>
            <a:r>
              <a:rPr lang="en-GB" altLang="en-US" sz="1200" dirty="0" err="1">
                <a:solidFill>
                  <a:schemeClr val="bg1"/>
                </a:solidFill>
                <a:latin typeface="Myriad Pro"/>
              </a:rPr>
              <a:t>partecipato</a:t>
            </a:r>
            <a:r>
              <a:rPr lang="en-GB" altLang="en-US" sz="1200" dirty="0">
                <a:solidFill>
                  <a:schemeClr val="bg1"/>
                </a:solidFill>
                <a:latin typeface="Myriad Pro"/>
              </a:rPr>
              <a:t> a </a:t>
            </a:r>
            <a:r>
              <a:rPr lang="en-GB" altLang="en-US" sz="1600" b="1" dirty="0" smtClean="0">
                <a:solidFill>
                  <a:schemeClr val="bg1"/>
                </a:solidFill>
                <a:latin typeface="Myriad Pro"/>
              </a:rPr>
              <a:t>361</a:t>
            </a:r>
            <a:r>
              <a:rPr lang="en-GB" altLang="en-US" sz="1600" b="1" dirty="0" smtClean="0">
                <a:solidFill>
                  <a:schemeClr val="bg1"/>
                </a:solidFill>
                <a:latin typeface="Myriad Pro"/>
              </a:rPr>
              <a:t> </a:t>
            </a:r>
            <a:r>
              <a:rPr lang="en-GB" altLang="en-US" sz="1200" dirty="0">
                <a:solidFill>
                  <a:schemeClr val="bg1"/>
                </a:solidFill>
                <a:latin typeface="Myriad Pro"/>
              </a:rPr>
              <a:t>brokerage events e company missions </a:t>
            </a:r>
            <a:endParaRPr lang="en-US" altLang="en-US" sz="1200" dirty="0">
              <a:solidFill>
                <a:schemeClr val="bg1"/>
              </a:solidFill>
              <a:latin typeface="Myriad Pro"/>
            </a:endParaRPr>
          </a:p>
        </p:txBody>
      </p:sp>
      <p:grpSp>
        <p:nvGrpSpPr>
          <p:cNvPr id="12295" name="Group 57"/>
          <p:cNvGrpSpPr>
            <a:grpSpLocks/>
          </p:cNvGrpSpPr>
          <p:nvPr/>
        </p:nvGrpSpPr>
        <p:grpSpPr bwMode="auto">
          <a:xfrm>
            <a:off x="2633663" y="2787650"/>
            <a:ext cx="1030287" cy="1030288"/>
            <a:chOff x="2267744" y="3241997"/>
            <a:chExt cx="1029556" cy="1029556"/>
          </a:xfrm>
        </p:grpSpPr>
        <p:sp>
          <p:nvSpPr>
            <p:cNvPr id="12310" name="Oval 52"/>
            <p:cNvSpPr>
              <a:spLocks noChangeArrowheads="1"/>
            </p:cNvSpPr>
            <p:nvPr/>
          </p:nvSpPr>
          <p:spPr bwMode="auto">
            <a:xfrm>
              <a:off x="2267744" y="3241997"/>
              <a:ext cx="1029556" cy="1029556"/>
            </a:xfrm>
            <a:prstGeom prst="ellipse">
              <a:avLst/>
            </a:prstGeom>
            <a:noFill/>
            <a:ln w="63500">
              <a:solidFill>
                <a:srgbClr val="64B4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83491" y="3467262"/>
              <a:ext cx="598062" cy="57902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2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6" name="Rectangle 23"/>
          <p:cNvSpPr>
            <a:spLocks noChangeArrowheads="1"/>
          </p:cNvSpPr>
          <p:nvPr/>
        </p:nvSpPr>
        <p:spPr bwMode="auto">
          <a:xfrm>
            <a:off x="5508625" y="4079875"/>
            <a:ext cx="12954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GB" altLang="en-US" sz="1600" b="1" dirty="0" smtClean="0">
                <a:solidFill>
                  <a:schemeClr val="bg1"/>
                </a:solidFill>
                <a:latin typeface="Myriad Pro"/>
              </a:rPr>
              <a:t>10</a:t>
            </a:r>
            <a:r>
              <a:rPr lang="en-GB" altLang="en-US" sz="1600" b="1" dirty="0" smtClean="0">
                <a:solidFill>
                  <a:schemeClr val="bg1"/>
                </a:solidFill>
                <a:latin typeface="Myriad Pro"/>
              </a:rPr>
              <a:t>.358 </a:t>
            </a:r>
            <a:r>
              <a:rPr lang="en-GB" altLang="en-US" sz="1600" b="1" dirty="0" err="1">
                <a:solidFill>
                  <a:schemeClr val="bg1"/>
                </a:solidFill>
                <a:latin typeface="Myriad Pro"/>
              </a:rPr>
              <a:t>persone</a:t>
            </a:r>
            <a:r>
              <a:rPr lang="en-GB" altLang="en-US" sz="1600" b="1" dirty="0">
                <a:solidFill>
                  <a:schemeClr val="bg1"/>
                </a:solidFill>
                <a:latin typeface="Myriad Pro"/>
              </a:rPr>
              <a:t> </a:t>
            </a:r>
          </a:p>
          <a:p>
            <a:pPr algn="ctr" eaLnBrk="1" hangingPunct="1"/>
            <a:r>
              <a:rPr lang="en-GB" altLang="en-US" sz="1200" dirty="0" err="1">
                <a:solidFill>
                  <a:schemeClr val="bg1"/>
                </a:solidFill>
                <a:latin typeface="Myriad Pro"/>
              </a:rPr>
              <a:t>hanno</a:t>
            </a:r>
            <a:r>
              <a:rPr lang="en-GB" altLang="en-US" sz="1200" dirty="0">
                <a:solidFill>
                  <a:schemeClr val="bg1"/>
                </a:solidFill>
                <a:latin typeface="Myriad Pro"/>
              </a:rPr>
              <a:t> </a:t>
            </a:r>
            <a:r>
              <a:rPr lang="en-GB" altLang="en-US" sz="1200" dirty="0" err="1">
                <a:solidFill>
                  <a:schemeClr val="bg1"/>
                </a:solidFill>
                <a:latin typeface="Myriad Pro"/>
              </a:rPr>
              <a:t>partecipato</a:t>
            </a:r>
            <a:r>
              <a:rPr lang="en-GB" altLang="en-US" sz="1200" dirty="0">
                <a:solidFill>
                  <a:schemeClr val="bg1"/>
                </a:solidFill>
                <a:latin typeface="Myriad Pro"/>
              </a:rPr>
              <a:t> ad eventi </a:t>
            </a:r>
            <a:r>
              <a:rPr lang="en-GB" altLang="en-US" sz="1200" dirty="0" err="1">
                <a:solidFill>
                  <a:schemeClr val="bg1"/>
                </a:solidFill>
                <a:latin typeface="Myriad Pro"/>
              </a:rPr>
              <a:t>organizzati</a:t>
            </a:r>
            <a:r>
              <a:rPr lang="en-GB" altLang="en-US" sz="1200" dirty="0">
                <a:solidFill>
                  <a:schemeClr val="bg1"/>
                </a:solidFill>
                <a:latin typeface="Myriad Pro"/>
              </a:rPr>
              <a:t> in Emilia-Romagna e Lombardia</a:t>
            </a:r>
            <a:endParaRPr lang="en-US" altLang="en-US" sz="1200" dirty="0">
              <a:solidFill>
                <a:schemeClr val="bg1"/>
              </a:solidFill>
              <a:latin typeface="Myriad Pro"/>
            </a:endParaRPr>
          </a:p>
          <a:p>
            <a:pPr algn="ctr" eaLnBrk="1" hangingPunct="1"/>
            <a:endParaRPr lang="en-US" altLang="en-US" sz="1200" dirty="0">
              <a:solidFill>
                <a:schemeClr val="bg1"/>
              </a:solidFill>
              <a:latin typeface="Myriad Pro"/>
            </a:endParaRPr>
          </a:p>
        </p:txBody>
      </p:sp>
      <p:grpSp>
        <p:nvGrpSpPr>
          <p:cNvPr id="12297" name="Group 58"/>
          <p:cNvGrpSpPr>
            <a:grpSpLocks/>
          </p:cNvGrpSpPr>
          <p:nvPr/>
        </p:nvGrpSpPr>
        <p:grpSpPr bwMode="auto">
          <a:xfrm>
            <a:off x="5637213" y="2813050"/>
            <a:ext cx="1028700" cy="1030288"/>
            <a:chOff x="3815488" y="3232899"/>
            <a:chExt cx="1029556" cy="1029556"/>
          </a:xfrm>
        </p:grpSpPr>
        <p:sp>
          <p:nvSpPr>
            <p:cNvPr id="12308" name="Oval 53"/>
            <p:cNvSpPr>
              <a:spLocks noChangeArrowheads="1"/>
            </p:cNvSpPr>
            <p:nvPr/>
          </p:nvSpPr>
          <p:spPr bwMode="auto">
            <a:xfrm>
              <a:off x="3815488" y="3232899"/>
              <a:ext cx="1029556" cy="1029556"/>
            </a:xfrm>
            <a:prstGeom prst="ellipse">
              <a:avLst/>
            </a:prstGeom>
            <a:noFill/>
            <a:ln w="63500">
              <a:solidFill>
                <a:srgbClr val="64B4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14090" y="3523206"/>
              <a:ext cx="632351" cy="44894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2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8" name="Group 59"/>
          <p:cNvGrpSpPr>
            <a:grpSpLocks/>
          </p:cNvGrpSpPr>
          <p:nvPr/>
        </p:nvGrpSpPr>
        <p:grpSpPr bwMode="auto">
          <a:xfrm>
            <a:off x="4159250" y="2828925"/>
            <a:ext cx="1030288" cy="1030288"/>
            <a:chOff x="5363232" y="3232899"/>
            <a:chExt cx="1029556" cy="1029556"/>
          </a:xfrm>
        </p:grpSpPr>
        <p:sp>
          <p:nvSpPr>
            <p:cNvPr id="12306" name="Oval 54"/>
            <p:cNvSpPr>
              <a:spLocks noChangeArrowheads="1"/>
            </p:cNvSpPr>
            <p:nvPr/>
          </p:nvSpPr>
          <p:spPr bwMode="auto">
            <a:xfrm>
              <a:off x="5363232" y="3232899"/>
              <a:ext cx="1029556" cy="1029556"/>
            </a:xfrm>
            <a:prstGeom prst="ellipse">
              <a:avLst/>
            </a:prstGeom>
            <a:noFill/>
            <a:ln w="63500">
              <a:solidFill>
                <a:srgbClr val="64B4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25042" y="3515273"/>
              <a:ext cx="731318" cy="43149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2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9" name="Rectangle 34"/>
          <p:cNvSpPr>
            <a:spLocks noChangeArrowheads="1"/>
          </p:cNvSpPr>
          <p:nvPr/>
        </p:nvSpPr>
        <p:spPr bwMode="auto">
          <a:xfrm>
            <a:off x="7072313" y="4076700"/>
            <a:ext cx="17478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GB" altLang="en-US" sz="1600" b="1" dirty="0" smtClean="0">
                <a:solidFill>
                  <a:schemeClr val="bg1"/>
                </a:solidFill>
                <a:latin typeface="Myriad Pro"/>
              </a:rPr>
              <a:t>2</a:t>
            </a:r>
            <a:r>
              <a:rPr lang="en-GB" altLang="en-US" sz="1600" b="1" dirty="0" smtClean="0">
                <a:solidFill>
                  <a:schemeClr val="bg1"/>
                </a:solidFill>
                <a:latin typeface="Myriad Pro"/>
              </a:rPr>
              <a:t>.153 </a:t>
            </a:r>
            <a:r>
              <a:rPr lang="en-GB" altLang="en-US" sz="1600" b="1" dirty="0" err="1">
                <a:solidFill>
                  <a:schemeClr val="bg1"/>
                </a:solidFill>
                <a:latin typeface="Myriad Pro"/>
              </a:rPr>
              <a:t>aziende</a:t>
            </a:r>
            <a:r>
              <a:rPr lang="en-GB" altLang="en-US" sz="1600" b="1" dirty="0">
                <a:solidFill>
                  <a:schemeClr val="bg1"/>
                </a:solidFill>
                <a:latin typeface="Myriad Pro"/>
              </a:rPr>
              <a:t> </a:t>
            </a:r>
            <a:r>
              <a:rPr lang="en-GB" altLang="en-US" sz="1200" dirty="0" err="1">
                <a:solidFill>
                  <a:schemeClr val="bg1"/>
                </a:solidFill>
                <a:latin typeface="Myriad Pro"/>
              </a:rPr>
              <a:t>hanno</a:t>
            </a:r>
            <a:r>
              <a:rPr lang="en-GB" altLang="en-US" sz="1200" dirty="0">
                <a:solidFill>
                  <a:schemeClr val="bg1"/>
                </a:solidFill>
                <a:latin typeface="Myriad Pro"/>
              </a:rPr>
              <a:t> </a:t>
            </a:r>
            <a:r>
              <a:rPr lang="en-GB" altLang="en-US" sz="1200" dirty="0" err="1">
                <a:solidFill>
                  <a:schemeClr val="bg1"/>
                </a:solidFill>
                <a:latin typeface="Myriad Pro"/>
              </a:rPr>
              <a:t>usufruito</a:t>
            </a:r>
            <a:r>
              <a:rPr lang="en-GB" altLang="en-US" sz="1200" dirty="0">
                <a:solidFill>
                  <a:schemeClr val="bg1"/>
                </a:solidFill>
                <a:latin typeface="Myriad Pro"/>
              </a:rPr>
              <a:t> del </a:t>
            </a:r>
            <a:r>
              <a:rPr lang="en-GB" altLang="en-US" sz="1600" b="1" dirty="0" err="1">
                <a:solidFill>
                  <a:schemeClr val="bg1"/>
                </a:solidFill>
                <a:latin typeface="Myriad Pro"/>
              </a:rPr>
              <a:t>supporto</a:t>
            </a:r>
            <a:r>
              <a:rPr lang="en-GB" altLang="en-US" sz="1600" b="1" dirty="0">
                <a:solidFill>
                  <a:schemeClr val="bg1"/>
                </a:solidFill>
                <a:latin typeface="Myriad Pro"/>
              </a:rPr>
              <a:t> </a:t>
            </a:r>
            <a:r>
              <a:rPr lang="en-GB" altLang="en-US" sz="1600" b="1" dirty="0" err="1">
                <a:solidFill>
                  <a:schemeClr val="bg1"/>
                </a:solidFill>
                <a:latin typeface="Myriad Pro"/>
              </a:rPr>
              <a:t>specialistico</a:t>
            </a:r>
            <a:r>
              <a:rPr lang="en-GB" altLang="en-US" sz="1600" b="1" dirty="0">
                <a:solidFill>
                  <a:schemeClr val="bg1"/>
                </a:solidFill>
                <a:latin typeface="Myriad Pro"/>
              </a:rPr>
              <a:t> </a:t>
            </a:r>
            <a:r>
              <a:rPr lang="en-GB" altLang="en-US" sz="1200" dirty="0">
                <a:solidFill>
                  <a:schemeClr val="bg1"/>
                </a:solidFill>
                <a:latin typeface="Myriad Pro"/>
              </a:rPr>
              <a:t>della rete EEN</a:t>
            </a:r>
            <a:endParaRPr lang="en-US" altLang="en-US" sz="1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2302" name="Rectangle 27"/>
          <p:cNvSpPr>
            <a:spLocks noChangeArrowheads="1"/>
          </p:cNvSpPr>
          <p:nvPr/>
        </p:nvSpPr>
        <p:spPr bwMode="auto">
          <a:xfrm>
            <a:off x="4187825" y="4079875"/>
            <a:ext cx="8937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GB" altLang="en-US" sz="1600" b="1" dirty="0" smtClean="0">
                <a:solidFill>
                  <a:schemeClr val="bg1"/>
                </a:solidFill>
                <a:latin typeface="Myriad Pro"/>
              </a:rPr>
              <a:t>6.140</a:t>
            </a:r>
            <a:r>
              <a:rPr lang="en-GB" altLang="en-US" sz="1600" b="1" dirty="0" smtClean="0">
                <a:solidFill>
                  <a:schemeClr val="bg1"/>
                </a:solidFill>
                <a:latin typeface="Myriad Pro"/>
              </a:rPr>
              <a:t> </a:t>
            </a:r>
            <a:r>
              <a:rPr lang="en-GB" altLang="en-US" sz="1600" b="1" dirty="0" err="1">
                <a:solidFill>
                  <a:schemeClr val="bg1"/>
                </a:solidFill>
                <a:latin typeface="Myriad Pro"/>
              </a:rPr>
              <a:t>Incontri</a:t>
            </a:r>
            <a:r>
              <a:rPr lang="en-GB" altLang="en-US" sz="1600" b="1" dirty="0">
                <a:solidFill>
                  <a:schemeClr val="bg1"/>
                </a:solidFill>
                <a:latin typeface="Myriad Pro"/>
              </a:rPr>
              <a:t> </a:t>
            </a:r>
          </a:p>
          <a:p>
            <a:pPr algn="ctr" eaLnBrk="1" hangingPunct="1"/>
            <a:r>
              <a:rPr lang="en-GB" altLang="en-US" sz="1200" dirty="0" err="1">
                <a:solidFill>
                  <a:schemeClr val="bg1"/>
                </a:solidFill>
                <a:latin typeface="Myriad Pro"/>
              </a:rPr>
              <a:t>d’affari</a:t>
            </a:r>
            <a:r>
              <a:rPr lang="en-GB" altLang="en-US" sz="1200" dirty="0">
                <a:solidFill>
                  <a:schemeClr val="bg1"/>
                </a:solidFill>
                <a:latin typeface="Myriad Pro"/>
              </a:rPr>
              <a:t> </a:t>
            </a:r>
            <a:r>
              <a:rPr lang="en-GB" altLang="en-US" sz="1200" dirty="0" err="1">
                <a:solidFill>
                  <a:schemeClr val="bg1"/>
                </a:solidFill>
                <a:latin typeface="Myriad Pro"/>
              </a:rPr>
              <a:t>realizzati</a:t>
            </a:r>
            <a:endParaRPr lang="en-US" altLang="en-US" sz="1200" dirty="0">
              <a:solidFill>
                <a:schemeClr val="bg1"/>
              </a:solidFill>
              <a:latin typeface="Myriad Pro"/>
            </a:endParaRPr>
          </a:p>
        </p:txBody>
      </p:sp>
      <p:grpSp>
        <p:nvGrpSpPr>
          <p:cNvPr id="12303" name="Group 4"/>
          <p:cNvGrpSpPr>
            <a:grpSpLocks/>
          </p:cNvGrpSpPr>
          <p:nvPr/>
        </p:nvGrpSpPr>
        <p:grpSpPr bwMode="auto">
          <a:xfrm>
            <a:off x="7231063" y="2773363"/>
            <a:ext cx="1028700" cy="1028700"/>
            <a:chOff x="2447945" y="3241997"/>
            <a:chExt cx="1029556" cy="1029556"/>
          </a:xfrm>
        </p:grpSpPr>
        <p:sp>
          <p:nvSpPr>
            <p:cNvPr id="12304" name="Oval 52"/>
            <p:cNvSpPr>
              <a:spLocks noChangeArrowheads="1"/>
            </p:cNvSpPr>
            <p:nvPr/>
          </p:nvSpPr>
          <p:spPr bwMode="auto">
            <a:xfrm>
              <a:off x="2447945" y="3241997"/>
              <a:ext cx="1029556" cy="1029556"/>
            </a:xfrm>
            <a:prstGeom prst="ellipse">
              <a:avLst/>
            </a:prstGeom>
            <a:noFill/>
            <a:ln w="63500">
              <a:solidFill>
                <a:srgbClr val="64B4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33" name="Picture 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92527" y="3516863"/>
              <a:ext cx="740391" cy="47982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2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17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684212" y="1412875"/>
            <a:ext cx="6624092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it-IT" sz="2800" b="1" dirty="0">
                <a:solidFill>
                  <a:schemeClr val="bg1"/>
                </a:solidFill>
                <a:latin typeface="Blogger Sans"/>
                <a:ea typeface="Verdana" panose="020B0604030504040204" pitchFamily="34" charset="0"/>
                <a:cs typeface="Verdana" panose="020B0604030504040204" pitchFamily="34" charset="0"/>
              </a:rPr>
              <a:t>Unioncamere Emilia – Romagna</a:t>
            </a:r>
            <a:r>
              <a:rPr lang="it-IT" sz="2000" b="1" dirty="0">
                <a:solidFill>
                  <a:schemeClr val="bg1"/>
                </a:solidFill>
                <a:latin typeface="Blogger Sans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2000" b="1" dirty="0">
                <a:solidFill>
                  <a:schemeClr val="bg1"/>
                </a:solidFill>
                <a:latin typeface="Blogger Sans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000" b="1" dirty="0" smtClean="0">
                <a:solidFill>
                  <a:schemeClr val="bg1"/>
                </a:solidFill>
                <a:latin typeface="Blogger Sans"/>
                <a:ea typeface="Verdana" panose="020B0604030504040204" pitchFamily="34" charset="0"/>
                <a:cs typeface="Verdana" panose="020B0604030504040204" pitchFamily="34" charset="0"/>
              </a:rPr>
              <a:t>Valentina Patano</a:t>
            </a:r>
            <a:r>
              <a:rPr lang="it-IT" sz="2000" b="1" dirty="0">
                <a:solidFill>
                  <a:schemeClr val="bg1"/>
                </a:solidFill>
                <a:latin typeface="Blogger Sans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2000" b="1" dirty="0">
                <a:solidFill>
                  <a:schemeClr val="bg1"/>
                </a:solidFill>
                <a:latin typeface="Blogger Sans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000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  <a:t>Viale Aldo Moro, 62 - Bologna</a:t>
            </a:r>
            <a:br>
              <a:rPr lang="it-IT" sz="2000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</a:br>
            <a:r>
              <a:rPr lang="it-IT" sz="2000" dirty="0" err="1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  <a:t>Tel</a:t>
            </a:r>
            <a:r>
              <a:rPr lang="it-IT" sz="2000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  <a:t>: 051 </a:t>
            </a:r>
            <a:r>
              <a:rPr lang="it-IT" sz="2000" dirty="0" smtClean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  <a:t>6377034 </a:t>
            </a:r>
            <a:r>
              <a:rPr lang="it-IT" sz="2000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  <a:t/>
            </a:r>
            <a:br>
              <a:rPr lang="it-IT" sz="2000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</a:br>
            <a:r>
              <a:rPr lang="it-IT" sz="2000" b="1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  <a:hlinkClick r:id="rId3"/>
              </a:rPr>
              <a:t>simpler@rer.camcom.it</a:t>
            </a:r>
            <a:r>
              <a:rPr lang="it-IT" sz="2000" b="1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  <a:t/>
            </a:r>
            <a:br>
              <a:rPr lang="it-IT" sz="2000" b="1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</a:br>
            <a:r>
              <a:rPr lang="it-IT" sz="2000" b="1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  <a:hlinkClick r:id="rId4"/>
              </a:rPr>
              <a:t>http://www.ucer.camcom.it/enterprise-europe-network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it-IT" sz="1100" b="1" dirty="0">
                <a:solidFill>
                  <a:srgbClr val="005FA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FR" altLang="it-IT" sz="1100" b="1" dirty="0">
                <a:solidFill>
                  <a:srgbClr val="005FA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altLang="en-US" sz="2000" dirty="0">
              <a:solidFill>
                <a:schemeClr val="bg1"/>
              </a:solidFill>
              <a:latin typeface="Myriad Pro Light" charset="0"/>
              <a:ea typeface="Myriad Pro Light" charset="0"/>
              <a:cs typeface="Myriad Pro Light" charset="0"/>
            </a:endParaRPr>
          </a:p>
        </p:txBody>
      </p:sp>
      <p:sp>
        <p:nvSpPr>
          <p:cNvPr id="72707" name="Rectangle 1"/>
          <p:cNvSpPr>
            <a:spLocks noChangeArrowheads="1"/>
          </p:cNvSpPr>
          <p:nvPr/>
        </p:nvSpPr>
        <p:spPr bwMode="auto">
          <a:xfrm>
            <a:off x="4756150" y="2627313"/>
            <a:ext cx="3344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en-US">
                <a:solidFill>
                  <a:srgbClr val="006491"/>
                </a:solidFill>
              </a:rPr>
              <a:t>Follow us 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"/>
          <a:stretch>
            <a:fillRect/>
          </a:stretch>
        </p:blipFill>
        <p:spPr bwMode="auto">
          <a:xfrm>
            <a:off x="445367" y="1484784"/>
            <a:ext cx="725511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" y="3175"/>
            <a:ext cx="914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1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13"/>
          <a:stretch>
            <a:fillRect/>
          </a:stretch>
        </p:blipFill>
        <p:spPr bwMode="auto">
          <a:xfrm>
            <a:off x="0" y="404813"/>
            <a:ext cx="91440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3848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028"/>
          <p:cNvSpPr>
            <a:spLocks noChangeArrowheads="1"/>
          </p:cNvSpPr>
          <p:nvPr/>
        </p:nvSpPr>
        <p:spPr bwMode="auto">
          <a:xfrm>
            <a:off x="468313" y="2000091"/>
            <a:ext cx="7018337" cy="270843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9pPr>
          </a:lstStyle>
          <a:p>
            <a:pPr eaLnBrk="1" hangingPunct="1">
              <a:defRPr/>
            </a:pPr>
            <a:r>
              <a:rPr lang="it-IT" altLang="en-US" sz="2800" dirty="0" smtClean="0">
                <a:solidFill>
                  <a:srgbClr val="006491"/>
                </a:solidFill>
                <a:latin typeface="Blogger Sans" charset="0"/>
                <a:ea typeface="Arial Unicode MS"/>
              </a:rPr>
              <a:t>E</a:t>
            </a:r>
            <a:r>
              <a:rPr lang="it-IT" altLang="en-US" sz="2800" dirty="0">
                <a:solidFill>
                  <a:srgbClr val="006491"/>
                </a:solidFill>
                <a:latin typeface="Blogger Sans" charset="0"/>
                <a:ea typeface="Arial Unicode MS"/>
              </a:rPr>
              <a:t>’ la più grande rete europea a supporto dell’innovazione, dell’internazionalizzazione e della competitività delle </a:t>
            </a:r>
            <a:r>
              <a:rPr lang="it-IT" altLang="en-US" sz="2800" dirty="0" smtClean="0">
                <a:solidFill>
                  <a:srgbClr val="006491"/>
                </a:solidFill>
                <a:latin typeface="Blogger Sans" charset="0"/>
                <a:ea typeface="Arial Unicode MS"/>
              </a:rPr>
              <a:t>imprese</a:t>
            </a:r>
          </a:p>
          <a:p>
            <a:pPr eaLnBrk="1" hangingPunct="1">
              <a:defRPr/>
            </a:pPr>
            <a:r>
              <a:rPr lang="it-IT" altLang="en-US" sz="2800" dirty="0" smtClean="0">
                <a:solidFill>
                  <a:srgbClr val="006491"/>
                </a:solidFill>
                <a:latin typeface="Blogger Sans" charset="0"/>
                <a:ea typeface="Arial Unicode MS"/>
              </a:rPr>
              <a:t>presente in oltre </a:t>
            </a:r>
            <a:r>
              <a:rPr lang="it-IT" altLang="en-US" sz="2800" dirty="0" smtClean="0">
                <a:solidFill>
                  <a:srgbClr val="006491"/>
                </a:solidFill>
                <a:latin typeface="Blogger Sans" charset="0"/>
                <a:ea typeface="Arial Unicode MS"/>
                <a:hlinkClick r:id="rId5"/>
              </a:rPr>
              <a:t>60 paesi </a:t>
            </a:r>
            <a:r>
              <a:rPr lang="it-IT" altLang="en-US" sz="2800" dirty="0" smtClean="0">
                <a:solidFill>
                  <a:srgbClr val="006491"/>
                </a:solidFill>
                <a:latin typeface="Blogger Sans" charset="0"/>
                <a:ea typeface="Arial Unicode MS"/>
              </a:rPr>
              <a:t>con circa 600 punti di contatto e 3000 esperti</a:t>
            </a:r>
          </a:p>
          <a:p>
            <a:pPr eaLnBrk="1" hangingPunct="1">
              <a:defRPr/>
            </a:pPr>
            <a:r>
              <a:rPr lang="en-GB" altLang="en-US" sz="3600" dirty="0" smtClean="0">
                <a:solidFill>
                  <a:srgbClr val="006491"/>
                </a:solidFill>
                <a:latin typeface="Blogger Sans" charset="0"/>
                <a:ea typeface="Arial Unicode MS"/>
              </a:rPr>
              <a:t> </a:t>
            </a:r>
          </a:p>
        </p:txBody>
      </p:sp>
      <p:pic>
        <p:nvPicPr>
          <p:cNvPr id="819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403648" y="404665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Blogger Sans"/>
              </a:rPr>
              <a:t>La rete Enterprise Europe Network </a:t>
            </a:r>
            <a:endParaRPr lang="it-IT" sz="2800" dirty="0">
              <a:solidFill>
                <a:schemeClr val="bg1"/>
              </a:solidFill>
              <a:latin typeface="Blogger Sans"/>
            </a:endParaRPr>
          </a:p>
        </p:txBody>
      </p:sp>
    </p:spTree>
    <p:extLst>
      <p:ext uri="{BB962C8B-B14F-4D97-AF65-F5344CB8AC3E}">
        <p14:creationId xmlns:p14="http://schemas.microsoft.com/office/powerpoint/2010/main" val="26650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340768"/>
            <a:ext cx="8640960" cy="463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70" y="6178976"/>
            <a:ext cx="1575405" cy="53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73" y="6133312"/>
            <a:ext cx="1030307" cy="56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900113" y="433388"/>
            <a:ext cx="4319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it-IT" altLang="it-IT" sz="2800">
                <a:solidFill>
                  <a:schemeClr val="bg1"/>
                </a:solidFill>
                <a:latin typeface="Blogger Sans"/>
              </a:rPr>
              <a:t>Dove siamo</a:t>
            </a:r>
          </a:p>
        </p:txBody>
      </p:sp>
    </p:spTree>
    <p:extLst>
      <p:ext uri="{BB962C8B-B14F-4D97-AF65-F5344CB8AC3E}">
        <p14:creationId xmlns:p14="http://schemas.microsoft.com/office/powerpoint/2010/main" val="40423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9513" y="1268761"/>
            <a:ext cx="237626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lr>
                <a:srgbClr val="005FA9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5FA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513"/>
              </a:spcAft>
              <a:buClrTx/>
              <a:buFontTx/>
              <a:buNone/>
            </a:pPr>
            <a:r>
              <a:rPr lang="it-IT" altLang="it-IT" sz="1000" b="1" u="sng" dirty="0">
                <a:solidFill>
                  <a:srgbClr val="00B050"/>
                </a:solidFill>
                <a:latin typeface="Blogger Sans"/>
                <a:cs typeface="Times New Roman" pitchFamily="18" charset="0"/>
              </a:rPr>
              <a:t>ALPS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latin typeface="Blogger Sans"/>
                <a:cs typeface="Times New Roman" pitchFamily="18" charset="0"/>
              </a:rPr>
              <a:t>- CCIAA Torino </a:t>
            </a:r>
            <a:r>
              <a:rPr lang="it-IT" altLang="it-IT" sz="1000" b="1" i="1" dirty="0">
                <a:solidFill>
                  <a:srgbClr val="6B6B6B"/>
                </a:solidFill>
                <a:latin typeface="Blogger Sans"/>
                <a:cs typeface="Times New Roman" pitchFamily="18" charset="0"/>
              </a:rPr>
              <a:t>(coordinatore)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latin typeface="Blogger Sans"/>
                <a:cs typeface="Times New Roman" pitchFamily="18" charset="0"/>
              </a:rPr>
              <a:t>- Unioncamere Piemonte (Torino)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latin typeface="Blogger Sans"/>
                <a:cs typeface="Times New Roman" pitchFamily="18" charset="0"/>
              </a:rPr>
              <a:t>- Confindustria Piemonte (Torino)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latin typeface="Blogger Sans"/>
                <a:cs typeface="Times New Roman" pitchFamily="18" charset="0"/>
              </a:rPr>
              <a:t>- Regione Piemonte (Torino)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latin typeface="Blogger Sans"/>
                <a:cs typeface="Times New Roman" pitchFamily="18" charset="0"/>
              </a:rPr>
              <a:t>- Unioncamere Liguria (Genova)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latin typeface="Blogger Sans"/>
                <a:cs typeface="Times New Roman" pitchFamily="18" charset="0"/>
              </a:rPr>
              <a:t>- Regione Liguria (Genova</a:t>
            </a: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940152" y="1268760"/>
            <a:ext cx="3024335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Dot"/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lr>
                <a:srgbClr val="005FA9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5FA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513"/>
              </a:spcAft>
              <a:buClrTx/>
              <a:buFontTx/>
              <a:buNone/>
            </a:pPr>
            <a:r>
              <a:rPr lang="it-IT" altLang="it-IT" sz="1000" b="1" u="sng" dirty="0">
                <a:solidFill>
                  <a:srgbClr val="64B4E6"/>
                </a:solidFill>
                <a:cs typeface="Times New Roman" pitchFamily="18" charset="0"/>
              </a:rPr>
              <a:t>FRIEND EUROPE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 </a:t>
            </a:r>
            <a:r>
              <a:rPr lang="it-IT" altLang="it-IT" sz="1000" b="1" dirty="0">
                <a:solidFill>
                  <a:srgbClr val="6B6B6B"/>
                </a:solidFill>
                <a:latin typeface="Blogger Sans"/>
                <a:cs typeface="Times New Roman" pitchFamily="18" charset="0"/>
              </a:rPr>
              <a:t>Unioncamere del Veneto (Venezia) (coordinatore)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it-IT" altLang="it-IT" sz="1000" b="1" dirty="0">
                <a:solidFill>
                  <a:srgbClr val="6B6B6B"/>
                </a:solidFill>
                <a:latin typeface="Blogger Sans"/>
                <a:cs typeface="Times New Roman" pitchFamily="18" charset="0"/>
              </a:rPr>
              <a:t>-  Veneto Innovazione (Venezia)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it-IT" altLang="it-IT" sz="1000" b="1" dirty="0">
                <a:solidFill>
                  <a:srgbClr val="6B6B6B"/>
                </a:solidFill>
                <a:latin typeface="Blogger Sans"/>
                <a:cs typeface="Times New Roman" pitchFamily="18" charset="0"/>
              </a:rPr>
              <a:t>-  ENEA (Venezia)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it-IT" altLang="it-IT" sz="1000" b="1" dirty="0">
                <a:solidFill>
                  <a:srgbClr val="6B6B6B"/>
                </a:solidFill>
                <a:latin typeface="Blogger Sans"/>
                <a:cs typeface="Times New Roman" pitchFamily="18" charset="0"/>
              </a:rPr>
              <a:t>-  AREA Science Park (Trieste)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it-IT" altLang="it-IT" sz="1000" b="1" dirty="0">
                <a:solidFill>
                  <a:srgbClr val="6B6B6B"/>
                </a:solidFill>
                <a:latin typeface="Blogger Sans"/>
                <a:cs typeface="Times New Roman" pitchFamily="18" charset="0"/>
              </a:rPr>
              <a:t>-  ARIES / Az. Speciale CCIAA Trieste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it-IT" altLang="it-IT" sz="1000" b="1" dirty="0">
                <a:solidFill>
                  <a:srgbClr val="6B6B6B"/>
                </a:solidFill>
                <a:latin typeface="Blogger Sans"/>
                <a:cs typeface="Times New Roman" pitchFamily="18" charset="0"/>
              </a:rPr>
              <a:t>-  </a:t>
            </a:r>
            <a:r>
              <a:rPr lang="it-IT" altLang="it-IT" sz="1000" b="1" dirty="0" err="1">
                <a:solidFill>
                  <a:srgbClr val="6B6B6B"/>
                </a:solidFill>
                <a:latin typeface="Blogger Sans"/>
                <a:cs typeface="Times New Roman" pitchFamily="18" charset="0"/>
              </a:rPr>
              <a:t>ConCentro</a:t>
            </a:r>
            <a:r>
              <a:rPr lang="it-IT" altLang="it-IT" sz="1000" b="1" dirty="0">
                <a:solidFill>
                  <a:srgbClr val="6B6B6B"/>
                </a:solidFill>
                <a:latin typeface="Blogger Sans"/>
                <a:cs typeface="Times New Roman" pitchFamily="18" charset="0"/>
              </a:rPr>
              <a:t> / Az. Speciale CCIAA Pordenone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it-IT" altLang="it-IT" sz="1000" b="1" dirty="0">
                <a:solidFill>
                  <a:srgbClr val="6B6B6B"/>
                </a:solidFill>
                <a:latin typeface="Blogger Sans"/>
                <a:cs typeface="Times New Roman" pitchFamily="18" charset="0"/>
              </a:rPr>
              <a:t>-  I.TER. / Az. Speciale CCIAA Udine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it-IT" altLang="it-IT" sz="1000" b="1" dirty="0">
                <a:solidFill>
                  <a:srgbClr val="6B6B6B"/>
                </a:solidFill>
                <a:latin typeface="Blogger Sans"/>
                <a:cs typeface="Times New Roman" pitchFamily="18" charset="0"/>
              </a:rPr>
              <a:t>-  </a:t>
            </a:r>
            <a:r>
              <a:rPr lang="it-IT" altLang="it-IT" sz="1000" b="1" dirty="0" err="1">
                <a:solidFill>
                  <a:srgbClr val="6B6B6B"/>
                </a:solidFill>
                <a:latin typeface="Blogger Sans"/>
                <a:cs typeface="Times New Roman" pitchFamily="18" charset="0"/>
              </a:rPr>
              <a:t>Informest</a:t>
            </a:r>
            <a:r>
              <a:rPr lang="it-IT" altLang="it-IT" sz="1000" b="1" dirty="0">
                <a:solidFill>
                  <a:srgbClr val="6B6B6B"/>
                </a:solidFill>
                <a:latin typeface="Blogger Sans"/>
                <a:cs typeface="Times New Roman" pitchFamily="18" charset="0"/>
              </a:rPr>
              <a:t> Consulting (Gorizia)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it-IT" altLang="it-IT" sz="1000" b="1" dirty="0">
                <a:solidFill>
                  <a:srgbClr val="6B6B6B"/>
                </a:solidFill>
                <a:latin typeface="Blogger Sans"/>
                <a:cs typeface="Times New Roman" pitchFamily="18" charset="0"/>
              </a:rPr>
              <a:t>-  TIS </a:t>
            </a:r>
            <a:r>
              <a:rPr lang="it-IT" altLang="it-IT" sz="1000" b="1" dirty="0" err="1">
                <a:solidFill>
                  <a:srgbClr val="6B6B6B"/>
                </a:solidFill>
                <a:latin typeface="Blogger Sans"/>
                <a:cs typeface="Times New Roman" pitchFamily="18" charset="0"/>
              </a:rPr>
              <a:t>Innovation</a:t>
            </a:r>
            <a:r>
              <a:rPr lang="it-IT" altLang="it-IT" sz="1000" b="1" dirty="0">
                <a:solidFill>
                  <a:srgbClr val="6B6B6B"/>
                </a:solidFill>
                <a:latin typeface="Blogger Sans"/>
                <a:cs typeface="Times New Roman" pitchFamily="18" charset="0"/>
              </a:rPr>
              <a:t> Park (Bolzano)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it-IT" altLang="it-IT" sz="1000" b="1" dirty="0">
                <a:solidFill>
                  <a:srgbClr val="6B6B6B"/>
                </a:solidFill>
                <a:latin typeface="Blogger Sans"/>
                <a:cs typeface="Times New Roman" pitchFamily="18" charset="0"/>
              </a:rPr>
              <a:t>-  Trentino Sviluppo (Rovereto - TN)</a:t>
            </a:r>
          </a:p>
          <a:p>
            <a:pPr>
              <a:spcBef>
                <a:spcPct val="0"/>
              </a:spcBef>
              <a:buClrTx/>
              <a:buNone/>
            </a:pPr>
            <a:endParaRPr lang="it-IT" altLang="it-IT" sz="1000" b="1" dirty="0">
              <a:solidFill>
                <a:srgbClr val="6B6B6B"/>
              </a:solidFill>
              <a:cs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113413" y="3381153"/>
            <a:ext cx="303058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lr>
                <a:srgbClr val="005FA9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5FA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513"/>
              </a:spcAft>
              <a:buClrTx/>
              <a:buFontTx/>
              <a:buNone/>
            </a:pPr>
            <a:r>
              <a:rPr lang="it-IT" altLang="it-IT" sz="1000" b="1" u="sng" dirty="0" err="1">
                <a:solidFill>
                  <a:srgbClr val="FFC000"/>
                </a:solidFill>
                <a:cs typeface="Times New Roman" pitchFamily="18" charset="0"/>
              </a:rPr>
              <a:t>BRIDG€conomies</a:t>
            </a:r>
            <a:endParaRPr lang="it-IT" altLang="it-IT" sz="1000" b="1" dirty="0">
              <a:solidFill>
                <a:srgbClr val="FFC00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</a:t>
            </a:r>
            <a:r>
              <a:rPr lang="it-IT" altLang="it-IT" sz="1000" b="1" dirty="0" smtClean="0">
                <a:solidFill>
                  <a:srgbClr val="6B6B6B"/>
                </a:solidFill>
                <a:cs typeface="Times New Roman" pitchFamily="18" charset="0"/>
              </a:rPr>
              <a:t>Eurosportello </a:t>
            </a: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/ Az. Speciale CCIAA Napoli (coordinatore)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 Agenzia di Sviluppo / Az. Speciale CCIAA Chieti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 CCIAA Teramo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 Unioncamere Basilicata (Potenza)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 ENEA (Portici – NA)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 Unioncamere Campania (Napoli)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 Unioncamere Calabria (Lamezia Terme)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 Consorzio SPIN (Rende – CS)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 Unioncamere Molise (Campobasso)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 Unioncamere Puglia (Bari)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 Consorzio Catania Ricerche (Catania)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 Consorzio ARCA (Palermo)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 Confindustria Sicilia (Palermo)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79513" y="2636912"/>
            <a:ext cx="252027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lr>
                <a:srgbClr val="005FA9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5FA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513"/>
              </a:spcAft>
              <a:buClrTx/>
              <a:buFontTx/>
              <a:buNone/>
            </a:pPr>
            <a:r>
              <a:rPr lang="it-IT" altLang="it-IT" sz="1000" b="1" u="sng" dirty="0">
                <a:solidFill>
                  <a:srgbClr val="6B6B6B"/>
                </a:solidFill>
                <a:cs typeface="Times New Roman" pitchFamily="18" charset="0"/>
              </a:rPr>
              <a:t>SME2EU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</a:t>
            </a:r>
            <a:r>
              <a:rPr lang="it-IT" altLang="it-IT" sz="1000" b="1" dirty="0" err="1">
                <a:solidFill>
                  <a:srgbClr val="6B6B6B"/>
                </a:solidFill>
                <a:cs typeface="Times New Roman" pitchFamily="18" charset="0"/>
              </a:rPr>
              <a:t>PromoFirenze</a:t>
            </a: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 / Az. Speciale CCIAA Firenze </a:t>
            </a:r>
            <a:r>
              <a:rPr lang="it-IT" altLang="it-IT" sz="1000" b="1" i="1" dirty="0">
                <a:solidFill>
                  <a:srgbClr val="6B6B6B"/>
                </a:solidFill>
                <a:cs typeface="Times New Roman" pitchFamily="18" charset="0"/>
              </a:rPr>
              <a:t>(coordinatore)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Eurosportello Confesercenti (Firenze)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Confindustria Toscana (Firenze)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CCIAA Ascoli Piceno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</a:rPr>
              <a:t>- </a:t>
            </a: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Compagnia delle Opere di Pesaro Urbino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Umbria Innovazione (Terni)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Centro Estero Umbria (Perugia, Terni)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555776" y="1340767"/>
            <a:ext cx="2756750" cy="182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lr>
                <a:srgbClr val="005FA9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5FA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u="sng" dirty="0" smtClean="0">
                <a:solidFill>
                  <a:srgbClr val="005FA9"/>
                </a:solidFill>
                <a:latin typeface="Blogger Sans"/>
                <a:cs typeface="Times New Roman" pitchFamily="18" charset="0"/>
              </a:rPr>
              <a:t>SIMPLER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000" b="1" u="sng" dirty="0">
              <a:solidFill>
                <a:srgbClr val="005FA9"/>
              </a:solidFill>
              <a:latin typeface="Blogger Sans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005FA9"/>
                </a:solidFill>
                <a:latin typeface="Blogger Sans"/>
                <a:cs typeface="Times New Roman" pitchFamily="18" charset="0"/>
              </a:rPr>
              <a:t>- </a:t>
            </a:r>
            <a:r>
              <a:rPr lang="it-IT" altLang="it-IT" sz="1000" b="1" dirty="0" err="1">
                <a:solidFill>
                  <a:srgbClr val="005FA9"/>
                </a:solidFill>
                <a:latin typeface="Blogger Sans"/>
                <a:cs typeface="Times New Roman" pitchFamily="18" charset="0"/>
              </a:rPr>
              <a:t>Finlombarda</a:t>
            </a:r>
            <a:r>
              <a:rPr lang="it-IT" altLang="it-IT" sz="1000" b="1" dirty="0">
                <a:solidFill>
                  <a:srgbClr val="005FA9"/>
                </a:solidFill>
                <a:latin typeface="Blogger Sans"/>
                <a:cs typeface="Times New Roman" pitchFamily="18" charset="0"/>
              </a:rPr>
              <a:t> Spa (Milano) (coordinatore)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005FA9"/>
                </a:solidFill>
                <a:latin typeface="Blogger Sans"/>
                <a:cs typeface="Times New Roman" pitchFamily="18" charset="0"/>
              </a:rPr>
              <a:t>- </a:t>
            </a:r>
            <a:r>
              <a:rPr lang="it-IT" altLang="it-IT" sz="1000" b="1" dirty="0" err="1">
                <a:solidFill>
                  <a:srgbClr val="005FA9"/>
                </a:solidFill>
                <a:latin typeface="Blogger Sans"/>
                <a:cs typeface="Times New Roman" pitchFamily="18" charset="0"/>
              </a:rPr>
              <a:t>Innovhub</a:t>
            </a:r>
            <a:r>
              <a:rPr lang="it-IT" altLang="it-IT" sz="1000" b="1" dirty="0">
                <a:solidFill>
                  <a:srgbClr val="005FA9"/>
                </a:solidFill>
                <a:latin typeface="Blogger Sans"/>
                <a:cs typeface="Times New Roman" pitchFamily="18" charset="0"/>
              </a:rPr>
              <a:t>-SSI / Az. Speciale CCIAA Milano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005FA9"/>
                </a:solidFill>
                <a:latin typeface="Blogger Sans"/>
                <a:cs typeface="Times New Roman" pitchFamily="18" charset="0"/>
              </a:rPr>
              <a:t>- FAST (Milano)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005FA9"/>
                </a:solidFill>
                <a:latin typeface="Blogger Sans"/>
                <a:cs typeface="Times New Roman" pitchFamily="18" charset="0"/>
              </a:rPr>
              <a:t>- Unioncamere Lombardia (Milano)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005FA9"/>
                </a:solidFill>
                <a:latin typeface="Blogger Sans"/>
                <a:cs typeface="Times New Roman" pitchFamily="18" charset="0"/>
              </a:rPr>
              <a:t>- Confindustria Lombardia (Milano)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005FA9"/>
                </a:solidFill>
                <a:latin typeface="Blogger Sans"/>
                <a:cs typeface="Times New Roman" pitchFamily="18" charset="0"/>
              </a:rPr>
              <a:t>- CNA Lombardia (Milano)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005FA9"/>
                </a:solidFill>
                <a:latin typeface="Blogger Sans"/>
                <a:cs typeface="Times New Roman" pitchFamily="18" charset="0"/>
              </a:rPr>
              <a:t>- ASTER (Bologna)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005FA9"/>
                </a:solidFill>
                <a:latin typeface="Blogger Sans"/>
                <a:cs typeface="Times New Roman" pitchFamily="18" charset="0"/>
              </a:rPr>
              <a:t>- </a:t>
            </a:r>
            <a:r>
              <a:rPr lang="it-IT" altLang="it-IT" sz="1000" b="1" dirty="0">
                <a:solidFill>
                  <a:srgbClr val="FF0000"/>
                </a:solidFill>
                <a:latin typeface="Blogger Sans"/>
                <a:cs typeface="Times New Roman" pitchFamily="18" charset="0"/>
              </a:rPr>
              <a:t>Unioncamere Emilia-Romagna (Bologna)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005FA9"/>
                </a:solidFill>
                <a:latin typeface="Blogger Sans"/>
                <a:cs typeface="Times New Roman" pitchFamily="18" charset="0"/>
              </a:rPr>
              <a:t>- SIDI Eurosportello / Az. Speciale CCIAA Ravenna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005FA9"/>
                </a:solidFill>
                <a:latin typeface="Blogger Sans"/>
                <a:cs typeface="Times New Roman" pitchFamily="18" charset="0"/>
              </a:rPr>
              <a:t>- Confindustria Emilia-Romagna (Bologna)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005FA9"/>
                </a:solidFill>
                <a:latin typeface="Blogger Sans"/>
                <a:cs typeface="Times New Roman" pitchFamily="18" charset="0"/>
              </a:rPr>
              <a:t>- CNA Emilia Romagna (Bologna)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005FA9"/>
                </a:solidFill>
                <a:latin typeface="Blogger Sans"/>
                <a:cs typeface="Times New Roman" pitchFamily="18" charset="0"/>
              </a:rPr>
              <a:t>- ENEA (Bologna)</a:t>
            </a:r>
          </a:p>
        </p:txBody>
      </p:sp>
      <p:sp>
        <p:nvSpPr>
          <p:cNvPr id="22537" name="Rettangolo 2"/>
          <p:cNvSpPr>
            <a:spLocks noChangeArrowheads="1"/>
          </p:cNvSpPr>
          <p:nvPr/>
        </p:nvSpPr>
        <p:spPr bwMode="auto">
          <a:xfrm>
            <a:off x="175852" y="4626688"/>
            <a:ext cx="2952327" cy="184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5FA9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5FA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513"/>
              </a:spcAft>
              <a:buClrTx/>
              <a:buFontTx/>
              <a:buNone/>
            </a:pPr>
            <a:r>
              <a:rPr lang="it-IT" altLang="it-IT" sz="1000" b="1" u="sng" dirty="0">
                <a:solidFill>
                  <a:srgbClr val="92D050"/>
                </a:solidFill>
                <a:cs typeface="Times New Roman" pitchFamily="18" charset="0"/>
              </a:rPr>
              <a:t>ELSE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 Consiglio Nazionale delle Ricerche (Roma) </a:t>
            </a:r>
            <a:r>
              <a:rPr lang="it-IT" altLang="it-IT" sz="1000" b="1" i="1" dirty="0">
                <a:solidFill>
                  <a:srgbClr val="6B6B6B"/>
                </a:solidFill>
                <a:cs typeface="Times New Roman" pitchFamily="18" charset="0"/>
              </a:rPr>
              <a:t>(coordinatore)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 APRE (Agenzia per la Promozione della Ricerca Europea) (Roma)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 BIC Lazio (Roma)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 Confcommercio (Roma)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 Unioncamere Lazio (Roma)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  <a:cs typeface="Times New Roman" pitchFamily="18" charset="0"/>
              </a:rPr>
              <a:t>-  Università di Roma «Tor Vergata»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</a:rPr>
              <a:t>-  Sardegna Ricerche (Pula – CA)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rgbClr val="6B6B6B"/>
                </a:solidFill>
              </a:rPr>
              <a:t>-  Confindustria Sardegna (Cagliari)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259632" y="116632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Blogger Sans"/>
              </a:rPr>
              <a:t>Enterprise Europe Network in Italia</a:t>
            </a:r>
          </a:p>
          <a:p>
            <a:r>
              <a:rPr lang="it-IT" sz="2800" dirty="0">
                <a:solidFill>
                  <a:schemeClr val="bg1"/>
                </a:solidFill>
                <a:latin typeface="Blogger Sans"/>
                <a:hlinkClick r:id="rId3"/>
              </a:rPr>
              <a:t>http://www.een-italia.eu</a:t>
            </a:r>
            <a:r>
              <a:rPr lang="it-IT" sz="2800" dirty="0" smtClean="0">
                <a:solidFill>
                  <a:schemeClr val="bg1"/>
                </a:solidFill>
                <a:latin typeface="Blogger Sans"/>
                <a:hlinkClick r:id="rId3"/>
              </a:rPr>
              <a:t>/</a:t>
            </a:r>
            <a:endParaRPr lang="it-IT" sz="2800" dirty="0" smtClean="0">
              <a:solidFill>
                <a:schemeClr val="bg1"/>
              </a:solidFill>
              <a:latin typeface="Blogger Sans"/>
            </a:endParaRPr>
          </a:p>
          <a:p>
            <a:endParaRPr lang="it-IT" sz="2800" dirty="0">
              <a:solidFill>
                <a:schemeClr val="bg1"/>
              </a:solidFill>
              <a:latin typeface="Blogger Sans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19" y="3717032"/>
            <a:ext cx="1976294" cy="232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905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344256" y="404663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Blogger Sans"/>
              </a:rPr>
              <a:t>Il Consorzio SIMPLER</a:t>
            </a:r>
            <a:endParaRPr lang="it-IT" sz="2800" dirty="0">
              <a:solidFill>
                <a:schemeClr val="bg1"/>
              </a:solidFill>
              <a:latin typeface="Blogger San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0" y="1117935"/>
            <a:ext cx="8748713" cy="5113337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B4E6"/>
              </a:buClr>
              <a:buFont typeface="Wingdings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B4E6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it-IT" sz="2400" b="1" kern="0" dirty="0">
                <a:solidFill>
                  <a:srgbClr val="005FA9"/>
                </a:solidFill>
                <a:latin typeface="+mj-lt"/>
                <a:ea typeface="+mj-ea"/>
                <a:cs typeface="+mj-cs"/>
              </a:rPr>
              <a:t> </a:t>
            </a:r>
            <a:endParaRPr lang="it-IT" sz="2400" b="1" kern="0" dirty="0" smtClean="0">
              <a:solidFill>
                <a:srgbClr val="005FA9"/>
              </a:solidFill>
              <a:latin typeface="+mj-lt"/>
              <a:ea typeface="+mj-ea"/>
              <a:cs typeface="+mj-cs"/>
            </a:endParaRPr>
          </a:p>
          <a:p>
            <a:pPr algn="l" eaLnBrk="1" hangingPunct="1">
              <a:defRPr/>
            </a:pPr>
            <a:r>
              <a:rPr lang="it-IT" sz="2400" dirty="0" smtClean="0">
                <a:solidFill>
                  <a:srgbClr val="FFC000"/>
                </a:solidFill>
                <a:latin typeface="Blogger Sans"/>
                <a:ea typeface="+mj-ea"/>
                <a:cs typeface="+mj-cs"/>
              </a:rPr>
              <a:t>Emilia-Romagna</a:t>
            </a:r>
            <a:endParaRPr lang="it-IT" sz="2400" dirty="0">
              <a:solidFill>
                <a:srgbClr val="FFC000"/>
              </a:solidFill>
              <a:latin typeface="Blogger Sans"/>
              <a:ea typeface="+mj-ea"/>
              <a:cs typeface="+mj-cs"/>
            </a:endParaRPr>
          </a:p>
          <a:p>
            <a:pPr lvl="2" algn="l" eaLnBrk="1" hangingPunct="1">
              <a:lnSpc>
                <a:spcPct val="80000"/>
              </a:lnSpc>
              <a:defRPr/>
            </a:pPr>
            <a:r>
              <a:rPr lang="it-IT" sz="1600" kern="0" dirty="0">
                <a:solidFill>
                  <a:srgbClr val="FF0000"/>
                </a:solidFill>
                <a:latin typeface="Blogger Sans"/>
                <a:ea typeface="Myriad Pro" charset="0"/>
                <a:cs typeface="Myriad Pro" charset="0"/>
              </a:rPr>
              <a:t>Unioncamere Emilia-Romagna</a:t>
            </a:r>
          </a:p>
          <a:p>
            <a:pPr lvl="2" algn="l" eaLnBrk="1" hangingPunct="1">
              <a:lnSpc>
                <a:spcPct val="80000"/>
              </a:lnSpc>
              <a:defRPr/>
            </a:pPr>
            <a:r>
              <a:rPr lang="it-IT" sz="1600" kern="0" dirty="0">
                <a:solidFill>
                  <a:srgbClr val="006491"/>
                </a:solidFill>
                <a:latin typeface="Blogger Sans"/>
                <a:ea typeface="Myriad Pro" charset="0"/>
                <a:cs typeface="Myriad Pro" charset="0"/>
              </a:rPr>
              <a:t>ASTER Scienza Tecnologie Impresa</a:t>
            </a:r>
          </a:p>
          <a:p>
            <a:pPr lvl="2" algn="l" eaLnBrk="1" hangingPunct="1">
              <a:lnSpc>
                <a:spcPct val="80000"/>
              </a:lnSpc>
              <a:defRPr/>
            </a:pPr>
            <a:r>
              <a:rPr lang="it-IT" sz="1600" kern="0" dirty="0">
                <a:solidFill>
                  <a:srgbClr val="006491"/>
                </a:solidFill>
                <a:latin typeface="Blogger Sans"/>
                <a:ea typeface="Myriad Pro" charset="0"/>
                <a:cs typeface="Myriad Pro" charset="0"/>
              </a:rPr>
              <a:t>Camera di commercio di Ravenna  - </a:t>
            </a:r>
            <a:br>
              <a:rPr lang="it-IT" sz="1600" kern="0" dirty="0">
                <a:solidFill>
                  <a:srgbClr val="006491"/>
                </a:solidFill>
                <a:latin typeface="Blogger Sans"/>
                <a:ea typeface="Myriad Pro" charset="0"/>
                <a:cs typeface="Myriad Pro" charset="0"/>
              </a:rPr>
            </a:br>
            <a:r>
              <a:rPr lang="it-IT" sz="1600" kern="0" dirty="0">
                <a:solidFill>
                  <a:srgbClr val="006491"/>
                </a:solidFill>
                <a:latin typeface="Blogger Sans"/>
                <a:ea typeface="Myriad Pro" charset="0"/>
                <a:cs typeface="Myriad Pro" charset="0"/>
              </a:rPr>
              <a:t>Azienda Speciale Eurosportello</a:t>
            </a:r>
          </a:p>
          <a:p>
            <a:pPr lvl="2" algn="l" eaLnBrk="1" hangingPunct="1">
              <a:lnSpc>
                <a:spcPct val="80000"/>
              </a:lnSpc>
              <a:defRPr/>
            </a:pPr>
            <a:r>
              <a:rPr lang="it-IT" sz="1600" kern="0" dirty="0">
                <a:solidFill>
                  <a:srgbClr val="006491"/>
                </a:solidFill>
                <a:latin typeface="Blogger Sans"/>
                <a:ea typeface="Myriad Pro" charset="0"/>
                <a:cs typeface="Myriad Pro" charset="0"/>
              </a:rPr>
              <a:t>ENEA</a:t>
            </a:r>
          </a:p>
          <a:p>
            <a:pPr lvl="2" algn="l" eaLnBrk="1" hangingPunct="1">
              <a:lnSpc>
                <a:spcPct val="80000"/>
              </a:lnSpc>
              <a:defRPr/>
            </a:pPr>
            <a:r>
              <a:rPr lang="it-IT" sz="1600" kern="0" dirty="0">
                <a:solidFill>
                  <a:srgbClr val="006491"/>
                </a:solidFill>
                <a:latin typeface="Blogger Sans"/>
                <a:ea typeface="Myriad Pro" charset="0"/>
                <a:cs typeface="Myriad Pro" charset="0"/>
              </a:rPr>
              <a:t>CNA Emilia-Romagna</a:t>
            </a:r>
          </a:p>
          <a:p>
            <a:pPr lvl="2" algn="l" eaLnBrk="1" hangingPunct="1">
              <a:lnSpc>
                <a:spcPct val="80000"/>
              </a:lnSpc>
              <a:defRPr/>
            </a:pPr>
            <a:r>
              <a:rPr lang="it-IT" sz="1600" kern="0" dirty="0">
                <a:solidFill>
                  <a:srgbClr val="006491"/>
                </a:solidFill>
                <a:latin typeface="Blogger Sans"/>
                <a:ea typeface="Myriad Pro" charset="0"/>
                <a:cs typeface="Myriad Pro" charset="0"/>
              </a:rPr>
              <a:t>Confindustria </a:t>
            </a:r>
            <a:r>
              <a:rPr lang="it-IT" sz="1600" kern="0" dirty="0" smtClean="0">
                <a:solidFill>
                  <a:srgbClr val="006491"/>
                </a:solidFill>
                <a:latin typeface="Blogger Sans"/>
                <a:ea typeface="Myriad Pro" charset="0"/>
                <a:cs typeface="Myriad Pro" charset="0"/>
              </a:rPr>
              <a:t>Emilia-Romagna</a:t>
            </a:r>
          </a:p>
          <a:p>
            <a:pPr lvl="2" algn="l" eaLnBrk="1" hangingPunct="1">
              <a:lnSpc>
                <a:spcPct val="80000"/>
              </a:lnSpc>
              <a:defRPr/>
            </a:pPr>
            <a:endParaRPr lang="it-IT" sz="1600" b="1" u="sng" kern="0" dirty="0" smtClean="0">
              <a:latin typeface="Blogger Sans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algn="l" eaLnBrk="1" hangingPunct="1">
              <a:buClr>
                <a:srgbClr val="006491"/>
              </a:buClr>
              <a:defRPr/>
            </a:pPr>
            <a:r>
              <a:rPr lang="it-IT" dirty="0" smtClean="0">
                <a:solidFill>
                  <a:srgbClr val="FFC000"/>
                </a:solidFill>
                <a:latin typeface="Blogger Sans"/>
                <a:ea typeface="+mj-ea"/>
                <a:cs typeface="+mj-cs"/>
              </a:rPr>
              <a:t> </a:t>
            </a:r>
            <a:r>
              <a:rPr lang="it-IT" sz="2400" dirty="0" smtClean="0">
                <a:solidFill>
                  <a:srgbClr val="FFC000"/>
                </a:solidFill>
                <a:latin typeface="Blogger Sans"/>
                <a:ea typeface="+mj-ea"/>
                <a:cs typeface="+mj-cs"/>
              </a:rPr>
              <a:t>Lombardia</a:t>
            </a:r>
            <a:endParaRPr lang="it-IT" sz="2400" dirty="0">
              <a:solidFill>
                <a:srgbClr val="FFC000"/>
              </a:solidFill>
              <a:latin typeface="Blogger Sans"/>
              <a:ea typeface="+mj-ea"/>
              <a:cs typeface="+mj-cs"/>
            </a:endParaRPr>
          </a:p>
          <a:p>
            <a:pPr lvl="2" algn="l" eaLnBrk="1" hangingPunct="1">
              <a:lnSpc>
                <a:spcPct val="80000"/>
              </a:lnSpc>
              <a:defRPr/>
            </a:pPr>
            <a:r>
              <a:rPr lang="it-IT" sz="1600" kern="0" dirty="0" err="1">
                <a:solidFill>
                  <a:srgbClr val="006491"/>
                </a:solidFill>
                <a:latin typeface="Blogger Sans"/>
                <a:ea typeface="Myriad Pro" charset="0"/>
                <a:cs typeface="Myriad Pro" charset="0"/>
              </a:rPr>
              <a:t>Finlombarda</a:t>
            </a:r>
            <a:r>
              <a:rPr lang="it-IT" sz="1600" kern="0" dirty="0">
                <a:solidFill>
                  <a:srgbClr val="006491"/>
                </a:solidFill>
                <a:latin typeface="Blogger Sans"/>
                <a:ea typeface="Myriad Pro" charset="0"/>
                <a:cs typeface="Myriad Pro" charset="0"/>
              </a:rPr>
              <a:t> (coordinatore</a:t>
            </a:r>
            <a:r>
              <a:rPr lang="it-IT" sz="1600" kern="0" dirty="0" smtClean="0">
                <a:solidFill>
                  <a:srgbClr val="006491"/>
                </a:solidFill>
                <a:latin typeface="Blogger Sans"/>
                <a:ea typeface="Myriad Pro" charset="0"/>
                <a:cs typeface="Myriad Pro" charset="0"/>
              </a:rPr>
              <a:t>)</a:t>
            </a:r>
          </a:p>
          <a:p>
            <a:pPr lvl="2" algn="l" eaLnBrk="1" hangingPunct="1">
              <a:lnSpc>
                <a:spcPct val="80000"/>
              </a:lnSpc>
              <a:defRPr/>
            </a:pPr>
            <a:r>
              <a:rPr lang="it-IT" sz="1600" kern="0" dirty="0" smtClean="0">
                <a:solidFill>
                  <a:srgbClr val="006491"/>
                </a:solidFill>
                <a:latin typeface="Blogger Sans"/>
                <a:ea typeface="Myriad Pro" charset="0"/>
                <a:cs typeface="Myriad Pro" charset="0"/>
              </a:rPr>
              <a:t>Camera </a:t>
            </a:r>
            <a:r>
              <a:rPr lang="it-IT" sz="1600" kern="0" dirty="0">
                <a:solidFill>
                  <a:srgbClr val="006491"/>
                </a:solidFill>
                <a:latin typeface="Blogger Sans"/>
                <a:ea typeface="Myriad Pro" charset="0"/>
                <a:cs typeface="Myriad Pro" charset="0"/>
              </a:rPr>
              <a:t>di Commercio di Milano – </a:t>
            </a:r>
            <a:r>
              <a:rPr lang="it-IT" sz="1600" kern="0" dirty="0" err="1" smtClean="0">
                <a:solidFill>
                  <a:srgbClr val="006491"/>
                </a:solidFill>
                <a:latin typeface="Blogger Sans"/>
                <a:ea typeface="Myriad Pro" charset="0"/>
                <a:cs typeface="Myriad Pro" charset="0"/>
              </a:rPr>
              <a:t>Innovhub</a:t>
            </a:r>
            <a:endParaRPr lang="it-IT" sz="1600" kern="0" dirty="0">
              <a:solidFill>
                <a:srgbClr val="006491"/>
              </a:solidFill>
              <a:latin typeface="Blogger Sans"/>
              <a:ea typeface="Myriad Pro" charset="0"/>
              <a:cs typeface="Myriad Pro" charset="0"/>
            </a:endParaRPr>
          </a:p>
          <a:p>
            <a:pPr lvl="2" algn="l" eaLnBrk="1" hangingPunct="1">
              <a:lnSpc>
                <a:spcPct val="80000"/>
              </a:lnSpc>
              <a:defRPr/>
            </a:pPr>
            <a:r>
              <a:rPr lang="it-IT" sz="1600" kern="0" dirty="0" smtClean="0">
                <a:solidFill>
                  <a:srgbClr val="006491"/>
                </a:solidFill>
                <a:latin typeface="Blogger Sans"/>
                <a:ea typeface="Myriad Pro" charset="0"/>
                <a:cs typeface="Myriad Pro" charset="0"/>
              </a:rPr>
              <a:t>Unioncamere Lombardia</a:t>
            </a:r>
          </a:p>
          <a:p>
            <a:pPr lvl="2" algn="l" eaLnBrk="1" hangingPunct="1">
              <a:lnSpc>
                <a:spcPct val="80000"/>
              </a:lnSpc>
              <a:defRPr/>
            </a:pPr>
            <a:r>
              <a:rPr lang="it-IT" sz="1600" kern="0" dirty="0">
                <a:solidFill>
                  <a:srgbClr val="006491"/>
                </a:solidFill>
                <a:latin typeface="Blogger Sans"/>
                <a:ea typeface="Myriad Pro" charset="0"/>
                <a:cs typeface="Myriad Pro" charset="0"/>
              </a:rPr>
              <a:t>FAST – Federazione delle Associazioni Scientifiche e Tecniche</a:t>
            </a:r>
          </a:p>
          <a:p>
            <a:pPr lvl="2" algn="l" eaLnBrk="1" hangingPunct="1">
              <a:lnSpc>
                <a:spcPct val="80000"/>
              </a:lnSpc>
              <a:defRPr/>
            </a:pPr>
            <a:r>
              <a:rPr lang="it-IT" sz="1600" kern="0" dirty="0" smtClean="0">
                <a:solidFill>
                  <a:srgbClr val="006491"/>
                </a:solidFill>
                <a:latin typeface="Blogger Sans"/>
                <a:ea typeface="Myriad Pro" charset="0"/>
                <a:cs typeface="Myriad Pro" charset="0"/>
              </a:rPr>
              <a:t>Cna </a:t>
            </a:r>
            <a:r>
              <a:rPr lang="it-IT" sz="1600" kern="0" dirty="0">
                <a:solidFill>
                  <a:srgbClr val="006491"/>
                </a:solidFill>
                <a:latin typeface="Blogger Sans"/>
                <a:ea typeface="Myriad Pro" charset="0"/>
                <a:cs typeface="Myriad Pro" charset="0"/>
              </a:rPr>
              <a:t>Lombardia</a:t>
            </a:r>
          </a:p>
          <a:p>
            <a:pPr lvl="2" algn="l" eaLnBrk="1" hangingPunct="1">
              <a:lnSpc>
                <a:spcPct val="80000"/>
              </a:lnSpc>
              <a:defRPr/>
            </a:pPr>
            <a:r>
              <a:rPr lang="it-IT" sz="1600" kern="0" dirty="0">
                <a:solidFill>
                  <a:srgbClr val="006491"/>
                </a:solidFill>
                <a:latin typeface="Blogger Sans"/>
                <a:ea typeface="Myriad Pro" charset="0"/>
                <a:cs typeface="Myriad Pro" charset="0"/>
              </a:rPr>
              <a:t>Confindustria </a:t>
            </a:r>
            <a:r>
              <a:rPr lang="it-IT" sz="1600" kern="0" dirty="0" smtClean="0">
                <a:solidFill>
                  <a:srgbClr val="006491"/>
                </a:solidFill>
                <a:latin typeface="Blogger Sans"/>
                <a:ea typeface="Myriad Pro" charset="0"/>
                <a:cs typeface="Myriad Pro" charset="0"/>
              </a:rPr>
              <a:t>Lombardia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t-IT" sz="2000" b="1" dirty="0" smtClean="0">
                <a:latin typeface="Blogger Sans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www.simplernet.i</a:t>
            </a:r>
            <a:r>
              <a:rPr lang="it-IT" sz="2000" b="1" dirty="0" smtClean="0">
                <a:latin typeface="Blogger Sans"/>
                <a:ea typeface="ＭＳ Ｐゴシック" pitchFamily="34" charset="-128"/>
                <a:hlinkClick r:id="rId3"/>
              </a:rPr>
              <a:t>t</a:t>
            </a:r>
            <a:endParaRPr lang="it-IT" sz="2000" b="1" dirty="0" smtClean="0">
              <a:latin typeface="Blogger Sans"/>
              <a:ea typeface="ＭＳ Ｐゴシック" pitchFamily="34" charset="-128"/>
              <a:hlinkClick r:id="rId4"/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it-IT" sz="2000" kern="0" dirty="0" smtClean="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51744"/>
            <a:ext cx="3144388" cy="331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2298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0" y="2693988"/>
            <a:ext cx="9144000" cy="2808287"/>
          </a:xfrm>
          <a:prstGeom prst="rect">
            <a:avLst/>
          </a:prstGeom>
          <a:solidFill>
            <a:srgbClr val="CCCC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20725" y="1773238"/>
            <a:ext cx="77724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0" dirty="0" err="1" smtClean="0">
                <a:latin typeface="Blogger Sans"/>
              </a:rPr>
              <a:t>Supportare</a:t>
            </a:r>
            <a:r>
              <a:rPr lang="fr-FR" altLang="en-US" b="0" dirty="0" smtClean="0">
                <a:latin typeface="Blogger Sans"/>
              </a:rPr>
              <a:t> la </a:t>
            </a:r>
            <a:r>
              <a:rPr lang="fr-FR" altLang="en-US" b="0" dirty="0" err="1" smtClean="0">
                <a:solidFill>
                  <a:srgbClr val="64B4E6"/>
                </a:solidFill>
                <a:latin typeface="Blogger Sans"/>
              </a:rPr>
              <a:t>crescita</a:t>
            </a:r>
            <a:r>
              <a:rPr lang="fr-FR" altLang="en-US" b="0" dirty="0" smtClean="0">
                <a:solidFill>
                  <a:srgbClr val="64B4E6"/>
                </a:solidFill>
                <a:latin typeface="Blogger Sans"/>
              </a:rPr>
              <a:t> </a:t>
            </a:r>
            <a:r>
              <a:rPr lang="fr-FR" altLang="en-US" b="0" dirty="0">
                <a:latin typeface="Blogger Sans"/>
              </a:rPr>
              <a:t>delle PMI</a:t>
            </a:r>
          </a:p>
        </p:txBody>
      </p:sp>
      <p:grpSp>
        <p:nvGrpSpPr>
          <p:cNvPr id="9220" name="Group 2"/>
          <p:cNvGrpSpPr>
            <a:grpSpLocks/>
          </p:cNvGrpSpPr>
          <p:nvPr/>
        </p:nvGrpSpPr>
        <p:grpSpPr bwMode="auto">
          <a:xfrm>
            <a:off x="720725" y="3011488"/>
            <a:ext cx="1828800" cy="2173287"/>
            <a:chOff x="720725" y="3011488"/>
            <a:chExt cx="1828800" cy="2173287"/>
          </a:xfrm>
        </p:grpSpPr>
        <p:sp>
          <p:nvSpPr>
            <p:cNvPr id="2" name="Rounded Rectangle 1"/>
            <p:cNvSpPr>
              <a:spLocks noChangeArrowheads="1"/>
            </p:cNvSpPr>
            <p:nvPr/>
          </p:nvSpPr>
          <p:spPr bwMode="auto">
            <a:xfrm>
              <a:off x="1408113" y="3011488"/>
              <a:ext cx="454025" cy="488950"/>
            </a:xfrm>
            <a:prstGeom prst="roundRect">
              <a:avLst>
                <a:gd name="adj" fmla="val 16667"/>
              </a:avLst>
            </a:prstGeom>
            <a:solidFill>
              <a:srgbClr val="64B4E6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defRPr/>
              </a:pPr>
              <a:endParaRPr lang="en-US" altLang="es-ES_tradnl" smtClean="0"/>
            </a:p>
          </p:txBody>
        </p:sp>
        <p:grpSp>
          <p:nvGrpSpPr>
            <p:cNvPr id="9253" name="Group 12"/>
            <p:cNvGrpSpPr>
              <a:grpSpLocks/>
            </p:cNvGrpSpPr>
            <p:nvPr/>
          </p:nvGrpSpPr>
          <p:grpSpPr bwMode="auto">
            <a:xfrm>
              <a:off x="720725" y="3017960"/>
              <a:ext cx="1828800" cy="2166815"/>
              <a:chOff x="720724" y="2845125"/>
              <a:chExt cx="1828800" cy="2167767"/>
            </a:xfrm>
          </p:grpSpPr>
          <p:sp>
            <p:nvSpPr>
              <p:cNvPr id="9254" name="Rectangle 11"/>
              <p:cNvSpPr>
                <a:spLocks noChangeArrowheads="1"/>
              </p:cNvSpPr>
              <p:nvPr/>
            </p:nvSpPr>
            <p:spPr bwMode="auto">
              <a:xfrm>
                <a:off x="1473459" y="2845125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/>
                <a:r>
                  <a:rPr lang="en-US" altLang="en-US" sz="2000" b="1">
                    <a:solidFill>
                      <a:schemeClr val="bg1"/>
                    </a:solidFill>
                  </a:rPr>
                  <a:t>1</a:t>
                </a:r>
                <a:endParaRPr lang="en-US" altLang="en-US" sz="1800" b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9255" name="Group 6"/>
              <p:cNvGrpSpPr>
                <a:grpSpLocks/>
              </p:cNvGrpSpPr>
              <p:nvPr/>
            </p:nvGrpSpPr>
            <p:grpSpPr bwMode="auto">
              <a:xfrm>
                <a:off x="720724" y="3183371"/>
                <a:ext cx="1828800" cy="1829521"/>
                <a:chOff x="720724" y="3075210"/>
                <a:chExt cx="1828800" cy="1829521"/>
              </a:xfrm>
            </p:grpSpPr>
            <p:grpSp>
              <p:nvGrpSpPr>
                <p:cNvPr id="9256" name="Group 5"/>
                <p:cNvGrpSpPr>
                  <a:grpSpLocks/>
                </p:cNvGrpSpPr>
                <p:nvPr/>
              </p:nvGrpSpPr>
              <p:grpSpPr bwMode="auto">
                <a:xfrm>
                  <a:off x="720724" y="3075210"/>
                  <a:ext cx="1828800" cy="1829521"/>
                  <a:chOff x="720724" y="3023566"/>
                  <a:chExt cx="1828800" cy="1829521"/>
                </a:xfrm>
              </p:grpSpPr>
              <p:sp>
                <p:nvSpPr>
                  <p:cNvPr id="5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720724" y="3023484"/>
                    <a:ext cx="1828800" cy="18296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80808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pPr>
                      <a:defRPr/>
                    </a:pPr>
                    <a:endParaRPr lang="en-US" altLang="es-ES_tradnl" smtClean="0"/>
                  </a:p>
                </p:txBody>
              </p:sp>
              <p:sp>
                <p:nvSpPr>
                  <p:cNvPr id="9259" name="Rectangle 2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724" y="3023566"/>
                    <a:ext cx="1828800" cy="45719"/>
                  </a:xfrm>
                  <a:prstGeom prst="rect">
                    <a:avLst/>
                  </a:prstGeom>
                  <a:solidFill>
                    <a:srgbClr val="64B4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17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827583" y="3343817"/>
                  <a:ext cx="1584175" cy="1461278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0" tIns="0" rIns="0" bIns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491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4B4E6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49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4B4E6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491"/>
                    </a:buClr>
                    <a:buFont typeface="Times" panose="02020603050405020304" pitchFamily="18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FA9"/>
                    </a:buClr>
                    <a:buFont typeface="Times" pitchFamily="18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FA9"/>
                    </a:buClr>
                    <a:buFont typeface="Times" pitchFamily="18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FA9"/>
                    </a:buClr>
                    <a:buFont typeface="Times" pitchFamily="18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FA9"/>
                    </a:buClr>
                    <a:buFont typeface="Times" pitchFamily="18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Tx/>
                    <a:buNone/>
                    <a:defRPr/>
                  </a:pPr>
                  <a:r>
                    <a:rPr lang="en-US" altLang="en-US" sz="1200" kern="0" dirty="0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Enterprise Europe Network è </a:t>
                  </a:r>
                  <a:r>
                    <a:rPr lang="en-US" altLang="en-US" sz="1200" kern="0" dirty="0" err="1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uno</a:t>
                  </a:r>
                  <a:r>
                    <a:rPr lang="en-US" altLang="en-US" sz="1200" kern="0" dirty="0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 </a:t>
                  </a:r>
                  <a:r>
                    <a:rPr lang="en-US" altLang="en-US" sz="1200" kern="0" dirty="0" err="1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strumento</a:t>
                  </a:r>
                  <a:r>
                    <a:rPr lang="en-US" altLang="en-US" sz="1200" kern="0" dirty="0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 </a:t>
                  </a:r>
                  <a:r>
                    <a:rPr lang="en-US" altLang="en-US" sz="1200" kern="0" dirty="0" err="1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chiave</a:t>
                  </a:r>
                  <a:r>
                    <a:rPr lang="en-US" altLang="en-US" sz="1200" kern="0" dirty="0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  </a:t>
                  </a:r>
                  <a:r>
                    <a:rPr lang="en-US" altLang="en-US" sz="1200" kern="0" dirty="0" err="1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nella</a:t>
                  </a:r>
                  <a:r>
                    <a:rPr lang="en-US" altLang="en-US" sz="1200" kern="0" dirty="0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 </a:t>
                  </a:r>
                  <a:r>
                    <a:rPr lang="en-US" altLang="en-US" sz="1200" kern="0" dirty="0" err="1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startegia</a:t>
                  </a:r>
                  <a:r>
                    <a:rPr lang="en-US" altLang="en-US" sz="1200" kern="0" dirty="0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 </a:t>
                  </a:r>
                  <a:r>
                    <a:rPr lang="en-US" altLang="en-US" sz="1200" kern="0" dirty="0" err="1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dell’Ue</a:t>
                  </a:r>
                  <a:r>
                    <a:rPr lang="en-US" altLang="en-US" sz="1200" kern="0" dirty="0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 per </a:t>
                  </a:r>
                  <a:r>
                    <a:rPr lang="en-US" altLang="en-US" sz="1200" b="1" dirty="0" err="1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supportare</a:t>
                  </a:r>
                  <a:r>
                    <a:rPr lang="en-US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la </a:t>
                  </a:r>
                  <a:r>
                    <a:rPr lang="en-US" altLang="en-US" sz="1200" b="1" dirty="0" err="1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cresita</a:t>
                  </a:r>
                  <a:r>
                    <a:rPr lang="en-US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delle PMI e </a:t>
                  </a:r>
                  <a:r>
                    <a:rPr lang="en-US" altLang="en-US" sz="1200" b="1" dirty="0" err="1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favorire</a:t>
                  </a:r>
                  <a:r>
                    <a:rPr lang="en-US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la </a:t>
                  </a:r>
                  <a:r>
                    <a:rPr lang="en-US" altLang="en-US" sz="1200" b="1" dirty="0" err="1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creazione</a:t>
                  </a:r>
                  <a:r>
                    <a:rPr lang="en-US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b="1" dirty="0" smtClean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di </a:t>
                  </a:r>
                  <a:r>
                    <a:rPr lang="en-US" altLang="en-US" sz="1200" b="1" dirty="0" err="1" smtClean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posti</a:t>
                  </a:r>
                  <a:r>
                    <a:rPr lang="en-US" altLang="en-US" sz="1200" b="1" dirty="0" smtClean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di </a:t>
                  </a:r>
                  <a:r>
                    <a:rPr lang="en-US" altLang="en-US" sz="1200" b="1" dirty="0" err="1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lavoro</a:t>
                  </a:r>
                  <a:endParaRPr lang="en-US" altLang="en-US" sz="1200" b="1" dirty="0">
                    <a:solidFill>
                      <a:srgbClr val="64B4E6"/>
                    </a:solidFill>
                    <a:latin typeface="Myriad Pro"/>
                    <a:ea typeface="Myriad Pro"/>
                    <a:cs typeface="Myriad Pro"/>
                  </a:endParaRPr>
                </a:p>
              </p:txBody>
            </p:sp>
          </p:grpSp>
        </p:grpSp>
      </p:grpSp>
      <p:grpSp>
        <p:nvGrpSpPr>
          <p:cNvPr id="9221" name="Group 3"/>
          <p:cNvGrpSpPr>
            <a:grpSpLocks/>
          </p:cNvGrpSpPr>
          <p:nvPr/>
        </p:nvGrpSpPr>
        <p:grpSpPr bwMode="auto">
          <a:xfrm>
            <a:off x="2678113" y="3011488"/>
            <a:ext cx="1828800" cy="2173287"/>
            <a:chOff x="2678113" y="3011488"/>
            <a:chExt cx="1828800" cy="2173287"/>
          </a:xfrm>
        </p:grpSpPr>
        <p:sp>
          <p:nvSpPr>
            <p:cNvPr id="44" name="Rounded Rectangle 43"/>
            <p:cNvSpPr>
              <a:spLocks noChangeArrowheads="1"/>
            </p:cNvSpPr>
            <p:nvPr/>
          </p:nvSpPr>
          <p:spPr bwMode="auto">
            <a:xfrm>
              <a:off x="3365500" y="3011488"/>
              <a:ext cx="454025" cy="488950"/>
            </a:xfrm>
            <a:prstGeom prst="roundRect">
              <a:avLst>
                <a:gd name="adj" fmla="val 16667"/>
              </a:avLst>
            </a:prstGeom>
            <a:solidFill>
              <a:srgbClr val="00649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defRPr/>
              </a:pPr>
              <a:endParaRPr lang="en-US" altLang="es-ES_tradnl" smtClean="0"/>
            </a:p>
          </p:txBody>
        </p:sp>
        <p:grpSp>
          <p:nvGrpSpPr>
            <p:cNvPr id="9245" name="Group 14"/>
            <p:cNvGrpSpPr>
              <a:grpSpLocks/>
            </p:cNvGrpSpPr>
            <p:nvPr/>
          </p:nvGrpSpPr>
          <p:grpSpPr bwMode="auto">
            <a:xfrm>
              <a:off x="2678113" y="3017960"/>
              <a:ext cx="1828800" cy="2166815"/>
              <a:chOff x="2677583" y="2845125"/>
              <a:chExt cx="1828800" cy="2167767"/>
            </a:xfrm>
          </p:grpSpPr>
          <p:grpSp>
            <p:nvGrpSpPr>
              <p:cNvPr id="9246" name="Group 7"/>
              <p:cNvGrpSpPr>
                <a:grpSpLocks/>
              </p:cNvGrpSpPr>
              <p:nvPr/>
            </p:nvGrpSpPr>
            <p:grpSpPr bwMode="auto">
              <a:xfrm>
                <a:off x="2677583" y="3183371"/>
                <a:ext cx="1828800" cy="1829521"/>
                <a:chOff x="2677583" y="3068960"/>
                <a:chExt cx="1828800" cy="1829521"/>
              </a:xfrm>
            </p:grpSpPr>
            <p:grpSp>
              <p:nvGrpSpPr>
                <p:cNvPr id="9248" name="Group 32"/>
                <p:cNvGrpSpPr>
                  <a:grpSpLocks/>
                </p:cNvGrpSpPr>
                <p:nvPr/>
              </p:nvGrpSpPr>
              <p:grpSpPr bwMode="auto">
                <a:xfrm>
                  <a:off x="2677583" y="3068960"/>
                  <a:ext cx="1828800" cy="1829521"/>
                  <a:chOff x="720724" y="3023566"/>
                  <a:chExt cx="1828800" cy="1829521"/>
                </a:xfrm>
              </p:grpSpPr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20724" y="3023484"/>
                    <a:ext cx="1828800" cy="18296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80808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pPr>
                      <a:defRPr/>
                    </a:pPr>
                    <a:endParaRPr lang="en-US" altLang="es-ES_tradnl" smtClean="0"/>
                  </a:p>
                </p:txBody>
              </p:sp>
              <p:sp>
                <p:nvSpPr>
                  <p:cNvPr id="9251" name="Rectangle 2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724" y="3023566"/>
                    <a:ext cx="1828800" cy="45720"/>
                  </a:xfrm>
                  <a:prstGeom prst="rect">
                    <a:avLst/>
                  </a:prstGeom>
                  <a:solidFill>
                    <a:srgbClr val="0064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9249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818089" y="3565454"/>
                  <a:ext cx="1547788" cy="10055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spcBef>
                      <a:spcPct val="20000"/>
                    </a:spcBef>
                    <a:buClr>
                      <a:srgbClr val="006491"/>
                    </a:buClr>
                  </a:pP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Lanciata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nel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b="1" dirty="0" err="1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f</a:t>
                  </a:r>
                  <a:r>
                    <a:rPr lang="en-US" altLang="en-US" sz="1200" b="1" dirty="0" err="1" smtClean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ebbraio</a:t>
                  </a:r>
                  <a:r>
                    <a:rPr lang="en-US" altLang="en-US" sz="1200" b="1" dirty="0" smtClean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2008 </a:t>
                  </a:r>
                  <a:r>
                    <a:rPr lang="en-US" altLang="en-US" sz="1200" dirty="0" err="1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dalla</a:t>
                  </a:r>
                  <a:r>
                    <a:rPr lang="en-US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err="1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Commissione</a:t>
                  </a:r>
                  <a:r>
                    <a:rPr lang="en-US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err="1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Europea</a:t>
                  </a:r>
                  <a:endParaRPr lang="en-US" altLang="en-US" sz="1200" dirty="0">
                    <a:solidFill>
                      <a:srgbClr val="006491"/>
                    </a:solidFill>
                    <a:latin typeface="Myriad Pro"/>
                    <a:ea typeface="Myriad Pro"/>
                    <a:cs typeface="Myriad Pro"/>
                  </a:endParaRPr>
                </a:p>
              </p:txBody>
            </p:sp>
          </p:grpSp>
          <p:sp>
            <p:nvSpPr>
              <p:cNvPr id="9247" name="Rectangle 54"/>
              <p:cNvSpPr>
                <a:spLocks noChangeArrowheads="1"/>
              </p:cNvSpPr>
              <p:nvPr/>
            </p:nvSpPr>
            <p:spPr bwMode="auto">
              <a:xfrm>
                <a:off x="3428316" y="2845125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/>
                <a:r>
                  <a:rPr lang="en-US" altLang="en-US" sz="2000" b="1">
                    <a:solidFill>
                      <a:schemeClr val="bg1"/>
                    </a:solidFill>
                  </a:rPr>
                  <a:t>2</a:t>
                </a:r>
                <a:endParaRPr lang="en-US" altLang="en-US" sz="18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222" name="Group 5"/>
          <p:cNvGrpSpPr>
            <a:grpSpLocks/>
          </p:cNvGrpSpPr>
          <p:nvPr/>
        </p:nvGrpSpPr>
        <p:grpSpPr bwMode="auto">
          <a:xfrm>
            <a:off x="4633913" y="3011488"/>
            <a:ext cx="1828800" cy="2289720"/>
            <a:chOff x="4633913" y="3011488"/>
            <a:chExt cx="1828800" cy="2289720"/>
          </a:xfrm>
        </p:grpSpPr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>
              <a:off x="5327650" y="3011488"/>
              <a:ext cx="452438" cy="488950"/>
            </a:xfrm>
            <a:prstGeom prst="roundRect">
              <a:avLst>
                <a:gd name="adj" fmla="val 16667"/>
              </a:avLst>
            </a:prstGeom>
            <a:solidFill>
              <a:srgbClr val="64B4E6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defRPr/>
              </a:pPr>
              <a:endParaRPr lang="en-US" altLang="es-ES_tradnl" smtClean="0"/>
            </a:p>
          </p:txBody>
        </p:sp>
        <p:grpSp>
          <p:nvGrpSpPr>
            <p:cNvPr id="9237" name="Group 15"/>
            <p:cNvGrpSpPr>
              <a:grpSpLocks/>
            </p:cNvGrpSpPr>
            <p:nvPr/>
          </p:nvGrpSpPr>
          <p:grpSpPr bwMode="auto">
            <a:xfrm>
              <a:off x="4633913" y="3017960"/>
              <a:ext cx="1828800" cy="2283248"/>
              <a:chOff x="4634442" y="2845125"/>
              <a:chExt cx="1828800" cy="2284251"/>
            </a:xfrm>
          </p:grpSpPr>
          <p:grpSp>
            <p:nvGrpSpPr>
              <p:cNvPr id="9238" name="Group 8"/>
              <p:cNvGrpSpPr>
                <a:grpSpLocks/>
              </p:cNvGrpSpPr>
              <p:nvPr/>
            </p:nvGrpSpPr>
            <p:grpSpPr bwMode="auto">
              <a:xfrm>
                <a:off x="4634442" y="3183371"/>
                <a:ext cx="1828800" cy="1946005"/>
                <a:chOff x="4634442" y="3068960"/>
                <a:chExt cx="1828800" cy="1946005"/>
              </a:xfrm>
            </p:grpSpPr>
            <p:grpSp>
              <p:nvGrpSpPr>
                <p:cNvPr id="9240" name="Group 37"/>
                <p:cNvGrpSpPr>
                  <a:grpSpLocks/>
                </p:cNvGrpSpPr>
                <p:nvPr/>
              </p:nvGrpSpPr>
              <p:grpSpPr bwMode="auto">
                <a:xfrm>
                  <a:off x="4634442" y="3068960"/>
                  <a:ext cx="1828800" cy="1829521"/>
                  <a:chOff x="720724" y="3023566"/>
                  <a:chExt cx="1828800" cy="1829521"/>
                </a:xfrm>
              </p:grpSpPr>
              <p:sp>
                <p:nvSpPr>
                  <p:cNvPr id="3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720724" y="3023484"/>
                    <a:ext cx="1828800" cy="18296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80808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pPr>
                      <a:defRPr/>
                    </a:pPr>
                    <a:endParaRPr lang="en-US" altLang="es-ES_tradnl" smtClean="0"/>
                  </a:p>
                </p:txBody>
              </p:sp>
              <p:sp>
                <p:nvSpPr>
                  <p:cNvPr id="9243" name="Rectangle 2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724" y="3023566"/>
                    <a:ext cx="1828800" cy="45720"/>
                  </a:xfrm>
                  <a:prstGeom prst="rect">
                    <a:avLst/>
                  </a:prstGeom>
                  <a:solidFill>
                    <a:srgbClr val="64B4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9241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4752710" y="3213404"/>
                  <a:ext cx="1710532" cy="18015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spcBef>
                      <a:spcPct val="20000"/>
                    </a:spcBef>
                    <a:buClr>
                      <a:srgbClr val="006491"/>
                    </a:buClr>
                  </a:pP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Co-</a:t>
                  </a: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finanziata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dai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programmi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COSME</a:t>
                  </a:r>
                  <a:r>
                    <a:rPr lang="en-US" altLang="en-US" sz="1200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e  </a:t>
                  </a:r>
                  <a:r>
                    <a:rPr lang="en-US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HORIZON </a:t>
                  </a:r>
                  <a:r>
                    <a:rPr lang="en-US" altLang="en-US" sz="1200" b="1" dirty="0" smtClean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2020 </a:t>
                  </a:r>
                  <a:r>
                    <a:rPr lang="en-US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ha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l’obiettivo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di </a:t>
                  </a: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supportare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l’innovazione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, </a:t>
                  </a: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l’internazionalizzazione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e la </a:t>
                  </a: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competitività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delle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PMI </a:t>
                  </a: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europee</a:t>
                  </a:r>
                  <a:r>
                    <a:rPr lang="en-US" altLang="en-US" sz="1200" b="1" dirty="0" smtClean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endParaRPr lang="en-US" altLang="en-US" sz="1200" dirty="0">
                    <a:solidFill>
                      <a:srgbClr val="006491"/>
                    </a:solidFill>
                    <a:latin typeface="Myriad Pro"/>
                    <a:ea typeface="Myriad Pro"/>
                    <a:cs typeface="Myriad Pro"/>
                  </a:endParaRPr>
                </a:p>
              </p:txBody>
            </p:sp>
          </p:grpSp>
          <p:sp>
            <p:nvSpPr>
              <p:cNvPr id="9239" name="Rectangle 55"/>
              <p:cNvSpPr>
                <a:spLocks noChangeArrowheads="1"/>
              </p:cNvSpPr>
              <p:nvPr/>
            </p:nvSpPr>
            <p:spPr bwMode="auto">
              <a:xfrm>
                <a:off x="5385175" y="2845125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/>
                <a:r>
                  <a:rPr lang="en-US" altLang="en-US" sz="2000" b="1">
                    <a:solidFill>
                      <a:schemeClr val="bg1"/>
                    </a:solidFill>
                  </a:rPr>
                  <a:t>3</a:t>
                </a:r>
                <a:endParaRPr lang="en-US" altLang="en-US" sz="18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223" name="Group 6"/>
          <p:cNvGrpSpPr>
            <a:grpSpLocks/>
          </p:cNvGrpSpPr>
          <p:nvPr/>
        </p:nvGrpSpPr>
        <p:grpSpPr bwMode="auto">
          <a:xfrm>
            <a:off x="6591300" y="3011488"/>
            <a:ext cx="1828800" cy="2173287"/>
            <a:chOff x="6591300" y="3011488"/>
            <a:chExt cx="1828800" cy="2173287"/>
          </a:xfrm>
        </p:grpSpPr>
        <p:sp>
          <p:nvSpPr>
            <p:cNvPr id="47" name="Rounded Rectangle 46"/>
            <p:cNvSpPr>
              <a:spLocks noChangeArrowheads="1"/>
            </p:cNvSpPr>
            <p:nvPr/>
          </p:nvSpPr>
          <p:spPr bwMode="auto">
            <a:xfrm>
              <a:off x="7278688" y="3011488"/>
              <a:ext cx="454025" cy="488950"/>
            </a:xfrm>
            <a:prstGeom prst="roundRect">
              <a:avLst>
                <a:gd name="adj" fmla="val 16667"/>
              </a:avLst>
            </a:prstGeom>
            <a:solidFill>
              <a:srgbClr val="00649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defRPr/>
              </a:pPr>
              <a:endParaRPr lang="en-US" altLang="es-ES_tradnl" smtClean="0"/>
            </a:p>
          </p:txBody>
        </p:sp>
        <p:grpSp>
          <p:nvGrpSpPr>
            <p:cNvPr id="9229" name="Group 18"/>
            <p:cNvGrpSpPr>
              <a:grpSpLocks/>
            </p:cNvGrpSpPr>
            <p:nvPr/>
          </p:nvGrpSpPr>
          <p:grpSpPr bwMode="auto">
            <a:xfrm>
              <a:off x="6591300" y="3017960"/>
              <a:ext cx="1828800" cy="2166815"/>
              <a:chOff x="6591300" y="2845125"/>
              <a:chExt cx="1828800" cy="2167767"/>
            </a:xfrm>
          </p:grpSpPr>
          <p:grpSp>
            <p:nvGrpSpPr>
              <p:cNvPr id="9230" name="Group 9"/>
              <p:cNvGrpSpPr>
                <a:grpSpLocks/>
              </p:cNvGrpSpPr>
              <p:nvPr/>
            </p:nvGrpSpPr>
            <p:grpSpPr bwMode="auto">
              <a:xfrm>
                <a:off x="6591300" y="3183371"/>
                <a:ext cx="1828800" cy="1829521"/>
                <a:chOff x="6591300" y="3068960"/>
                <a:chExt cx="1828800" cy="1829521"/>
              </a:xfrm>
            </p:grpSpPr>
            <p:grpSp>
              <p:nvGrpSpPr>
                <p:cNvPr id="9232" name="Group 41"/>
                <p:cNvGrpSpPr>
                  <a:grpSpLocks/>
                </p:cNvGrpSpPr>
                <p:nvPr/>
              </p:nvGrpSpPr>
              <p:grpSpPr bwMode="auto">
                <a:xfrm>
                  <a:off x="6591300" y="3068960"/>
                  <a:ext cx="1828800" cy="1829521"/>
                  <a:chOff x="720724" y="3023566"/>
                  <a:chExt cx="1828800" cy="1829521"/>
                </a:xfrm>
              </p:grpSpPr>
              <p:sp>
                <p:nvSpPr>
                  <p:cNvPr id="43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720724" y="3023484"/>
                    <a:ext cx="1828800" cy="18296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80808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pPr>
                      <a:defRPr/>
                    </a:pPr>
                    <a:endParaRPr lang="en-US" altLang="es-ES_tradnl" smtClean="0"/>
                  </a:p>
                </p:txBody>
              </p:sp>
              <p:sp>
                <p:nvSpPr>
                  <p:cNvPr id="9235" name="Rectangle 2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724" y="3023566"/>
                    <a:ext cx="1828800" cy="45720"/>
                  </a:xfrm>
                  <a:prstGeom prst="rect">
                    <a:avLst/>
                  </a:prstGeom>
                  <a:solidFill>
                    <a:srgbClr val="0064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9233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6921500" y="3565454"/>
                  <a:ext cx="1212850" cy="704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Clr>
                      <a:srgbClr val="006491"/>
                    </a:buClr>
                  </a:pPr>
                  <a:r>
                    <a:rPr lang="fr-BE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Il </a:t>
                  </a:r>
                  <a:r>
                    <a:rPr lang="fr-BE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finanziamento</a:t>
                  </a:r>
                  <a:r>
                    <a:rPr lang="fr-BE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totale è di </a:t>
                  </a:r>
                  <a:r>
                    <a:rPr lang="fr-BE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oltre</a:t>
                  </a:r>
                  <a:r>
                    <a:rPr lang="fr-BE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fr-BE" altLang="en-US" sz="1200" b="1" dirty="0" smtClean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180 </a:t>
                  </a:r>
                  <a:r>
                    <a:rPr lang="fr-BE" altLang="en-US" sz="1200" b="1" dirty="0" err="1" smtClean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milioni</a:t>
                  </a:r>
                  <a:r>
                    <a:rPr lang="fr-BE" altLang="en-US" sz="1200" b="1" dirty="0" smtClean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di </a:t>
                  </a:r>
                  <a:r>
                    <a:rPr lang="fr-BE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EURO</a:t>
                  </a:r>
                  <a:endParaRPr lang="en-US" altLang="en-US" sz="1200" b="1" dirty="0">
                    <a:solidFill>
                      <a:srgbClr val="64B4E6"/>
                    </a:solidFill>
                    <a:latin typeface="Myriad Pro"/>
                    <a:ea typeface="Myriad Pro"/>
                    <a:cs typeface="Myriad Pro"/>
                  </a:endParaRPr>
                </a:p>
              </p:txBody>
            </p:sp>
          </p:grpSp>
          <p:sp>
            <p:nvSpPr>
              <p:cNvPr id="9231" name="Rectangle 56"/>
              <p:cNvSpPr>
                <a:spLocks noChangeArrowheads="1"/>
              </p:cNvSpPr>
              <p:nvPr/>
            </p:nvSpPr>
            <p:spPr bwMode="auto">
              <a:xfrm>
                <a:off x="7342033" y="2845125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/>
                <a:r>
                  <a:rPr lang="en-US" altLang="en-US" sz="2000" b="1">
                    <a:solidFill>
                      <a:schemeClr val="bg1"/>
                    </a:solidFill>
                  </a:rPr>
                  <a:t>4</a:t>
                </a:r>
                <a:endParaRPr lang="en-US" altLang="en-US" sz="1800" b="1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69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2"/>
          <p:cNvSpPr>
            <a:spLocks noChangeArrowheads="1"/>
          </p:cNvSpPr>
          <p:nvPr/>
        </p:nvSpPr>
        <p:spPr bwMode="auto">
          <a:xfrm>
            <a:off x="61913" y="2788444"/>
            <a:ext cx="8902576" cy="2808287"/>
          </a:xfrm>
          <a:prstGeom prst="rect">
            <a:avLst/>
          </a:prstGeom>
          <a:solidFill>
            <a:srgbClr val="CCCC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39" name="Rectangle 33"/>
          <p:cNvSpPr>
            <a:spLocks noChangeArrowheads="1"/>
          </p:cNvSpPr>
          <p:nvPr/>
        </p:nvSpPr>
        <p:spPr bwMode="auto">
          <a:xfrm>
            <a:off x="6189663" y="2941638"/>
            <a:ext cx="2230437" cy="2314575"/>
          </a:xfrm>
          <a:prstGeom prst="rect">
            <a:avLst/>
          </a:prstGeom>
          <a:solidFill>
            <a:srgbClr val="6B6B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40" name="Rectangle 32"/>
          <p:cNvSpPr>
            <a:spLocks noChangeArrowheads="1"/>
          </p:cNvSpPr>
          <p:nvPr/>
        </p:nvSpPr>
        <p:spPr bwMode="auto">
          <a:xfrm>
            <a:off x="3455988" y="2941638"/>
            <a:ext cx="2232025" cy="2314575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720725" y="2941638"/>
            <a:ext cx="2230438" cy="2314575"/>
          </a:xfrm>
          <a:prstGeom prst="rect">
            <a:avLst/>
          </a:prstGeom>
          <a:solidFill>
            <a:srgbClr val="64B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528" y="1484784"/>
            <a:ext cx="7772400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0" dirty="0">
                <a:latin typeface="Blogger Sans"/>
              </a:rPr>
              <a:t>I </a:t>
            </a:r>
            <a:r>
              <a:rPr lang="fr-FR" altLang="en-US" b="0" dirty="0" err="1" smtClean="0">
                <a:latin typeface="Blogger Sans"/>
              </a:rPr>
              <a:t>servizi</a:t>
            </a:r>
            <a:r>
              <a:rPr lang="fr-FR" altLang="en-US" b="0" dirty="0" smtClean="0">
                <a:latin typeface="Blogger Sans"/>
              </a:rPr>
              <a:t> </a:t>
            </a:r>
            <a:r>
              <a:rPr lang="fr-FR" altLang="en-US" b="0" dirty="0" err="1" smtClean="0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gratuiti</a:t>
            </a:r>
            <a:r>
              <a:rPr lang="fr-FR" altLang="en-US" b="0" dirty="0" smtClean="0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 </a:t>
            </a:r>
            <a:r>
              <a:rPr lang="fr-FR" altLang="en-US" b="0" dirty="0">
                <a:latin typeface="Blogger Sans"/>
              </a:rPr>
              <a:t>della </a:t>
            </a:r>
            <a:r>
              <a:rPr lang="fr-FR" altLang="en-US" b="0" dirty="0" err="1">
                <a:latin typeface="Blogger Sans"/>
              </a:rPr>
              <a:t>rete</a:t>
            </a:r>
            <a:endParaRPr lang="fr-FR" altLang="en-US" b="0" dirty="0">
              <a:latin typeface="Blogger Sans"/>
            </a:endParaRPr>
          </a:p>
        </p:txBody>
      </p:sp>
      <p:sp>
        <p:nvSpPr>
          <p:cNvPr id="11299" name="TextBox 1"/>
          <p:cNvSpPr txBox="1">
            <a:spLocks noChangeArrowheads="1"/>
          </p:cNvSpPr>
          <p:nvPr/>
        </p:nvSpPr>
        <p:spPr bwMode="auto">
          <a:xfrm>
            <a:off x="3455988" y="2941638"/>
            <a:ext cx="2232025" cy="553998"/>
          </a:xfrm>
          <a:prstGeom prst="rect">
            <a:avLst/>
          </a:prstGeom>
          <a:solidFill>
            <a:srgbClr val="006491"/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b="1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SUPPORTO SPECIALISTICO</a:t>
            </a:r>
          </a:p>
        </p:txBody>
      </p:sp>
      <p:sp>
        <p:nvSpPr>
          <p:cNvPr id="11289" name="TextBox 1"/>
          <p:cNvSpPr txBox="1">
            <a:spLocks noChangeArrowheads="1"/>
          </p:cNvSpPr>
          <p:nvPr/>
        </p:nvSpPr>
        <p:spPr bwMode="auto">
          <a:xfrm>
            <a:off x="3455988" y="4354513"/>
            <a:ext cx="2232025" cy="553998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Supporto</a:t>
            </a:r>
            <a:r>
              <a:rPr 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per accesso a </a:t>
            </a:r>
            <a:r>
              <a:rPr 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nuovi</a:t>
            </a:r>
            <a:r>
              <a:rPr 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mercati</a:t>
            </a:r>
            <a:endParaRPr lang="en-US" sz="1200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1287" name="TextBox 1"/>
          <p:cNvSpPr txBox="1">
            <a:spLocks noChangeArrowheads="1"/>
          </p:cNvSpPr>
          <p:nvPr/>
        </p:nvSpPr>
        <p:spPr bwMode="auto">
          <a:xfrm>
            <a:off x="3448330" y="4886325"/>
            <a:ext cx="2232025" cy="554038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en-US" altLang="en-US" sz="1200" dirty="0" err="1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Supporto</a:t>
            </a:r>
            <a:r>
              <a:rPr lang="en-US" altLang="en-US" sz="1200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in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materia</a:t>
            </a:r>
            <a:r>
              <a:rPr lang="en-US" altLang="en-US" sz="1200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di IPR</a:t>
            </a:r>
          </a:p>
          <a:p>
            <a:pPr algn="ctr">
              <a:defRPr/>
            </a:pPr>
            <a:endParaRPr lang="en-US" altLang="en-US" sz="12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285" name="TextBox 1"/>
          <p:cNvSpPr txBox="1">
            <a:spLocks noChangeArrowheads="1"/>
          </p:cNvSpPr>
          <p:nvPr/>
        </p:nvSpPr>
        <p:spPr bwMode="auto">
          <a:xfrm>
            <a:off x="3455988" y="3573463"/>
            <a:ext cx="2232025" cy="553998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Informazioni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e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supporto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sulla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legislazione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e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bandi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europei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</a:p>
        </p:txBody>
      </p:sp>
      <p:sp>
        <p:nvSpPr>
          <p:cNvPr id="11297" name="TextBox 1"/>
          <p:cNvSpPr txBox="1">
            <a:spLocks noChangeArrowheads="1"/>
          </p:cNvSpPr>
          <p:nvPr/>
        </p:nvSpPr>
        <p:spPr bwMode="auto">
          <a:xfrm>
            <a:off x="6188075" y="2941638"/>
            <a:ext cx="2232025" cy="553998"/>
          </a:xfrm>
          <a:prstGeom prst="rect">
            <a:avLst/>
          </a:prstGeom>
          <a:solidFill>
            <a:srgbClr val="6B6B6B"/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b="1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SUPPORTO ALL’INNOVAZIONE</a:t>
            </a:r>
          </a:p>
        </p:txBody>
      </p:sp>
      <p:sp>
        <p:nvSpPr>
          <p:cNvPr id="11295" name="TextBox 1"/>
          <p:cNvSpPr txBox="1">
            <a:spLocks noChangeArrowheads="1"/>
          </p:cNvSpPr>
          <p:nvPr/>
        </p:nvSpPr>
        <p:spPr bwMode="auto">
          <a:xfrm>
            <a:off x="6188075" y="3644900"/>
            <a:ext cx="2232025" cy="553998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Accesso al credito e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ai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finanziamenti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europei</a:t>
            </a:r>
            <a:endParaRPr lang="en-US" altLang="en-US" sz="1200" dirty="0" smtClean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1293" name="TextBox 1"/>
          <p:cNvSpPr txBox="1">
            <a:spLocks noChangeArrowheads="1"/>
          </p:cNvSpPr>
          <p:nvPr/>
        </p:nvSpPr>
        <p:spPr bwMode="auto">
          <a:xfrm>
            <a:off x="6189663" y="4284663"/>
            <a:ext cx="2230437" cy="553998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defRPr/>
            </a:pP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Servizi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per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migliorare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la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gestione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dell’innovazione</a:t>
            </a:r>
            <a:endParaRPr lang="en-US" altLang="en-US" sz="1200" dirty="0" smtClean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1291" name="TextBox 1"/>
          <p:cNvSpPr txBox="1">
            <a:spLocks noChangeArrowheads="1"/>
          </p:cNvSpPr>
          <p:nvPr/>
        </p:nvSpPr>
        <p:spPr bwMode="auto">
          <a:xfrm>
            <a:off x="6188075" y="4886325"/>
            <a:ext cx="2232025" cy="369332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en-US" altLang="en-US" sz="1200" dirty="0" err="1" smtClean="0">
                <a:solidFill>
                  <a:schemeClr val="bg1"/>
                </a:solidFill>
                <a:ea typeface="ＭＳ Ｐゴシック" pitchFamily="34" charset="-128"/>
              </a:rPr>
              <a:t>Trasferimento</a:t>
            </a:r>
            <a:r>
              <a:rPr lang="en-US" altLang="en-US" sz="1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en-US" sz="1200" dirty="0" err="1" smtClean="0">
                <a:solidFill>
                  <a:schemeClr val="bg1"/>
                </a:solidFill>
                <a:ea typeface="ＭＳ Ｐゴシック" pitchFamily="34" charset="-128"/>
              </a:rPr>
              <a:t>tecnologico</a:t>
            </a:r>
            <a:endParaRPr lang="en-US" altLang="en-US" sz="12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307" name="TextBox 1"/>
          <p:cNvSpPr txBox="1">
            <a:spLocks noChangeArrowheads="1"/>
          </p:cNvSpPr>
          <p:nvPr/>
        </p:nvSpPr>
        <p:spPr bwMode="auto">
          <a:xfrm>
            <a:off x="720725" y="2941638"/>
            <a:ext cx="2230438" cy="553998"/>
          </a:xfrm>
          <a:prstGeom prst="rect">
            <a:avLst/>
          </a:prstGeom>
          <a:solidFill>
            <a:srgbClr val="64B4E6"/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b="1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PARTNERSHIP INTERNAZIONALI</a:t>
            </a:r>
          </a:p>
        </p:txBody>
      </p:sp>
      <p:sp>
        <p:nvSpPr>
          <p:cNvPr id="11305" name="TextBox 1"/>
          <p:cNvSpPr txBox="1">
            <a:spLocks noChangeArrowheads="1"/>
          </p:cNvSpPr>
          <p:nvPr/>
        </p:nvSpPr>
        <p:spPr bwMode="auto">
          <a:xfrm>
            <a:off x="720725" y="3644900"/>
            <a:ext cx="2230438" cy="553998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Database per la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ricerca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partner</a:t>
            </a:r>
          </a:p>
        </p:txBody>
      </p:sp>
      <p:sp>
        <p:nvSpPr>
          <p:cNvPr id="11303" name="TextBox 1"/>
          <p:cNvSpPr txBox="1">
            <a:spLocks noChangeArrowheads="1"/>
          </p:cNvSpPr>
          <p:nvPr/>
        </p:nvSpPr>
        <p:spPr bwMode="auto">
          <a:xfrm>
            <a:off x="720725" y="4284663"/>
            <a:ext cx="2230438" cy="368300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b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2b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nell’ambito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di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fiere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int.li</a:t>
            </a:r>
          </a:p>
        </p:txBody>
      </p:sp>
      <p:sp>
        <p:nvSpPr>
          <p:cNvPr id="11301" name="TextBox 1"/>
          <p:cNvSpPr txBox="1">
            <a:spLocks noChangeArrowheads="1"/>
          </p:cNvSpPr>
          <p:nvPr/>
        </p:nvSpPr>
        <p:spPr bwMode="auto">
          <a:xfrm>
            <a:off x="730994" y="4746625"/>
            <a:ext cx="2339107" cy="369888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Company missions</a:t>
            </a:r>
          </a:p>
        </p:txBody>
      </p:sp>
      <p:sp>
        <p:nvSpPr>
          <p:cNvPr id="26" name="Ovale 6"/>
          <p:cNvSpPr>
            <a:spLocks noChangeArrowheads="1"/>
          </p:cNvSpPr>
          <p:nvPr/>
        </p:nvSpPr>
        <p:spPr bwMode="auto">
          <a:xfrm>
            <a:off x="3455988" y="3495634"/>
            <a:ext cx="2232025" cy="63182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15150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2"/>
          <p:cNvSpPr>
            <a:spLocks noChangeArrowheads="1"/>
          </p:cNvSpPr>
          <p:nvPr/>
        </p:nvSpPr>
        <p:spPr bwMode="auto">
          <a:xfrm>
            <a:off x="0" y="2798345"/>
            <a:ext cx="9144000" cy="3102128"/>
          </a:xfrm>
          <a:prstGeom prst="rect">
            <a:avLst/>
          </a:prstGeom>
          <a:solidFill>
            <a:srgbClr val="64B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z="1800" dirty="0" err="1" smtClean="0">
                <a:solidFill>
                  <a:schemeClr val="bg1"/>
                </a:solidFill>
                <a:latin typeface="Blogger Sans"/>
                <a:ea typeface="Myriad Pro"/>
                <a:cs typeface="Myriad Pro"/>
              </a:rPr>
              <a:t>Inoltre</a:t>
            </a:r>
            <a:r>
              <a:rPr lang="en-US" altLang="en-US" sz="1800" dirty="0" smtClean="0">
                <a:solidFill>
                  <a:schemeClr val="bg1"/>
                </a:solidFill>
                <a:latin typeface="Blogger Sans"/>
                <a:ea typeface="Myriad Pro"/>
                <a:cs typeface="Myriad Pro"/>
              </a:rPr>
              <a:t> EEN </a:t>
            </a:r>
            <a:r>
              <a:rPr lang="en-US" altLang="en-US" sz="1800" dirty="0" err="1" smtClean="0">
                <a:solidFill>
                  <a:schemeClr val="bg1"/>
                </a:solidFill>
                <a:latin typeface="Blogger Sans"/>
                <a:ea typeface="Myriad Pro"/>
                <a:cs typeface="Myriad Pro"/>
              </a:rPr>
              <a:t>organizza</a:t>
            </a:r>
            <a:r>
              <a:rPr lang="en-US" altLang="en-US" sz="1800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:</a:t>
            </a:r>
            <a:endParaRPr lang="en-GB" altLang="en-US" sz="1800" dirty="0">
              <a:solidFill>
                <a:schemeClr val="bg1"/>
              </a:solidFill>
              <a:latin typeface="Myriad Pro"/>
              <a:ea typeface="Myriad Pro"/>
              <a:cs typeface="Myriad Pro"/>
            </a:endParaRPr>
          </a:p>
          <a:p>
            <a:endParaRPr lang="en-US" altLang="en-US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44538" y="116632"/>
            <a:ext cx="7772400" cy="11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3400" b="0" dirty="0" err="1" smtClean="0">
                <a:solidFill>
                  <a:schemeClr val="bg1"/>
                </a:solidFill>
                <a:latin typeface="Blogger Sans"/>
                <a:ea typeface="Blogger Sans"/>
                <a:cs typeface="Blogger Sans"/>
              </a:rPr>
              <a:t>partnership</a:t>
            </a:r>
            <a:r>
              <a:rPr lang="fr-FR" altLang="en-US" sz="3400" b="0" dirty="0" smtClean="0">
                <a:solidFill>
                  <a:schemeClr val="bg1"/>
                </a:solidFill>
                <a:latin typeface="Blogger Sans"/>
                <a:ea typeface="Blogger Sans"/>
                <a:cs typeface="Blogger Sans"/>
              </a:rPr>
              <a:t> </a:t>
            </a:r>
            <a:r>
              <a:rPr lang="fr-FR" altLang="en-US" sz="3400" b="0" dirty="0" err="1" smtClean="0">
                <a:solidFill>
                  <a:schemeClr val="bg1"/>
                </a:solidFill>
                <a:latin typeface="Blogger Sans"/>
                <a:ea typeface="Blogger Sans"/>
                <a:cs typeface="Blogger Sans"/>
              </a:rPr>
              <a:t>internazionali</a:t>
            </a:r>
            <a:endParaRPr lang="fr-FR" altLang="en-US" sz="3400" b="0" dirty="0" smtClean="0">
              <a:solidFill>
                <a:schemeClr val="bg1"/>
              </a:solidFill>
              <a:latin typeface="Blogger Sans"/>
              <a:ea typeface="Blogger Sans"/>
              <a:cs typeface="Blogger Sans"/>
            </a:endParaRP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107504" y="1412776"/>
            <a:ext cx="885698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it-IT" altLang="en-US" sz="1800" dirty="0" smtClean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Enterprise </a:t>
            </a:r>
            <a:r>
              <a:rPr lang="it-IT" altLang="en-US" sz="1800" dirty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Europe Network raccoglie e gestisce ogni anno </a:t>
            </a:r>
            <a:r>
              <a:rPr lang="it-IT" altLang="en-US" sz="1800" dirty="0" smtClean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 tramite il </a:t>
            </a:r>
            <a:r>
              <a:rPr lang="it-IT" altLang="en-US" sz="1800" dirty="0" smtClean="0">
                <a:solidFill>
                  <a:srgbClr val="006491"/>
                </a:solidFill>
                <a:latin typeface="Blogger Sans"/>
                <a:ea typeface="Myriad Pro"/>
                <a:cs typeface="Myriad Pro"/>
                <a:hlinkClick r:id="rId3"/>
              </a:rPr>
              <a:t>Partnership </a:t>
            </a:r>
            <a:r>
              <a:rPr lang="it-IT" altLang="en-US" sz="1800" dirty="0" err="1" smtClean="0">
                <a:solidFill>
                  <a:srgbClr val="006491"/>
                </a:solidFill>
                <a:latin typeface="Blogger Sans"/>
                <a:ea typeface="Myriad Pro"/>
                <a:cs typeface="Myriad Pro"/>
                <a:hlinkClick r:id="rId3"/>
              </a:rPr>
              <a:t>Opportunities</a:t>
            </a:r>
            <a:r>
              <a:rPr lang="it-IT" altLang="en-US" sz="1800" dirty="0" smtClean="0">
                <a:solidFill>
                  <a:srgbClr val="006491"/>
                </a:solidFill>
                <a:latin typeface="Blogger Sans"/>
                <a:ea typeface="Myriad Pro"/>
                <a:cs typeface="Myriad Pro"/>
                <a:hlinkClick r:id="rId3"/>
              </a:rPr>
              <a:t> Database </a:t>
            </a:r>
            <a:r>
              <a:rPr lang="it-IT" altLang="en-US" sz="1800" b="1" dirty="0" smtClean="0">
                <a:solidFill>
                  <a:srgbClr val="64B4E6"/>
                </a:solidFill>
                <a:latin typeface="Blogger Sans"/>
                <a:ea typeface="Myriad Pro"/>
                <a:cs typeface="Myriad Pro"/>
              </a:rPr>
              <a:t>migliaia</a:t>
            </a:r>
            <a:r>
              <a:rPr lang="it-IT" altLang="en-US" sz="1800" dirty="0" smtClean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 </a:t>
            </a:r>
            <a:r>
              <a:rPr lang="it-IT" altLang="en-US" sz="1800" dirty="0" smtClean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di </a:t>
            </a:r>
            <a:r>
              <a:rPr lang="it-IT" altLang="en-US" sz="1800" b="1" dirty="0" smtClean="0">
                <a:solidFill>
                  <a:srgbClr val="64B4E6"/>
                </a:solidFill>
                <a:latin typeface="Blogger Sans"/>
                <a:ea typeface="Myriad Pro"/>
                <a:cs typeface="Myriad Pro"/>
              </a:rPr>
              <a:t>profili </a:t>
            </a:r>
            <a:r>
              <a:rPr lang="it-IT" altLang="en-US" sz="1800" dirty="0" smtClean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per la ricerca partner in </a:t>
            </a:r>
            <a:r>
              <a:rPr lang="it-IT" altLang="en-US" sz="1800" dirty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materia di </a:t>
            </a:r>
            <a:r>
              <a:rPr lang="it-IT" altLang="en-US" sz="1800" dirty="0" smtClean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 </a:t>
            </a:r>
            <a:r>
              <a:rPr lang="it-IT" altLang="en-US" sz="1800" dirty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innovazione </a:t>
            </a:r>
            <a:r>
              <a:rPr lang="it-IT" altLang="en-US" sz="1800" dirty="0" smtClean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e </a:t>
            </a:r>
            <a:r>
              <a:rPr lang="it-IT" altLang="en-US" sz="1800" dirty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di natura </a:t>
            </a:r>
            <a:r>
              <a:rPr lang="it-IT" altLang="en-US" sz="1800" dirty="0" smtClean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commerciale </a:t>
            </a:r>
            <a:r>
              <a:rPr lang="it-IT" altLang="en-US" sz="1800" dirty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e tecnico produttiva provenienti da aziende, centri di ricerca e università dei paesi membri della </a:t>
            </a:r>
            <a:r>
              <a:rPr lang="it-IT" altLang="en-US" sz="1800" dirty="0" smtClean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rete </a:t>
            </a:r>
            <a:endParaRPr lang="it-IT" altLang="en-US" sz="1800" dirty="0">
              <a:solidFill>
                <a:srgbClr val="006491"/>
              </a:solidFill>
              <a:latin typeface="Blogger Sans"/>
              <a:ea typeface="Myriad Pro"/>
              <a:cs typeface="Myriad Pro"/>
            </a:endParaRPr>
          </a:p>
        </p:txBody>
      </p:sp>
      <p:sp>
        <p:nvSpPr>
          <p:cNvPr id="15365" name="Rectangle 21"/>
          <p:cNvSpPr>
            <a:spLocks noChangeArrowheads="1"/>
          </p:cNvSpPr>
          <p:nvPr/>
        </p:nvSpPr>
        <p:spPr bwMode="auto">
          <a:xfrm>
            <a:off x="863600" y="3573463"/>
            <a:ext cx="3708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sz="14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Eventi di Matchmaking 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dove le PMI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possono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incontare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potenziali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partner</a:t>
            </a:r>
            <a:endParaRPr lang="en-US" altLang="en-US" sz="1400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15366" name="Rectangle 24"/>
          <p:cNvSpPr>
            <a:spLocks noChangeArrowheads="1"/>
          </p:cNvSpPr>
          <p:nvPr/>
        </p:nvSpPr>
        <p:spPr bwMode="auto">
          <a:xfrm>
            <a:off x="5254625" y="3594100"/>
            <a:ext cx="3386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sz="14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Company </a:t>
            </a:r>
            <a:r>
              <a:rPr lang="en-GB" altLang="en-US" sz="14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missions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che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prevedono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visite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in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aziende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e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centri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d’eccellenza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e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incontri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d’affari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internazionali</a:t>
            </a:r>
            <a:endParaRPr lang="en-US" altLang="en-US" sz="1400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15367" name="Rectangle 26"/>
          <p:cNvSpPr>
            <a:spLocks noChangeArrowheads="1"/>
          </p:cNvSpPr>
          <p:nvPr/>
        </p:nvSpPr>
        <p:spPr bwMode="auto">
          <a:xfrm>
            <a:off x="5099050" y="3638550"/>
            <a:ext cx="49213" cy="365125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5638" y="4076700"/>
            <a:ext cx="5292725" cy="11509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30"/>
          <p:cNvSpPr>
            <a:spLocks noChangeArrowheads="1"/>
          </p:cNvSpPr>
          <p:nvPr/>
        </p:nvSpPr>
        <p:spPr bwMode="auto">
          <a:xfrm>
            <a:off x="719138" y="3590925"/>
            <a:ext cx="50800" cy="366713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323528" y="5301208"/>
            <a:ext cx="7056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>
                <a:solidFill>
                  <a:schemeClr val="bg1"/>
                </a:solidFill>
                <a:latin typeface="Blogger Sans"/>
                <a:ea typeface="Myriad Pro"/>
                <a:cs typeface="Myriad Pro"/>
              </a:rPr>
              <a:t>Consulta il calendario dei prossimi eventi : </a:t>
            </a:r>
            <a:r>
              <a:rPr lang="it-IT" sz="1700" dirty="0">
                <a:solidFill>
                  <a:schemeClr val="bg1"/>
                </a:solidFill>
                <a:latin typeface="Blogger Sans"/>
                <a:ea typeface="Myriad Pro"/>
                <a:cs typeface="Myriad Pro"/>
                <a:hlinkClick r:id="rId5"/>
              </a:rPr>
              <a:t>http://een.ec.europa.eu/tools/services/EVE/Event/ListEvents </a:t>
            </a:r>
            <a:endParaRPr lang="it-IT" sz="1700" dirty="0">
              <a:solidFill>
                <a:schemeClr val="bg1"/>
              </a:solidFill>
              <a:latin typeface="Blogger Sans"/>
              <a:ea typeface="Myriad Pro"/>
              <a:cs typeface="Myriad Pro"/>
            </a:endParaRPr>
          </a:p>
          <a:p>
            <a:r>
              <a:rPr lang="it-IT" sz="1800" dirty="0" smtClean="0">
                <a:solidFill>
                  <a:schemeClr val="bg1"/>
                </a:solidFill>
                <a:latin typeface="Blogger Sans"/>
                <a:ea typeface="Myriad Pro"/>
                <a:cs typeface="Myriad Pro"/>
              </a:rPr>
              <a:t> </a:t>
            </a:r>
            <a:endParaRPr lang="it-IT" sz="1800" dirty="0">
              <a:solidFill>
                <a:schemeClr val="bg1"/>
              </a:solidFill>
              <a:latin typeface="Blogger Sans"/>
              <a:ea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5903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ASME_Powerpoint" id="{5EA34C03-7F97-384C-90AC-28D4F1D12847}" vid="{5790E42D-15F9-EA4D-80DA-10B6C0AE3DEA}"/>
    </a:ext>
  </a:extLst>
</a:theme>
</file>

<file path=ppt/theme/theme2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ASME_Powerpoint" id="{5EA34C03-7F97-384C-90AC-28D4F1D12847}" vid="{AC2C1918-5133-574E-B0B3-859EC5CE1B74}"/>
    </a:ext>
  </a:extLst>
</a:theme>
</file>

<file path=ppt/theme/theme3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4B4E6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ASME_Powerpoint" id="{5EA34C03-7F97-384C-90AC-28D4F1D12847}" vid="{A77D1274-C1D9-C84F-A7C0-9CA40043D0C3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EASME_Powerpoint template</Template>
  <TotalTime>541</TotalTime>
  <Words>1716</Words>
  <Application>Microsoft Office PowerPoint</Application>
  <PresentationFormat>Presentazione su schermo (4:3)</PresentationFormat>
  <Paragraphs>258</Paragraphs>
  <Slides>16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1_Custom Design</vt:lpstr>
      <vt:lpstr>Nouvelle présentation</vt:lpstr>
      <vt:lpstr>Custom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Supportare la crescita delle PMI</vt:lpstr>
      <vt:lpstr>I servizi gratuiti della rete</vt:lpstr>
      <vt:lpstr>partnership internazionali</vt:lpstr>
      <vt:lpstr>supporto specialistico</vt:lpstr>
      <vt:lpstr>supporto all’innovazione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Valentina Patano</cp:lastModifiedBy>
  <cp:revision>73</cp:revision>
  <cp:lastPrinted>2017-04-06T15:00:31Z</cp:lastPrinted>
  <dcterms:created xsi:type="dcterms:W3CDTF">2016-05-26T12:13:46Z</dcterms:created>
  <dcterms:modified xsi:type="dcterms:W3CDTF">2018-06-11T11:37:46Z</dcterms:modified>
</cp:coreProperties>
</file>