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07" r:id="rId4"/>
    <p:sldId id="309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6" r:id="rId41"/>
    <p:sldId id="295" r:id="rId42"/>
    <p:sldId id="296" r:id="rId43"/>
    <p:sldId id="298" r:id="rId44"/>
    <p:sldId id="299" r:id="rId45"/>
    <p:sldId id="301" r:id="rId46"/>
    <p:sldId id="303" r:id="rId47"/>
    <p:sldId id="305" r:id="rId48"/>
    <p:sldId id="294" r:id="rId49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71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93BE9-6257-4F25-A9AD-59D2DD97FB1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4996C92F-D9A4-490D-BD8E-3CBB330378AA}">
      <dgm:prSet phldrT="[Testo]" custT="1"/>
      <dgm:spPr>
        <a:ln>
          <a:solidFill>
            <a:srgbClr val="941D67"/>
          </a:solidFill>
        </a:ln>
      </dgm:spPr>
      <dgm:t>
        <a:bodyPr/>
        <a:lstStyle/>
        <a:p>
          <a:r>
            <a:rPr lang="it-IT" sz="3600" dirty="0" smtClean="0">
              <a:solidFill>
                <a:srgbClr val="990033"/>
              </a:solidFill>
              <a:effectLst/>
            </a:rPr>
            <a:t>CITTA’ E INFRASTRUTTURE INTELLIGENTI</a:t>
          </a:r>
          <a:endParaRPr lang="it-IT" sz="3600" dirty="0">
            <a:solidFill>
              <a:srgbClr val="990033"/>
            </a:solidFill>
            <a:effectLst/>
          </a:endParaRPr>
        </a:p>
      </dgm:t>
    </dgm:pt>
    <dgm:pt modelId="{D825D9C4-5D5A-41F7-A013-20EC72E3BD7A}" type="parTrans" cxnId="{3F2DF433-09E0-428A-9571-CDC74E71AF37}">
      <dgm:prSet/>
      <dgm:spPr/>
      <dgm:t>
        <a:bodyPr/>
        <a:lstStyle/>
        <a:p>
          <a:endParaRPr lang="it-IT" sz="1600"/>
        </a:p>
      </dgm:t>
    </dgm:pt>
    <dgm:pt modelId="{66707E07-375D-4F36-B119-DD520ED72D37}" type="sibTrans" cxnId="{3F2DF433-09E0-428A-9571-CDC74E71AF37}">
      <dgm:prSet/>
      <dgm:spPr/>
      <dgm:t>
        <a:bodyPr/>
        <a:lstStyle/>
        <a:p>
          <a:endParaRPr lang="it-IT" sz="1600"/>
        </a:p>
      </dgm:t>
    </dgm:pt>
    <dgm:pt modelId="{32AEDA88-A708-43BC-A5A3-003D02FC2AA0}" type="pres">
      <dgm:prSet presAssocID="{E2D93BE9-6257-4F25-A9AD-59D2DD97FB1A}" presName="linearFlow" presStyleCnt="0">
        <dgm:presLayoutVars>
          <dgm:dir/>
          <dgm:resizeHandles val="exact"/>
        </dgm:presLayoutVars>
      </dgm:prSet>
      <dgm:spPr/>
    </dgm:pt>
    <dgm:pt modelId="{B07D3283-1133-4BD2-9F8B-AB1AF1F53C23}" type="pres">
      <dgm:prSet presAssocID="{4996C92F-D9A4-490D-BD8E-3CBB330378AA}" presName="composite" presStyleCnt="0"/>
      <dgm:spPr/>
    </dgm:pt>
    <dgm:pt modelId="{356956C1-3CCF-40CC-816E-0C617A0EC4C7}" type="pres">
      <dgm:prSet presAssocID="{4996C92F-D9A4-490D-BD8E-3CBB330378AA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41D67"/>
          </a:solidFill>
        </a:ln>
      </dgm:spPr>
    </dgm:pt>
    <dgm:pt modelId="{D27ED70C-08B7-483F-9F09-88C6644E0DFD}" type="pres">
      <dgm:prSet presAssocID="{4996C92F-D9A4-490D-BD8E-3CBB330378AA}" presName="txShp" presStyleLbl="node1" presStyleIdx="0" presStyleCnt="1" custScaleX="1151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9EC2A7B-3414-44AE-89D1-989CF36C1000}" type="presOf" srcId="{4996C92F-D9A4-490D-BD8E-3CBB330378AA}" destId="{D27ED70C-08B7-483F-9F09-88C6644E0DFD}" srcOrd="0" destOrd="0" presId="urn:microsoft.com/office/officeart/2005/8/layout/vList3"/>
    <dgm:cxn modelId="{F805F8BA-DAE1-4954-96ED-ED6E7EF53D07}" type="presOf" srcId="{E2D93BE9-6257-4F25-A9AD-59D2DD97FB1A}" destId="{32AEDA88-A708-43BC-A5A3-003D02FC2AA0}" srcOrd="0" destOrd="0" presId="urn:microsoft.com/office/officeart/2005/8/layout/vList3"/>
    <dgm:cxn modelId="{3F2DF433-09E0-428A-9571-CDC74E71AF37}" srcId="{E2D93BE9-6257-4F25-A9AD-59D2DD97FB1A}" destId="{4996C92F-D9A4-490D-BD8E-3CBB330378AA}" srcOrd="0" destOrd="0" parTransId="{D825D9C4-5D5A-41F7-A013-20EC72E3BD7A}" sibTransId="{66707E07-375D-4F36-B119-DD520ED72D37}"/>
    <dgm:cxn modelId="{880A9BE3-8A84-40EC-A5E0-0B1F04925EC4}" type="presParOf" srcId="{32AEDA88-A708-43BC-A5A3-003D02FC2AA0}" destId="{B07D3283-1133-4BD2-9F8B-AB1AF1F53C23}" srcOrd="0" destOrd="0" presId="urn:microsoft.com/office/officeart/2005/8/layout/vList3"/>
    <dgm:cxn modelId="{9C54AD5C-EE18-472B-B264-CED97F8D34A7}" type="presParOf" srcId="{B07D3283-1133-4BD2-9F8B-AB1AF1F53C23}" destId="{356956C1-3CCF-40CC-816E-0C617A0EC4C7}" srcOrd="0" destOrd="0" presId="urn:microsoft.com/office/officeart/2005/8/layout/vList3"/>
    <dgm:cxn modelId="{DD0FE6BF-4C4B-41F1-8752-E0835C8BCA97}" type="presParOf" srcId="{B07D3283-1133-4BD2-9F8B-AB1AF1F53C23}" destId="{D27ED70C-08B7-483F-9F09-88C6644E0DFD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D93BE9-6257-4F25-A9AD-59D2DD97FB1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77947A9D-6463-468F-ADDA-5BE85166DFAF}">
      <dgm:prSet phldrT="[Testo]" custT="1"/>
      <dgm:spPr>
        <a:ln>
          <a:solidFill>
            <a:srgbClr val="941D67"/>
          </a:solidFill>
        </a:ln>
      </dgm:spPr>
      <dgm:t>
        <a:bodyPr/>
        <a:lstStyle/>
        <a:p>
          <a:r>
            <a:rPr lang="it-IT" sz="3600" dirty="0" smtClean="0">
              <a:solidFill>
                <a:srgbClr val="990033"/>
              </a:solidFill>
              <a:effectLst/>
            </a:rPr>
            <a:t>MOBILITA’ ELETTRICA</a:t>
          </a:r>
        </a:p>
      </dgm:t>
    </dgm:pt>
    <dgm:pt modelId="{A8335462-15C9-4429-99C2-8E731E1F5045}" type="parTrans" cxnId="{7C2033DC-C3D6-47B5-8296-DE83110BC908}">
      <dgm:prSet/>
      <dgm:spPr/>
      <dgm:t>
        <a:bodyPr/>
        <a:lstStyle/>
        <a:p>
          <a:endParaRPr lang="it-IT"/>
        </a:p>
      </dgm:t>
    </dgm:pt>
    <dgm:pt modelId="{97FB7F59-C76F-4D2F-B397-38E964267462}" type="sibTrans" cxnId="{7C2033DC-C3D6-47B5-8296-DE83110BC908}">
      <dgm:prSet/>
      <dgm:spPr/>
      <dgm:t>
        <a:bodyPr/>
        <a:lstStyle/>
        <a:p>
          <a:endParaRPr lang="it-IT"/>
        </a:p>
      </dgm:t>
    </dgm:pt>
    <dgm:pt modelId="{32AEDA88-A708-43BC-A5A3-003D02FC2AA0}" type="pres">
      <dgm:prSet presAssocID="{E2D93BE9-6257-4F25-A9AD-59D2DD97FB1A}" presName="linearFlow" presStyleCnt="0">
        <dgm:presLayoutVars>
          <dgm:dir/>
          <dgm:resizeHandles val="exact"/>
        </dgm:presLayoutVars>
      </dgm:prSet>
      <dgm:spPr/>
    </dgm:pt>
    <dgm:pt modelId="{903D38F4-0206-4429-B4B1-22E75C00FFE7}" type="pres">
      <dgm:prSet presAssocID="{77947A9D-6463-468F-ADDA-5BE85166DFAF}" presName="composite" presStyleCnt="0"/>
      <dgm:spPr/>
    </dgm:pt>
    <dgm:pt modelId="{A0503567-0F7B-4A1E-82E2-49A5237C4F4F}" type="pres">
      <dgm:prSet presAssocID="{77947A9D-6463-468F-ADDA-5BE85166DFAF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2191D8-842F-4B94-9A91-345ADD386A71}" type="pres">
      <dgm:prSet presAssocID="{77947A9D-6463-468F-ADDA-5BE85166DFAF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C2033DC-C3D6-47B5-8296-DE83110BC908}" srcId="{E2D93BE9-6257-4F25-A9AD-59D2DD97FB1A}" destId="{77947A9D-6463-468F-ADDA-5BE85166DFAF}" srcOrd="0" destOrd="0" parTransId="{A8335462-15C9-4429-99C2-8E731E1F5045}" sibTransId="{97FB7F59-C76F-4D2F-B397-38E964267462}"/>
    <dgm:cxn modelId="{F17CEA63-A015-4135-84DB-F69376268807}" type="presOf" srcId="{77947A9D-6463-468F-ADDA-5BE85166DFAF}" destId="{7B2191D8-842F-4B94-9A91-345ADD386A71}" srcOrd="0" destOrd="0" presId="urn:microsoft.com/office/officeart/2005/8/layout/vList3"/>
    <dgm:cxn modelId="{583B129B-C20E-4372-91B5-EB959663A7B3}" type="presOf" srcId="{E2D93BE9-6257-4F25-A9AD-59D2DD97FB1A}" destId="{32AEDA88-A708-43BC-A5A3-003D02FC2AA0}" srcOrd="0" destOrd="0" presId="urn:microsoft.com/office/officeart/2005/8/layout/vList3"/>
    <dgm:cxn modelId="{664A176A-D5C6-4E4A-A61C-1E721B8CF527}" type="presParOf" srcId="{32AEDA88-A708-43BC-A5A3-003D02FC2AA0}" destId="{903D38F4-0206-4429-B4B1-22E75C00FFE7}" srcOrd="0" destOrd="0" presId="urn:microsoft.com/office/officeart/2005/8/layout/vList3"/>
    <dgm:cxn modelId="{05C30A01-F7F3-4A18-A9B4-0E73EC496265}" type="presParOf" srcId="{903D38F4-0206-4429-B4B1-22E75C00FFE7}" destId="{A0503567-0F7B-4A1E-82E2-49A5237C4F4F}" srcOrd="0" destOrd="0" presId="urn:microsoft.com/office/officeart/2005/8/layout/vList3"/>
    <dgm:cxn modelId="{C254DE0F-9C3B-4F9E-A819-88714272DCF8}" type="presParOf" srcId="{903D38F4-0206-4429-B4B1-22E75C00FFE7}" destId="{7B2191D8-842F-4B94-9A91-345ADD386A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D93BE9-6257-4F25-A9AD-59D2DD97FB1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E7E74FE7-3492-4CF4-8FF1-6DAA50428717}">
      <dgm:prSet phldrT="[Testo]" custT="1"/>
      <dgm:spPr>
        <a:ln>
          <a:solidFill>
            <a:srgbClr val="941D67"/>
          </a:solidFill>
        </a:ln>
      </dgm:spPr>
      <dgm:t>
        <a:bodyPr/>
        <a:lstStyle/>
        <a:p>
          <a:r>
            <a:rPr lang="it-IT" sz="3600" dirty="0" smtClean="0">
              <a:solidFill>
                <a:srgbClr val="990033"/>
              </a:solidFill>
              <a:effectLst/>
            </a:rPr>
            <a:t>CURA E PREVENZIONE NELLA SANITA’</a:t>
          </a:r>
        </a:p>
      </dgm:t>
    </dgm:pt>
    <dgm:pt modelId="{8A4CAB50-0B37-4F41-B40D-CE6912C7D924}" type="parTrans" cxnId="{520E75EB-8721-45A5-B528-8BC5D9738253}">
      <dgm:prSet/>
      <dgm:spPr/>
      <dgm:t>
        <a:bodyPr/>
        <a:lstStyle/>
        <a:p>
          <a:endParaRPr lang="it-IT"/>
        </a:p>
      </dgm:t>
    </dgm:pt>
    <dgm:pt modelId="{8614C6C6-B328-4348-8941-3AFBFC19A103}" type="sibTrans" cxnId="{520E75EB-8721-45A5-B528-8BC5D9738253}">
      <dgm:prSet/>
      <dgm:spPr/>
      <dgm:t>
        <a:bodyPr/>
        <a:lstStyle/>
        <a:p>
          <a:endParaRPr lang="it-IT"/>
        </a:p>
      </dgm:t>
    </dgm:pt>
    <dgm:pt modelId="{32AEDA88-A708-43BC-A5A3-003D02FC2AA0}" type="pres">
      <dgm:prSet presAssocID="{E2D93BE9-6257-4F25-A9AD-59D2DD97FB1A}" presName="linearFlow" presStyleCnt="0">
        <dgm:presLayoutVars>
          <dgm:dir/>
          <dgm:resizeHandles val="exact"/>
        </dgm:presLayoutVars>
      </dgm:prSet>
      <dgm:spPr/>
    </dgm:pt>
    <dgm:pt modelId="{48954EE9-A804-4566-A7D0-07909091F461}" type="pres">
      <dgm:prSet presAssocID="{E7E74FE7-3492-4CF4-8FF1-6DAA50428717}" presName="composite" presStyleCnt="0"/>
      <dgm:spPr/>
    </dgm:pt>
    <dgm:pt modelId="{8CC7581D-5573-412D-93DB-A21538324115}" type="pres">
      <dgm:prSet presAssocID="{E7E74FE7-3492-4CF4-8FF1-6DAA50428717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10CEE3-7679-4D8C-928A-19CE8F3560E8}" type="pres">
      <dgm:prSet presAssocID="{E7E74FE7-3492-4CF4-8FF1-6DAA5042871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20E75EB-8721-45A5-B528-8BC5D9738253}" srcId="{E2D93BE9-6257-4F25-A9AD-59D2DD97FB1A}" destId="{E7E74FE7-3492-4CF4-8FF1-6DAA50428717}" srcOrd="0" destOrd="0" parTransId="{8A4CAB50-0B37-4F41-B40D-CE6912C7D924}" sibTransId="{8614C6C6-B328-4348-8941-3AFBFC19A103}"/>
    <dgm:cxn modelId="{3C2017C0-A360-4C9D-9830-49D2178C46AE}" type="presOf" srcId="{E2D93BE9-6257-4F25-A9AD-59D2DD97FB1A}" destId="{32AEDA88-A708-43BC-A5A3-003D02FC2AA0}" srcOrd="0" destOrd="0" presId="urn:microsoft.com/office/officeart/2005/8/layout/vList3"/>
    <dgm:cxn modelId="{5DED2C88-0329-4F81-A6E6-D32F8BDD157E}" type="presOf" srcId="{E7E74FE7-3492-4CF4-8FF1-6DAA50428717}" destId="{CB10CEE3-7679-4D8C-928A-19CE8F3560E8}" srcOrd="0" destOrd="0" presId="urn:microsoft.com/office/officeart/2005/8/layout/vList3"/>
    <dgm:cxn modelId="{7924FBC5-81D1-4188-AD00-7F03C4BE90DA}" type="presParOf" srcId="{32AEDA88-A708-43BC-A5A3-003D02FC2AA0}" destId="{48954EE9-A804-4566-A7D0-07909091F461}" srcOrd="0" destOrd="0" presId="urn:microsoft.com/office/officeart/2005/8/layout/vList3"/>
    <dgm:cxn modelId="{2390886E-AFBC-47DC-8EF0-8817DD09B291}" type="presParOf" srcId="{48954EE9-A804-4566-A7D0-07909091F461}" destId="{8CC7581D-5573-412D-93DB-A21538324115}" srcOrd="0" destOrd="0" presId="urn:microsoft.com/office/officeart/2005/8/layout/vList3"/>
    <dgm:cxn modelId="{05D4D53C-F1B2-4648-BF1C-9DC87DA63DCE}" type="presParOf" srcId="{48954EE9-A804-4566-A7D0-07909091F461}" destId="{CB10CEE3-7679-4D8C-928A-19CE8F3560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D93BE9-6257-4F25-A9AD-59D2DD97FB1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807DF277-1E23-4851-9D9F-7BF9DB103C8C}">
      <dgm:prSet phldrT="[Testo]" custT="1"/>
      <dgm:spPr>
        <a:ln>
          <a:solidFill>
            <a:srgbClr val="941D67"/>
          </a:solidFill>
        </a:ln>
      </dgm:spPr>
      <dgm:t>
        <a:bodyPr/>
        <a:lstStyle/>
        <a:p>
          <a:r>
            <a:rPr lang="it-IT" sz="3600" dirty="0" smtClean="0">
              <a:solidFill>
                <a:srgbClr val="990033"/>
              </a:solidFill>
              <a:effectLst/>
            </a:rPr>
            <a:t>IMPRESA DEL FUTURO: INTELLIGENTE E VERDE</a:t>
          </a:r>
        </a:p>
      </dgm:t>
    </dgm:pt>
    <dgm:pt modelId="{3A901BA9-054F-4995-BA3A-E572CB57AADA}" type="parTrans" cxnId="{5811AACF-3151-4057-9293-88548E311472}">
      <dgm:prSet/>
      <dgm:spPr/>
      <dgm:t>
        <a:bodyPr/>
        <a:lstStyle/>
        <a:p>
          <a:endParaRPr lang="it-IT"/>
        </a:p>
      </dgm:t>
    </dgm:pt>
    <dgm:pt modelId="{7C66E0E0-7D5A-4A57-AFB5-3A8D4058AC29}" type="sibTrans" cxnId="{5811AACF-3151-4057-9293-88548E311472}">
      <dgm:prSet/>
      <dgm:spPr/>
      <dgm:t>
        <a:bodyPr/>
        <a:lstStyle/>
        <a:p>
          <a:endParaRPr lang="it-IT"/>
        </a:p>
      </dgm:t>
    </dgm:pt>
    <dgm:pt modelId="{32AEDA88-A708-43BC-A5A3-003D02FC2AA0}" type="pres">
      <dgm:prSet presAssocID="{E2D93BE9-6257-4F25-A9AD-59D2DD97FB1A}" presName="linearFlow" presStyleCnt="0">
        <dgm:presLayoutVars>
          <dgm:dir/>
          <dgm:resizeHandles val="exact"/>
        </dgm:presLayoutVars>
      </dgm:prSet>
      <dgm:spPr/>
    </dgm:pt>
    <dgm:pt modelId="{57CA6E08-7E93-4F07-A696-5DE19506EBBC}" type="pres">
      <dgm:prSet presAssocID="{807DF277-1E23-4851-9D9F-7BF9DB103C8C}" presName="composite" presStyleCnt="0"/>
      <dgm:spPr/>
    </dgm:pt>
    <dgm:pt modelId="{EC60B36D-8C07-41AC-86E7-1BFC76A9CB12}" type="pres">
      <dgm:prSet presAssocID="{807DF277-1E23-4851-9D9F-7BF9DB103C8C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F60158-3BF3-4E09-989F-01A525E43038}" type="pres">
      <dgm:prSet presAssocID="{807DF277-1E23-4851-9D9F-7BF9DB103C8C}" presName="txShp" presStyleLbl="node1" presStyleIdx="0" presStyleCnt="1" custScaleX="1180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811AACF-3151-4057-9293-88548E311472}" srcId="{E2D93BE9-6257-4F25-A9AD-59D2DD97FB1A}" destId="{807DF277-1E23-4851-9D9F-7BF9DB103C8C}" srcOrd="0" destOrd="0" parTransId="{3A901BA9-054F-4995-BA3A-E572CB57AADA}" sibTransId="{7C66E0E0-7D5A-4A57-AFB5-3A8D4058AC29}"/>
    <dgm:cxn modelId="{84AD8E03-5BCD-4E76-B2FD-320E68DFFE87}" type="presOf" srcId="{E2D93BE9-6257-4F25-A9AD-59D2DD97FB1A}" destId="{32AEDA88-A708-43BC-A5A3-003D02FC2AA0}" srcOrd="0" destOrd="0" presId="urn:microsoft.com/office/officeart/2005/8/layout/vList3"/>
    <dgm:cxn modelId="{6C4C0914-537B-4936-97F3-59710EFA8AD8}" type="presOf" srcId="{807DF277-1E23-4851-9D9F-7BF9DB103C8C}" destId="{F8F60158-3BF3-4E09-989F-01A525E43038}" srcOrd="0" destOrd="0" presId="urn:microsoft.com/office/officeart/2005/8/layout/vList3"/>
    <dgm:cxn modelId="{02B3389F-52D1-485A-AACB-D0005F48465A}" type="presParOf" srcId="{32AEDA88-A708-43BC-A5A3-003D02FC2AA0}" destId="{57CA6E08-7E93-4F07-A696-5DE19506EBBC}" srcOrd="0" destOrd="0" presId="urn:microsoft.com/office/officeart/2005/8/layout/vList3"/>
    <dgm:cxn modelId="{0C060AE5-DAFC-4F70-A457-C072B573F5C2}" type="presParOf" srcId="{57CA6E08-7E93-4F07-A696-5DE19506EBBC}" destId="{EC60B36D-8C07-41AC-86E7-1BFC76A9CB12}" srcOrd="0" destOrd="0" presId="urn:microsoft.com/office/officeart/2005/8/layout/vList3"/>
    <dgm:cxn modelId="{9EC6AE69-896A-4BAF-B136-438BE8D723C7}" type="presParOf" srcId="{57CA6E08-7E93-4F07-A696-5DE19506EBBC}" destId="{F8F60158-3BF3-4E09-989F-01A525E430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D93BE9-6257-4F25-A9AD-59D2DD97FB1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CD32B211-9308-432B-9ADF-44DD4DC13D8B}">
      <dgm:prSet phldrT="[Testo]" custT="1"/>
      <dgm:spPr>
        <a:ln>
          <a:solidFill>
            <a:srgbClr val="941D67"/>
          </a:solidFill>
        </a:ln>
      </dgm:spPr>
      <dgm:t>
        <a:bodyPr/>
        <a:lstStyle/>
        <a:p>
          <a:r>
            <a:rPr lang="it-IT" sz="3600" dirty="0" smtClean="0">
              <a:solidFill>
                <a:srgbClr val="990033"/>
              </a:solidFill>
              <a:effectLst/>
            </a:rPr>
            <a:t>RETI DISTRIBUITE </a:t>
          </a:r>
          <a:r>
            <a:rPr lang="it-IT" sz="3600" dirty="0" err="1" smtClean="0">
              <a:solidFill>
                <a:srgbClr val="990033"/>
              </a:solidFill>
              <a:effectLst/>
            </a:rPr>
            <a:t>DI</a:t>
          </a:r>
          <a:r>
            <a:rPr lang="it-IT" sz="3600" dirty="0" smtClean="0">
              <a:solidFill>
                <a:srgbClr val="990033"/>
              </a:solidFill>
              <a:effectLst/>
            </a:rPr>
            <a:t> GENERAZIONE </a:t>
          </a:r>
          <a:r>
            <a:rPr lang="it-IT" sz="3600" dirty="0" err="1" smtClean="0">
              <a:solidFill>
                <a:srgbClr val="990033"/>
              </a:solidFill>
              <a:effectLst/>
            </a:rPr>
            <a:t>DI</a:t>
          </a:r>
          <a:r>
            <a:rPr lang="it-IT" sz="3600" dirty="0" smtClean="0">
              <a:solidFill>
                <a:srgbClr val="990033"/>
              </a:solidFill>
              <a:effectLst/>
            </a:rPr>
            <a:t> POTENZA ELETTRICA</a:t>
          </a:r>
        </a:p>
      </dgm:t>
    </dgm:pt>
    <dgm:pt modelId="{DA815110-0346-4569-96D3-8C8F5F85DC74}" type="parTrans" cxnId="{349584AA-F1D2-420C-9F37-609F3467D30E}">
      <dgm:prSet/>
      <dgm:spPr/>
      <dgm:t>
        <a:bodyPr/>
        <a:lstStyle/>
        <a:p>
          <a:endParaRPr lang="it-IT"/>
        </a:p>
      </dgm:t>
    </dgm:pt>
    <dgm:pt modelId="{29599BBF-915A-43E5-A591-BBCF21634256}" type="sibTrans" cxnId="{349584AA-F1D2-420C-9F37-609F3467D30E}">
      <dgm:prSet/>
      <dgm:spPr/>
      <dgm:t>
        <a:bodyPr/>
        <a:lstStyle/>
        <a:p>
          <a:endParaRPr lang="it-IT"/>
        </a:p>
      </dgm:t>
    </dgm:pt>
    <dgm:pt modelId="{32AEDA88-A708-43BC-A5A3-003D02FC2AA0}" type="pres">
      <dgm:prSet presAssocID="{E2D93BE9-6257-4F25-A9AD-59D2DD97FB1A}" presName="linearFlow" presStyleCnt="0">
        <dgm:presLayoutVars>
          <dgm:dir/>
          <dgm:resizeHandles val="exact"/>
        </dgm:presLayoutVars>
      </dgm:prSet>
      <dgm:spPr/>
    </dgm:pt>
    <dgm:pt modelId="{B98F0589-1165-411F-849D-8473392B965F}" type="pres">
      <dgm:prSet presAssocID="{CD32B211-9308-432B-9ADF-44DD4DC13D8B}" presName="composite" presStyleCnt="0"/>
      <dgm:spPr/>
    </dgm:pt>
    <dgm:pt modelId="{39E1F5B7-B5F4-4872-90B0-CBEA7CBBBA75}" type="pres">
      <dgm:prSet presAssocID="{CD32B211-9308-432B-9ADF-44DD4DC13D8B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5258F32-67C8-4D42-AB6D-195AD1879172}" type="pres">
      <dgm:prSet presAssocID="{CD32B211-9308-432B-9ADF-44DD4DC13D8B}" presName="txShp" presStyleLbl="node1" presStyleIdx="0" presStyleCnt="1" custScaleX="1210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39DC1B0-A4E4-4F37-B689-CD888FD130BC}" type="presOf" srcId="{E2D93BE9-6257-4F25-A9AD-59D2DD97FB1A}" destId="{32AEDA88-A708-43BC-A5A3-003D02FC2AA0}" srcOrd="0" destOrd="0" presId="urn:microsoft.com/office/officeart/2005/8/layout/vList3"/>
    <dgm:cxn modelId="{8EE3DAF4-C98D-49A3-BFE9-6EC16EABA2E4}" type="presOf" srcId="{CD32B211-9308-432B-9ADF-44DD4DC13D8B}" destId="{45258F32-67C8-4D42-AB6D-195AD1879172}" srcOrd="0" destOrd="0" presId="urn:microsoft.com/office/officeart/2005/8/layout/vList3"/>
    <dgm:cxn modelId="{349584AA-F1D2-420C-9F37-609F3467D30E}" srcId="{E2D93BE9-6257-4F25-A9AD-59D2DD97FB1A}" destId="{CD32B211-9308-432B-9ADF-44DD4DC13D8B}" srcOrd="0" destOrd="0" parTransId="{DA815110-0346-4569-96D3-8C8F5F85DC74}" sibTransId="{29599BBF-915A-43E5-A591-BBCF21634256}"/>
    <dgm:cxn modelId="{E720DA98-927F-47AA-A61F-8D60C8623064}" type="presParOf" srcId="{32AEDA88-A708-43BC-A5A3-003D02FC2AA0}" destId="{B98F0589-1165-411F-849D-8473392B965F}" srcOrd="0" destOrd="0" presId="urn:microsoft.com/office/officeart/2005/8/layout/vList3"/>
    <dgm:cxn modelId="{B29E9E22-11AC-42BF-B5FE-AAE3D82EDAD3}" type="presParOf" srcId="{B98F0589-1165-411F-849D-8473392B965F}" destId="{39E1F5B7-B5F4-4872-90B0-CBEA7CBBBA75}" srcOrd="0" destOrd="0" presId="urn:microsoft.com/office/officeart/2005/8/layout/vList3"/>
    <dgm:cxn modelId="{ABFD9482-1EEF-40F5-9FE3-671D9CFC0106}" type="presParOf" srcId="{B98F0589-1165-411F-849D-8473392B965F}" destId="{45258F32-67C8-4D42-AB6D-195AD18791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3305DF4-93B8-45AB-8014-581CEBAFA6A3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E16B975A-AEE8-4B9A-847B-E46C28BB27E3}">
      <dgm:prSet phldrT="[Testo]"/>
      <dgm:spPr>
        <a:solidFill>
          <a:srgbClr val="FF5050"/>
        </a:solidFill>
      </dgm:spPr>
      <dgm:t>
        <a:bodyPr/>
        <a:lstStyle/>
        <a:p>
          <a:r>
            <a:rPr lang="it-IT" b="1" dirty="0"/>
            <a:t>SISTEMI </a:t>
          </a:r>
          <a:r>
            <a:rPr lang="it-IT" b="1" dirty="0" err="1"/>
            <a:t>DI</a:t>
          </a:r>
          <a:r>
            <a:rPr lang="it-IT" b="1" dirty="0"/>
            <a:t> INTERESSE STRATEGICO</a:t>
          </a:r>
        </a:p>
      </dgm:t>
    </dgm:pt>
    <dgm:pt modelId="{A4BB015A-B125-4F96-BD51-7F66568AFC40}" type="parTrans" cxnId="{0E702746-BA97-4769-8E4E-14D10C8E7F04}">
      <dgm:prSet/>
      <dgm:spPr/>
      <dgm:t>
        <a:bodyPr/>
        <a:lstStyle/>
        <a:p>
          <a:endParaRPr lang="it-IT"/>
        </a:p>
      </dgm:t>
    </dgm:pt>
    <dgm:pt modelId="{CB066FBC-1349-4871-9392-D1E367FF084F}" type="sibTrans" cxnId="{0E702746-BA97-4769-8E4E-14D10C8E7F04}">
      <dgm:prSet/>
      <dgm:spPr/>
      <dgm:t>
        <a:bodyPr/>
        <a:lstStyle/>
        <a:p>
          <a:endParaRPr lang="it-IT"/>
        </a:p>
      </dgm:t>
    </dgm:pt>
    <dgm:pt modelId="{5967BCFF-3F94-4161-A5B6-47B0779FECA8}">
      <dgm:prSet phldrT="[Testo]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rgbClr val="FF5050"/>
          </a:solidFill>
        </a:ln>
      </dgm:spPr>
      <dgm:t>
        <a:bodyPr/>
        <a:lstStyle/>
        <a:p>
          <a:r>
            <a:rPr lang="it-IT" dirty="0" smtClean="0"/>
            <a:t>Agroalimentare</a:t>
          </a:r>
          <a:endParaRPr lang="it-IT" dirty="0"/>
        </a:p>
      </dgm:t>
    </dgm:pt>
    <dgm:pt modelId="{C137D158-F8B0-46A7-A830-192B288B6AE1}" type="parTrans" cxnId="{0E709691-3F13-405B-9C25-6B5E96503CD5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2D7F15F1-B765-42AE-BE84-3A75E53DD380}" type="sibTrans" cxnId="{0E709691-3F13-405B-9C25-6B5E96503CD5}">
      <dgm:prSet/>
      <dgm:spPr/>
      <dgm:t>
        <a:bodyPr/>
        <a:lstStyle/>
        <a:p>
          <a:endParaRPr lang="it-IT"/>
        </a:p>
      </dgm:t>
    </dgm:pt>
    <dgm:pt modelId="{0BC97BE5-C234-4DFF-BD0C-526E36CDA410}">
      <dgm:prSet phldrT="[Testo]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rgbClr val="FF5050"/>
          </a:solidFill>
        </a:ln>
      </dgm:spPr>
      <dgm:t>
        <a:bodyPr/>
        <a:lstStyle/>
        <a:p>
          <a:r>
            <a:rPr lang="it-IT" dirty="0"/>
            <a:t>Edilizia e Costruzioni</a:t>
          </a:r>
        </a:p>
      </dgm:t>
    </dgm:pt>
    <dgm:pt modelId="{0967B358-B2B1-4285-BF04-42B978EBB3A5}" type="parTrans" cxnId="{07C6B17D-CB6F-4A3C-A394-82BE27B0EC5B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D7511F50-179F-486C-B41D-77FDEDD4B983}" type="sibTrans" cxnId="{07C6B17D-CB6F-4A3C-A394-82BE27B0EC5B}">
      <dgm:prSet/>
      <dgm:spPr/>
      <dgm:t>
        <a:bodyPr/>
        <a:lstStyle/>
        <a:p>
          <a:endParaRPr lang="it-IT"/>
        </a:p>
      </dgm:t>
    </dgm:pt>
    <dgm:pt modelId="{ACC53061-DDF6-4146-8C9F-A8E4364C4761}">
      <dgm:prSet phldrT="[Testo]"/>
      <dgm:spPr>
        <a:solidFill>
          <a:srgbClr val="FF5050"/>
        </a:solidFill>
      </dgm:spPr>
      <dgm:t>
        <a:bodyPr/>
        <a:lstStyle/>
        <a:p>
          <a:r>
            <a:rPr lang="it-IT" b="1" dirty="0"/>
            <a:t>SISTEMI AD ELEVATO POTENZIALE </a:t>
          </a:r>
          <a:r>
            <a:rPr lang="it-IT" b="1" dirty="0" err="1"/>
            <a:t>DI</a:t>
          </a:r>
          <a:r>
            <a:rPr lang="it-IT" b="1" dirty="0"/>
            <a:t> CRESCITA</a:t>
          </a:r>
        </a:p>
      </dgm:t>
    </dgm:pt>
    <dgm:pt modelId="{69DF46E7-6854-4ED9-AA7B-8DE7A00E338F}" type="parTrans" cxnId="{A3ABBB54-1B61-43D8-99A1-D87422694F9B}">
      <dgm:prSet/>
      <dgm:spPr/>
      <dgm:t>
        <a:bodyPr/>
        <a:lstStyle/>
        <a:p>
          <a:endParaRPr lang="it-IT"/>
        </a:p>
      </dgm:t>
    </dgm:pt>
    <dgm:pt modelId="{B90DC1A2-21B5-4526-958B-91C9DD2948B9}" type="sibTrans" cxnId="{A3ABBB54-1B61-43D8-99A1-D87422694F9B}">
      <dgm:prSet/>
      <dgm:spPr/>
      <dgm:t>
        <a:bodyPr/>
        <a:lstStyle/>
        <a:p>
          <a:endParaRPr lang="it-IT"/>
        </a:p>
      </dgm:t>
    </dgm:pt>
    <dgm:pt modelId="{A9F98F36-1ADB-411B-B536-087CFE6C50AD}">
      <dgm:prSet phldrT="[Testo]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rgbClr val="FF5050"/>
          </a:solidFill>
        </a:ln>
      </dgm:spPr>
      <dgm:t>
        <a:bodyPr/>
        <a:lstStyle/>
        <a:p>
          <a:r>
            <a:rPr lang="it-IT" dirty="0"/>
            <a:t>Industrie della salute</a:t>
          </a:r>
        </a:p>
      </dgm:t>
    </dgm:pt>
    <dgm:pt modelId="{D83CF81F-63EB-4C16-BDBC-1951BD1AC2CF}" type="parTrans" cxnId="{58AD3C37-31BD-4C1C-8A93-86F4A74693F9}">
      <dgm:prSet/>
      <dgm:spPr/>
      <dgm:t>
        <a:bodyPr/>
        <a:lstStyle/>
        <a:p>
          <a:endParaRPr lang="it-IT"/>
        </a:p>
      </dgm:t>
    </dgm:pt>
    <dgm:pt modelId="{F17F2E66-62DE-417A-92B2-C674F39B47EC}" type="sibTrans" cxnId="{58AD3C37-31BD-4C1C-8A93-86F4A74693F9}">
      <dgm:prSet/>
      <dgm:spPr/>
      <dgm:t>
        <a:bodyPr/>
        <a:lstStyle/>
        <a:p>
          <a:endParaRPr lang="it-IT"/>
        </a:p>
      </dgm:t>
    </dgm:pt>
    <dgm:pt modelId="{C8DF4217-8A26-4CD9-9847-A11DBF5F7B7A}">
      <dgm:prSet phldrT="[Testo]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rgbClr val="FF5050"/>
          </a:solidFill>
        </a:ln>
      </dgm:spPr>
      <dgm:t>
        <a:bodyPr/>
        <a:lstStyle/>
        <a:p>
          <a:r>
            <a:rPr lang="it-IT" dirty="0"/>
            <a:t>Industrie culturali e creative</a:t>
          </a:r>
        </a:p>
      </dgm:t>
    </dgm:pt>
    <dgm:pt modelId="{317E040B-7963-42AB-87CB-5D73445598A9}" type="parTrans" cxnId="{20ECCA7A-7AA5-44AD-BF64-A1DB3D705FED}">
      <dgm:prSet/>
      <dgm:spPr>
        <a:ln>
          <a:solidFill>
            <a:srgbClr val="FF5050"/>
          </a:solidFill>
        </a:ln>
      </dgm:spPr>
      <dgm:t>
        <a:bodyPr/>
        <a:lstStyle/>
        <a:p>
          <a:endParaRPr lang="it-IT"/>
        </a:p>
      </dgm:t>
    </dgm:pt>
    <dgm:pt modelId="{57C361D7-7758-443C-9694-B6ECE8DDA6A0}" type="sibTrans" cxnId="{20ECCA7A-7AA5-44AD-BF64-A1DB3D705FED}">
      <dgm:prSet/>
      <dgm:spPr/>
      <dgm:t>
        <a:bodyPr/>
        <a:lstStyle/>
        <a:p>
          <a:endParaRPr lang="it-IT"/>
        </a:p>
      </dgm:t>
    </dgm:pt>
    <dgm:pt modelId="{B0191444-4E26-416D-AC72-BB89EE8AABF4}">
      <dgm:prSet phldrT="[Testo]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rgbClr val="FF5050"/>
          </a:solidFill>
        </a:ln>
      </dgm:spPr>
      <dgm:t>
        <a:bodyPr/>
        <a:lstStyle/>
        <a:p>
          <a:r>
            <a:rPr lang="it-IT" dirty="0"/>
            <a:t>Meccatronica e Motoristica</a:t>
          </a:r>
        </a:p>
      </dgm:t>
    </dgm:pt>
    <dgm:pt modelId="{FAB3EC7A-99CC-4F64-9CCA-BD90DC61F19F}" type="parTrans" cxnId="{17370ACD-4BA6-40F4-AAA9-61AD9DA6DE7C}">
      <dgm:prSet/>
      <dgm:spPr>
        <a:ln>
          <a:solidFill>
            <a:srgbClr val="FF5050"/>
          </a:solidFill>
        </a:ln>
      </dgm:spPr>
      <dgm:t>
        <a:bodyPr/>
        <a:lstStyle/>
        <a:p>
          <a:endParaRPr lang="it-IT"/>
        </a:p>
      </dgm:t>
    </dgm:pt>
    <dgm:pt modelId="{12379BD2-2001-4CF1-AB85-68B26D881272}" type="sibTrans" cxnId="{17370ACD-4BA6-40F4-AAA9-61AD9DA6DE7C}">
      <dgm:prSet/>
      <dgm:spPr/>
      <dgm:t>
        <a:bodyPr/>
        <a:lstStyle/>
        <a:p>
          <a:endParaRPr lang="it-IT"/>
        </a:p>
      </dgm:t>
    </dgm:pt>
    <dgm:pt modelId="{04E85F96-DF57-4399-86D6-01C5AF902ADB}" type="pres">
      <dgm:prSet presAssocID="{A3305DF4-93B8-45AB-8014-581CEBAFA6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EE338941-816D-44D4-8860-0BF5BC994161}" type="pres">
      <dgm:prSet presAssocID="{E16B975A-AEE8-4B9A-847B-E46C28BB27E3}" presName="root" presStyleCnt="0"/>
      <dgm:spPr/>
    </dgm:pt>
    <dgm:pt modelId="{C6D976B4-553B-45BF-8529-CA9C337AFA55}" type="pres">
      <dgm:prSet presAssocID="{E16B975A-AEE8-4B9A-847B-E46C28BB27E3}" presName="rootComposite" presStyleCnt="0"/>
      <dgm:spPr/>
    </dgm:pt>
    <dgm:pt modelId="{A902E171-1B45-438E-9FD3-28DA259B2431}" type="pres">
      <dgm:prSet presAssocID="{E16B975A-AEE8-4B9A-847B-E46C28BB27E3}" presName="rootText" presStyleLbl="node1" presStyleIdx="0" presStyleCnt="2"/>
      <dgm:spPr/>
      <dgm:t>
        <a:bodyPr/>
        <a:lstStyle/>
        <a:p>
          <a:endParaRPr lang="it-IT"/>
        </a:p>
      </dgm:t>
    </dgm:pt>
    <dgm:pt modelId="{9625A789-9A77-41D3-9707-6EE9A36CBED1}" type="pres">
      <dgm:prSet presAssocID="{E16B975A-AEE8-4B9A-847B-E46C28BB27E3}" presName="rootConnector" presStyleLbl="node1" presStyleIdx="0" presStyleCnt="2"/>
      <dgm:spPr/>
      <dgm:t>
        <a:bodyPr/>
        <a:lstStyle/>
        <a:p>
          <a:endParaRPr lang="it-IT"/>
        </a:p>
      </dgm:t>
    </dgm:pt>
    <dgm:pt modelId="{52A1B754-CB4C-4180-A6B2-E7275AFDF954}" type="pres">
      <dgm:prSet presAssocID="{E16B975A-AEE8-4B9A-847B-E46C28BB27E3}" presName="childShape" presStyleCnt="0"/>
      <dgm:spPr/>
    </dgm:pt>
    <dgm:pt modelId="{2B02D6D6-07FD-45B5-8DA7-76A01E81FDED}" type="pres">
      <dgm:prSet presAssocID="{C137D158-F8B0-46A7-A830-192B288B6AE1}" presName="Name13" presStyleLbl="parChTrans1D2" presStyleIdx="0" presStyleCnt="5"/>
      <dgm:spPr/>
      <dgm:t>
        <a:bodyPr/>
        <a:lstStyle/>
        <a:p>
          <a:endParaRPr lang="it-IT"/>
        </a:p>
      </dgm:t>
    </dgm:pt>
    <dgm:pt modelId="{AC8CB222-CB67-483A-85C2-51C2111F52AF}" type="pres">
      <dgm:prSet presAssocID="{5967BCFF-3F94-4161-A5B6-47B0779FECA8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0B189A-2A76-4744-A096-D200CE05E6DB}" type="pres">
      <dgm:prSet presAssocID="{0967B358-B2B1-4285-BF04-42B978EBB3A5}" presName="Name13" presStyleLbl="parChTrans1D2" presStyleIdx="1" presStyleCnt="5"/>
      <dgm:spPr/>
      <dgm:t>
        <a:bodyPr/>
        <a:lstStyle/>
        <a:p>
          <a:endParaRPr lang="it-IT"/>
        </a:p>
      </dgm:t>
    </dgm:pt>
    <dgm:pt modelId="{527E9545-23D5-48A1-BBAF-AA4FB500287E}" type="pres">
      <dgm:prSet presAssocID="{0BC97BE5-C234-4DFF-BD0C-526E36CDA410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A19B17-D929-4EF5-B367-1B893B9861C5}" type="pres">
      <dgm:prSet presAssocID="{FAB3EC7A-99CC-4F64-9CCA-BD90DC61F19F}" presName="Name13" presStyleLbl="parChTrans1D2" presStyleIdx="2" presStyleCnt="5"/>
      <dgm:spPr/>
      <dgm:t>
        <a:bodyPr/>
        <a:lstStyle/>
        <a:p>
          <a:endParaRPr lang="it-IT"/>
        </a:p>
      </dgm:t>
    </dgm:pt>
    <dgm:pt modelId="{3B7481C3-ABAE-4F15-BFAF-52030A702DD7}" type="pres">
      <dgm:prSet presAssocID="{B0191444-4E26-416D-AC72-BB89EE8AABF4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810772-730D-4CED-B2B4-08937F6776FB}" type="pres">
      <dgm:prSet presAssocID="{ACC53061-DDF6-4146-8C9F-A8E4364C4761}" presName="root" presStyleCnt="0"/>
      <dgm:spPr/>
    </dgm:pt>
    <dgm:pt modelId="{732EE40E-61D5-4E8A-A064-EDC740DDFFA6}" type="pres">
      <dgm:prSet presAssocID="{ACC53061-DDF6-4146-8C9F-A8E4364C4761}" presName="rootComposite" presStyleCnt="0"/>
      <dgm:spPr/>
    </dgm:pt>
    <dgm:pt modelId="{38DF686A-0264-4E78-9EAA-408F3150742C}" type="pres">
      <dgm:prSet presAssocID="{ACC53061-DDF6-4146-8C9F-A8E4364C4761}" presName="rootText" presStyleLbl="node1" presStyleIdx="1" presStyleCnt="2"/>
      <dgm:spPr/>
      <dgm:t>
        <a:bodyPr/>
        <a:lstStyle/>
        <a:p>
          <a:endParaRPr lang="it-IT"/>
        </a:p>
      </dgm:t>
    </dgm:pt>
    <dgm:pt modelId="{1CC610EB-41E1-4341-BA7F-25542461CD9C}" type="pres">
      <dgm:prSet presAssocID="{ACC53061-DDF6-4146-8C9F-A8E4364C4761}" presName="rootConnector" presStyleLbl="node1" presStyleIdx="1" presStyleCnt="2"/>
      <dgm:spPr/>
      <dgm:t>
        <a:bodyPr/>
        <a:lstStyle/>
        <a:p>
          <a:endParaRPr lang="it-IT"/>
        </a:p>
      </dgm:t>
    </dgm:pt>
    <dgm:pt modelId="{8D589693-6F62-4A04-A045-D103961AEA32}" type="pres">
      <dgm:prSet presAssocID="{ACC53061-DDF6-4146-8C9F-A8E4364C4761}" presName="childShape" presStyleCnt="0"/>
      <dgm:spPr/>
    </dgm:pt>
    <dgm:pt modelId="{041D2C61-5B98-4F5E-BDA2-49877BB4907C}" type="pres">
      <dgm:prSet presAssocID="{D83CF81F-63EB-4C16-BDBC-1951BD1AC2CF}" presName="Name13" presStyleLbl="parChTrans1D2" presStyleIdx="3" presStyleCnt="5"/>
      <dgm:spPr/>
      <dgm:t>
        <a:bodyPr/>
        <a:lstStyle/>
        <a:p>
          <a:endParaRPr lang="it-IT"/>
        </a:p>
      </dgm:t>
    </dgm:pt>
    <dgm:pt modelId="{DB751FB7-5D2D-423B-B717-1A2EF12911C6}" type="pres">
      <dgm:prSet presAssocID="{A9F98F36-1ADB-411B-B536-087CFE6C50AD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1A87DA-2312-43B8-8683-FB86286C4B13}" type="pres">
      <dgm:prSet presAssocID="{317E040B-7963-42AB-87CB-5D73445598A9}" presName="Name13" presStyleLbl="parChTrans1D2" presStyleIdx="4" presStyleCnt="5"/>
      <dgm:spPr/>
      <dgm:t>
        <a:bodyPr/>
        <a:lstStyle/>
        <a:p>
          <a:endParaRPr lang="it-IT"/>
        </a:p>
      </dgm:t>
    </dgm:pt>
    <dgm:pt modelId="{D81BFDDE-DBCE-402E-99B5-4AF1E83D1B94}" type="pres">
      <dgm:prSet presAssocID="{C8DF4217-8A26-4CD9-9847-A11DBF5F7B7A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2DB5FB8-FFAE-4E3E-96D3-6A40B4A3111B}" type="presOf" srcId="{5967BCFF-3F94-4161-A5B6-47B0779FECA8}" destId="{AC8CB222-CB67-483A-85C2-51C2111F52AF}" srcOrd="0" destOrd="0" presId="urn:microsoft.com/office/officeart/2005/8/layout/hierarchy3"/>
    <dgm:cxn modelId="{2D25206A-4DCC-4634-81F9-F0DCC64B35FF}" type="presOf" srcId="{E16B975A-AEE8-4B9A-847B-E46C28BB27E3}" destId="{A902E171-1B45-438E-9FD3-28DA259B2431}" srcOrd="0" destOrd="0" presId="urn:microsoft.com/office/officeart/2005/8/layout/hierarchy3"/>
    <dgm:cxn modelId="{6B9AC1ED-B71C-43D6-8AEE-F29BC6F04B65}" type="presOf" srcId="{A3305DF4-93B8-45AB-8014-581CEBAFA6A3}" destId="{04E85F96-DF57-4399-86D6-01C5AF902ADB}" srcOrd="0" destOrd="0" presId="urn:microsoft.com/office/officeart/2005/8/layout/hierarchy3"/>
    <dgm:cxn modelId="{25420C24-6D3E-4ACC-96AD-FF5C5B7D6B73}" type="presOf" srcId="{C137D158-F8B0-46A7-A830-192B288B6AE1}" destId="{2B02D6D6-07FD-45B5-8DA7-76A01E81FDED}" srcOrd="0" destOrd="0" presId="urn:microsoft.com/office/officeart/2005/8/layout/hierarchy3"/>
    <dgm:cxn modelId="{58AD3C37-31BD-4C1C-8A93-86F4A74693F9}" srcId="{ACC53061-DDF6-4146-8C9F-A8E4364C4761}" destId="{A9F98F36-1ADB-411B-B536-087CFE6C50AD}" srcOrd="0" destOrd="0" parTransId="{D83CF81F-63EB-4C16-BDBC-1951BD1AC2CF}" sibTransId="{F17F2E66-62DE-417A-92B2-C674F39B47EC}"/>
    <dgm:cxn modelId="{E210F15F-A7FE-4987-8B7D-C4AC5A57F920}" type="presOf" srcId="{ACC53061-DDF6-4146-8C9F-A8E4364C4761}" destId="{38DF686A-0264-4E78-9EAA-408F3150742C}" srcOrd="0" destOrd="0" presId="urn:microsoft.com/office/officeart/2005/8/layout/hierarchy3"/>
    <dgm:cxn modelId="{0B076B9E-5383-43AA-A7A7-A63F21C4696D}" type="presOf" srcId="{D83CF81F-63EB-4C16-BDBC-1951BD1AC2CF}" destId="{041D2C61-5B98-4F5E-BDA2-49877BB4907C}" srcOrd="0" destOrd="0" presId="urn:microsoft.com/office/officeart/2005/8/layout/hierarchy3"/>
    <dgm:cxn modelId="{A3ABBB54-1B61-43D8-99A1-D87422694F9B}" srcId="{A3305DF4-93B8-45AB-8014-581CEBAFA6A3}" destId="{ACC53061-DDF6-4146-8C9F-A8E4364C4761}" srcOrd="1" destOrd="0" parTransId="{69DF46E7-6854-4ED9-AA7B-8DE7A00E338F}" sibTransId="{B90DC1A2-21B5-4526-958B-91C9DD2948B9}"/>
    <dgm:cxn modelId="{20ECCA7A-7AA5-44AD-BF64-A1DB3D705FED}" srcId="{ACC53061-DDF6-4146-8C9F-A8E4364C4761}" destId="{C8DF4217-8A26-4CD9-9847-A11DBF5F7B7A}" srcOrd="1" destOrd="0" parTransId="{317E040B-7963-42AB-87CB-5D73445598A9}" sibTransId="{57C361D7-7758-443C-9694-B6ECE8DDA6A0}"/>
    <dgm:cxn modelId="{BEFDCD83-9161-472D-8819-E85AC6A1F74E}" type="presOf" srcId="{0967B358-B2B1-4285-BF04-42B978EBB3A5}" destId="{A60B189A-2A76-4744-A096-D200CE05E6DB}" srcOrd="0" destOrd="0" presId="urn:microsoft.com/office/officeart/2005/8/layout/hierarchy3"/>
    <dgm:cxn modelId="{17370ACD-4BA6-40F4-AAA9-61AD9DA6DE7C}" srcId="{E16B975A-AEE8-4B9A-847B-E46C28BB27E3}" destId="{B0191444-4E26-416D-AC72-BB89EE8AABF4}" srcOrd="2" destOrd="0" parTransId="{FAB3EC7A-99CC-4F64-9CCA-BD90DC61F19F}" sibTransId="{12379BD2-2001-4CF1-AB85-68B26D881272}"/>
    <dgm:cxn modelId="{9933BEAA-186B-4171-A472-F80FD448AA42}" type="presOf" srcId="{FAB3EC7A-99CC-4F64-9CCA-BD90DC61F19F}" destId="{FEA19B17-D929-4EF5-B367-1B893B9861C5}" srcOrd="0" destOrd="0" presId="urn:microsoft.com/office/officeart/2005/8/layout/hierarchy3"/>
    <dgm:cxn modelId="{12B5823A-6679-4D1F-8C21-E4A2A297CC2A}" type="presOf" srcId="{A9F98F36-1ADB-411B-B536-087CFE6C50AD}" destId="{DB751FB7-5D2D-423B-B717-1A2EF12911C6}" srcOrd="0" destOrd="0" presId="urn:microsoft.com/office/officeart/2005/8/layout/hierarchy3"/>
    <dgm:cxn modelId="{586D3B55-939C-4BC4-B4E8-76840A20BD50}" type="presOf" srcId="{C8DF4217-8A26-4CD9-9847-A11DBF5F7B7A}" destId="{D81BFDDE-DBCE-402E-99B5-4AF1E83D1B94}" srcOrd="0" destOrd="0" presId="urn:microsoft.com/office/officeart/2005/8/layout/hierarchy3"/>
    <dgm:cxn modelId="{1F6A8CC9-3C9B-481C-BA3D-199E0FE6D885}" type="presOf" srcId="{317E040B-7963-42AB-87CB-5D73445598A9}" destId="{B51A87DA-2312-43B8-8683-FB86286C4B13}" srcOrd="0" destOrd="0" presId="urn:microsoft.com/office/officeart/2005/8/layout/hierarchy3"/>
    <dgm:cxn modelId="{234FF04B-683D-40F1-8AA5-4A87A37F86A3}" type="presOf" srcId="{ACC53061-DDF6-4146-8C9F-A8E4364C4761}" destId="{1CC610EB-41E1-4341-BA7F-25542461CD9C}" srcOrd="1" destOrd="0" presId="urn:microsoft.com/office/officeart/2005/8/layout/hierarchy3"/>
    <dgm:cxn modelId="{AEBEDA0A-F9B3-498D-A76D-9F2FF6ADA2ED}" type="presOf" srcId="{B0191444-4E26-416D-AC72-BB89EE8AABF4}" destId="{3B7481C3-ABAE-4F15-BFAF-52030A702DD7}" srcOrd="0" destOrd="0" presId="urn:microsoft.com/office/officeart/2005/8/layout/hierarchy3"/>
    <dgm:cxn modelId="{0E709691-3F13-405B-9C25-6B5E96503CD5}" srcId="{E16B975A-AEE8-4B9A-847B-E46C28BB27E3}" destId="{5967BCFF-3F94-4161-A5B6-47B0779FECA8}" srcOrd="0" destOrd="0" parTransId="{C137D158-F8B0-46A7-A830-192B288B6AE1}" sibTransId="{2D7F15F1-B765-42AE-BE84-3A75E53DD380}"/>
    <dgm:cxn modelId="{0E702746-BA97-4769-8E4E-14D10C8E7F04}" srcId="{A3305DF4-93B8-45AB-8014-581CEBAFA6A3}" destId="{E16B975A-AEE8-4B9A-847B-E46C28BB27E3}" srcOrd="0" destOrd="0" parTransId="{A4BB015A-B125-4F96-BD51-7F66568AFC40}" sibTransId="{CB066FBC-1349-4871-9392-D1E367FF084F}"/>
    <dgm:cxn modelId="{2A145928-052D-4DE0-8332-FD2C7B9DC71F}" type="presOf" srcId="{0BC97BE5-C234-4DFF-BD0C-526E36CDA410}" destId="{527E9545-23D5-48A1-BBAF-AA4FB500287E}" srcOrd="0" destOrd="0" presId="urn:microsoft.com/office/officeart/2005/8/layout/hierarchy3"/>
    <dgm:cxn modelId="{07C6B17D-CB6F-4A3C-A394-82BE27B0EC5B}" srcId="{E16B975A-AEE8-4B9A-847B-E46C28BB27E3}" destId="{0BC97BE5-C234-4DFF-BD0C-526E36CDA410}" srcOrd="1" destOrd="0" parTransId="{0967B358-B2B1-4285-BF04-42B978EBB3A5}" sibTransId="{D7511F50-179F-486C-B41D-77FDEDD4B983}"/>
    <dgm:cxn modelId="{F82E300A-7925-4812-B7B6-6F0ADAD742FA}" type="presOf" srcId="{E16B975A-AEE8-4B9A-847B-E46C28BB27E3}" destId="{9625A789-9A77-41D3-9707-6EE9A36CBED1}" srcOrd="1" destOrd="0" presId="urn:microsoft.com/office/officeart/2005/8/layout/hierarchy3"/>
    <dgm:cxn modelId="{08D15345-D4EB-4685-9445-78F87845EDF8}" type="presParOf" srcId="{04E85F96-DF57-4399-86D6-01C5AF902ADB}" destId="{EE338941-816D-44D4-8860-0BF5BC994161}" srcOrd="0" destOrd="0" presId="urn:microsoft.com/office/officeart/2005/8/layout/hierarchy3"/>
    <dgm:cxn modelId="{9675DDFF-00F9-4DF6-99B2-80BA2438CEC2}" type="presParOf" srcId="{EE338941-816D-44D4-8860-0BF5BC994161}" destId="{C6D976B4-553B-45BF-8529-CA9C337AFA55}" srcOrd="0" destOrd="0" presId="urn:microsoft.com/office/officeart/2005/8/layout/hierarchy3"/>
    <dgm:cxn modelId="{A3A98AA9-0FE8-401E-AEC1-E60F577C6D73}" type="presParOf" srcId="{C6D976B4-553B-45BF-8529-CA9C337AFA55}" destId="{A902E171-1B45-438E-9FD3-28DA259B2431}" srcOrd="0" destOrd="0" presId="urn:microsoft.com/office/officeart/2005/8/layout/hierarchy3"/>
    <dgm:cxn modelId="{FC697151-ACB5-458E-AE92-275FB44575DB}" type="presParOf" srcId="{C6D976B4-553B-45BF-8529-CA9C337AFA55}" destId="{9625A789-9A77-41D3-9707-6EE9A36CBED1}" srcOrd="1" destOrd="0" presId="urn:microsoft.com/office/officeart/2005/8/layout/hierarchy3"/>
    <dgm:cxn modelId="{36568581-8C98-457D-9BEA-06E2A4554339}" type="presParOf" srcId="{EE338941-816D-44D4-8860-0BF5BC994161}" destId="{52A1B754-CB4C-4180-A6B2-E7275AFDF954}" srcOrd="1" destOrd="0" presId="urn:microsoft.com/office/officeart/2005/8/layout/hierarchy3"/>
    <dgm:cxn modelId="{FBC84DA7-C175-4FF4-A5B6-55E96C470EA4}" type="presParOf" srcId="{52A1B754-CB4C-4180-A6B2-E7275AFDF954}" destId="{2B02D6D6-07FD-45B5-8DA7-76A01E81FDED}" srcOrd="0" destOrd="0" presId="urn:microsoft.com/office/officeart/2005/8/layout/hierarchy3"/>
    <dgm:cxn modelId="{152100DF-8255-4A19-9666-9309871D9361}" type="presParOf" srcId="{52A1B754-CB4C-4180-A6B2-E7275AFDF954}" destId="{AC8CB222-CB67-483A-85C2-51C2111F52AF}" srcOrd="1" destOrd="0" presId="urn:microsoft.com/office/officeart/2005/8/layout/hierarchy3"/>
    <dgm:cxn modelId="{4C6F2829-9A9B-4572-B30B-AD22D765C2C0}" type="presParOf" srcId="{52A1B754-CB4C-4180-A6B2-E7275AFDF954}" destId="{A60B189A-2A76-4744-A096-D200CE05E6DB}" srcOrd="2" destOrd="0" presId="urn:microsoft.com/office/officeart/2005/8/layout/hierarchy3"/>
    <dgm:cxn modelId="{B5E36045-A9CA-44EB-8948-8DA33377E86F}" type="presParOf" srcId="{52A1B754-CB4C-4180-A6B2-E7275AFDF954}" destId="{527E9545-23D5-48A1-BBAF-AA4FB500287E}" srcOrd="3" destOrd="0" presId="urn:microsoft.com/office/officeart/2005/8/layout/hierarchy3"/>
    <dgm:cxn modelId="{CE9EEA00-8691-49CC-BCE1-985E63936470}" type="presParOf" srcId="{52A1B754-CB4C-4180-A6B2-E7275AFDF954}" destId="{FEA19B17-D929-4EF5-B367-1B893B9861C5}" srcOrd="4" destOrd="0" presId="urn:microsoft.com/office/officeart/2005/8/layout/hierarchy3"/>
    <dgm:cxn modelId="{50DE0D79-089F-4CCD-91DE-0034BBE4B9AA}" type="presParOf" srcId="{52A1B754-CB4C-4180-A6B2-E7275AFDF954}" destId="{3B7481C3-ABAE-4F15-BFAF-52030A702DD7}" srcOrd="5" destOrd="0" presId="urn:microsoft.com/office/officeart/2005/8/layout/hierarchy3"/>
    <dgm:cxn modelId="{A6D27F08-A6CA-4EBF-8219-5E166C64BAA4}" type="presParOf" srcId="{04E85F96-DF57-4399-86D6-01C5AF902ADB}" destId="{D6810772-730D-4CED-B2B4-08937F6776FB}" srcOrd="1" destOrd="0" presId="urn:microsoft.com/office/officeart/2005/8/layout/hierarchy3"/>
    <dgm:cxn modelId="{2E2A64C8-979C-484D-8A48-518DFF4AC75A}" type="presParOf" srcId="{D6810772-730D-4CED-B2B4-08937F6776FB}" destId="{732EE40E-61D5-4E8A-A064-EDC740DDFFA6}" srcOrd="0" destOrd="0" presId="urn:microsoft.com/office/officeart/2005/8/layout/hierarchy3"/>
    <dgm:cxn modelId="{1BC721BF-DC7E-4C78-9424-45C0D0A09569}" type="presParOf" srcId="{732EE40E-61D5-4E8A-A064-EDC740DDFFA6}" destId="{38DF686A-0264-4E78-9EAA-408F3150742C}" srcOrd="0" destOrd="0" presId="urn:microsoft.com/office/officeart/2005/8/layout/hierarchy3"/>
    <dgm:cxn modelId="{F98B69D5-8916-4F92-93A4-95992D905CC4}" type="presParOf" srcId="{732EE40E-61D5-4E8A-A064-EDC740DDFFA6}" destId="{1CC610EB-41E1-4341-BA7F-25542461CD9C}" srcOrd="1" destOrd="0" presId="urn:microsoft.com/office/officeart/2005/8/layout/hierarchy3"/>
    <dgm:cxn modelId="{8F4C349F-BC24-4061-B936-5B3AF102E9F7}" type="presParOf" srcId="{D6810772-730D-4CED-B2B4-08937F6776FB}" destId="{8D589693-6F62-4A04-A045-D103961AEA32}" srcOrd="1" destOrd="0" presId="urn:microsoft.com/office/officeart/2005/8/layout/hierarchy3"/>
    <dgm:cxn modelId="{B50236F0-411E-4823-ABE9-FF3936199879}" type="presParOf" srcId="{8D589693-6F62-4A04-A045-D103961AEA32}" destId="{041D2C61-5B98-4F5E-BDA2-49877BB4907C}" srcOrd="0" destOrd="0" presId="urn:microsoft.com/office/officeart/2005/8/layout/hierarchy3"/>
    <dgm:cxn modelId="{00AF58A9-1552-40B7-9C00-204C5ABF50BD}" type="presParOf" srcId="{8D589693-6F62-4A04-A045-D103961AEA32}" destId="{DB751FB7-5D2D-423B-B717-1A2EF12911C6}" srcOrd="1" destOrd="0" presId="urn:microsoft.com/office/officeart/2005/8/layout/hierarchy3"/>
    <dgm:cxn modelId="{86ABD3F8-43AD-4A11-B034-5FFC81EC7AE3}" type="presParOf" srcId="{8D589693-6F62-4A04-A045-D103961AEA32}" destId="{B51A87DA-2312-43B8-8683-FB86286C4B13}" srcOrd="2" destOrd="0" presId="urn:microsoft.com/office/officeart/2005/8/layout/hierarchy3"/>
    <dgm:cxn modelId="{9E5BD45F-555F-4574-8661-0D0D7B231EA7}" type="presParOf" srcId="{8D589693-6F62-4A04-A045-D103961AEA32}" destId="{D81BFDDE-DBCE-402E-99B5-4AF1E83D1B9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93BE9-6257-4F25-A9AD-59D2DD97FB1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300DB0CC-81AE-4D59-A748-C4B2A36F591C}">
      <dgm:prSet phldrT="[Testo]" custT="1"/>
      <dgm:spPr>
        <a:ln>
          <a:solidFill>
            <a:srgbClr val="941D67"/>
          </a:solidFill>
        </a:ln>
      </dgm:spPr>
      <dgm:t>
        <a:bodyPr/>
        <a:lstStyle/>
        <a:p>
          <a:r>
            <a:rPr lang="it-IT" sz="3600" dirty="0" smtClean="0">
              <a:solidFill>
                <a:srgbClr val="990033"/>
              </a:solidFill>
              <a:effectLst/>
            </a:rPr>
            <a:t>NUOVA COMPOSIZIONE GENERAZIONALE DELLA POPOLAZIONE</a:t>
          </a:r>
        </a:p>
      </dgm:t>
    </dgm:pt>
    <dgm:pt modelId="{269458AD-BE8B-4EA5-B454-B89E5A013B76}" type="parTrans" cxnId="{0061A88E-1ED1-4DA0-AE3E-1A70E383D683}">
      <dgm:prSet/>
      <dgm:spPr/>
      <dgm:t>
        <a:bodyPr/>
        <a:lstStyle/>
        <a:p>
          <a:endParaRPr lang="it-IT" sz="1600"/>
        </a:p>
      </dgm:t>
    </dgm:pt>
    <dgm:pt modelId="{AF4883FB-7990-4579-8C99-3EB76A394D0A}" type="sibTrans" cxnId="{0061A88E-1ED1-4DA0-AE3E-1A70E383D683}">
      <dgm:prSet/>
      <dgm:spPr/>
      <dgm:t>
        <a:bodyPr/>
        <a:lstStyle/>
        <a:p>
          <a:endParaRPr lang="it-IT" sz="1600"/>
        </a:p>
      </dgm:t>
    </dgm:pt>
    <dgm:pt modelId="{32AEDA88-A708-43BC-A5A3-003D02FC2AA0}" type="pres">
      <dgm:prSet presAssocID="{E2D93BE9-6257-4F25-A9AD-59D2DD97FB1A}" presName="linearFlow" presStyleCnt="0">
        <dgm:presLayoutVars>
          <dgm:dir/>
          <dgm:resizeHandles val="exact"/>
        </dgm:presLayoutVars>
      </dgm:prSet>
      <dgm:spPr/>
    </dgm:pt>
    <dgm:pt modelId="{12BE3E07-DA50-465D-9E01-E674D0BF1B37}" type="pres">
      <dgm:prSet presAssocID="{300DB0CC-81AE-4D59-A748-C4B2A36F591C}" presName="composite" presStyleCnt="0"/>
      <dgm:spPr/>
    </dgm:pt>
    <dgm:pt modelId="{5A83D61C-9347-4DA3-8337-92809159FFA2}" type="pres">
      <dgm:prSet presAssocID="{300DB0CC-81AE-4D59-A748-C4B2A36F591C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41D67"/>
          </a:solidFill>
        </a:ln>
      </dgm:spPr>
    </dgm:pt>
    <dgm:pt modelId="{7B24A104-96F3-47D4-A85C-28496772548F}" type="pres">
      <dgm:prSet presAssocID="{300DB0CC-81AE-4D59-A748-C4B2A36F591C}" presName="txShp" presStyleLbl="node1" presStyleIdx="0" presStyleCnt="1" custScaleX="124164" custScaleY="1028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061A88E-1ED1-4DA0-AE3E-1A70E383D683}" srcId="{E2D93BE9-6257-4F25-A9AD-59D2DD97FB1A}" destId="{300DB0CC-81AE-4D59-A748-C4B2A36F591C}" srcOrd="0" destOrd="0" parTransId="{269458AD-BE8B-4EA5-B454-B89E5A013B76}" sibTransId="{AF4883FB-7990-4579-8C99-3EB76A394D0A}"/>
    <dgm:cxn modelId="{25C310A1-0AC1-4B25-BA6F-D87B9D877614}" type="presOf" srcId="{300DB0CC-81AE-4D59-A748-C4B2A36F591C}" destId="{7B24A104-96F3-47D4-A85C-28496772548F}" srcOrd="0" destOrd="0" presId="urn:microsoft.com/office/officeart/2005/8/layout/vList3"/>
    <dgm:cxn modelId="{CC634702-0C58-4CA3-BCA7-0E4AF1F658E6}" type="presOf" srcId="{E2D93BE9-6257-4F25-A9AD-59D2DD97FB1A}" destId="{32AEDA88-A708-43BC-A5A3-003D02FC2AA0}" srcOrd="0" destOrd="0" presId="urn:microsoft.com/office/officeart/2005/8/layout/vList3"/>
    <dgm:cxn modelId="{4784F5D0-13FA-4090-A86A-E6AE6C3ADA28}" type="presParOf" srcId="{32AEDA88-A708-43BC-A5A3-003D02FC2AA0}" destId="{12BE3E07-DA50-465D-9E01-E674D0BF1B37}" srcOrd="0" destOrd="0" presId="urn:microsoft.com/office/officeart/2005/8/layout/vList3"/>
    <dgm:cxn modelId="{6342AF4E-24C7-4897-81B6-BC83F34AF273}" type="presParOf" srcId="{12BE3E07-DA50-465D-9E01-E674D0BF1B37}" destId="{5A83D61C-9347-4DA3-8337-92809159FFA2}" srcOrd="0" destOrd="0" presId="urn:microsoft.com/office/officeart/2005/8/layout/vList3"/>
    <dgm:cxn modelId="{BC8CEE46-70CF-40BD-83AB-D4986FF671CD}" type="presParOf" srcId="{12BE3E07-DA50-465D-9E01-E674D0BF1B37}" destId="{7B24A104-96F3-47D4-A85C-28496772548F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D93BE9-6257-4F25-A9AD-59D2DD97FB1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D7F51FB5-1AB5-4FFE-9117-8BBE272A51B2}">
      <dgm:prSet phldrT="[Testo]" custT="1"/>
      <dgm:spPr>
        <a:ln>
          <a:solidFill>
            <a:srgbClr val="941D67"/>
          </a:solidFill>
        </a:ln>
      </dgm:spPr>
      <dgm:t>
        <a:bodyPr/>
        <a:lstStyle/>
        <a:p>
          <a:r>
            <a:rPr lang="it-IT" sz="3600" dirty="0" smtClean="0">
              <a:solidFill>
                <a:srgbClr val="990033"/>
              </a:solidFill>
              <a:effectLst/>
            </a:rPr>
            <a:t>GEO-SOCIALIZZAZIONE</a:t>
          </a:r>
        </a:p>
      </dgm:t>
    </dgm:pt>
    <dgm:pt modelId="{CA2A0FD9-144C-4A7B-B0E6-B75D216602EB}" type="parTrans" cxnId="{5E50C135-A424-4DFC-8A30-38DD38A0D916}">
      <dgm:prSet/>
      <dgm:spPr/>
      <dgm:t>
        <a:bodyPr/>
        <a:lstStyle/>
        <a:p>
          <a:endParaRPr lang="it-IT" sz="1600"/>
        </a:p>
      </dgm:t>
    </dgm:pt>
    <dgm:pt modelId="{36B4A050-81E0-4E1B-9D71-F85EF7F78520}" type="sibTrans" cxnId="{5E50C135-A424-4DFC-8A30-38DD38A0D916}">
      <dgm:prSet/>
      <dgm:spPr/>
      <dgm:t>
        <a:bodyPr/>
        <a:lstStyle/>
        <a:p>
          <a:endParaRPr lang="it-IT" sz="1600"/>
        </a:p>
      </dgm:t>
    </dgm:pt>
    <dgm:pt modelId="{32AEDA88-A708-43BC-A5A3-003D02FC2AA0}" type="pres">
      <dgm:prSet presAssocID="{E2D93BE9-6257-4F25-A9AD-59D2DD97FB1A}" presName="linearFlow" presStyleCnt="0">
        <dgm:presLayoutVars>
          <dgm:dir/>
          <dgm:resizeHandles val="exact"/>
        </dgm:presLayoutVars>
      </dgm:prSet>
      <dgm:spPr/>
    </dgm:pt>
    <dgm:pt modelId="{C35B3000-8725-4FB8-AEEA-271C681EB940}" type="pres">
      <dgm:prSet presAssocID="{D7F51FB5-1AB5-4FFE-9117-8BBE272A51B2}" presName="composite" presStyleCnt="0"/>
      <dgm:spPr/>
    </dgm:pt>
    <dgm:pt modelId="{3BEEFBCA-BB68-4CD8-B4E3-85F1839E7D91}" type="pres">
      <dgm:prSet presAssocID="{D7F51FB5-1AB5-4FFE-9117-8BBE272A51B2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41D67"/>
          </a:solidFill>
        </a:ln>
      </dgm:spPr>
    </dgm:pt>
    <dgm:pt modelId="{AD862CC7-5B2A-460B-BA64-87E02FA2AFCE}" type="pres">
      <dgm:prSet presAssocID="{D7F51FB5-1AB5-4FFE-9117-8BBE272A51B2}" presName="txShp" presStyleLbl="node1" presStyleIdx="0" presStyleCnt="1" custScaleX="1121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E50C135-A424-4DFC-8A30-38DD38A0D916}" srcId="{E2D93BE9-6257-4F25-A9AD-59D2DD97FB1A}" destId="{D7F51FB5-1AB5-4FFE-9117-8BBE272A51B2}" srcOrd="0" destOrd="0" parTransId="{CA2A0FD9-144C-4A7B-B0E6-B75D216602EB}" sibTransId="{36B4A050-81E0-4E1B-9D71-F85EF7F78520}"/>
    <dgm:cxn modelId="{95783280-003B-4705-9DED-C4DCB92FD053}" type="presOf" srcId="{D7F51FB5-1AB5-4FFE-9117-8BBE272A51B2}" destId="{AD862CC7-5B2A-460B-BA64-87E02FA2AFCE}" srcOrd="0" destOrd="0" presId="urn:microsoft.com/office/officeart/2005/8/layout/vList3"/>
    <dgm:cxn modelId="{E7945260-9C51-4D74-AA2C-E6BA5D1B26F5}" type="presOf" srcId="{E2D93BE9-6257-4F25-A9AD-59D2DD97FB1A}" destId="{32AEDA88-A708-43BC-A5A3-003D02FC2AA0}" srcOrd="0" destOrd="0" presId="urn:microsoft.com/office/officeart/2005/8/layout/vList3"/>
    <dgm:cxn modelId="{4DA92C23-BD92-413F-B144-E08CD9903162}" type="presParOf" srcId="{32AEDA88-A708-43BC-A5A3-003D02FC2AA0}" destId="{C35B3000-8725-4FB8-AEEA-271C681EB940}" srcOrd="0" destOrd="0" presId="urn:microsoft.com/office/officeart/2005/8/layout/vList3"/>
    <dgm:cxn modelId="{2A8ADF6B-F181-46F4-A331-06E3D5B3A376}" type="presParOf" srcId="{C35B3000-8725-4FB8-AEEA-271C681EB940}" destId="{3BEEFBCA-BB68-4CD8-B4E3-85F1839E7D91}" srcOrd="0" destOrd="0" presId="urn:microsoft.com/office/officeart/2005/8/layout/vList3"/>
    <dgm:cxn modelId="{B00BFCEC-157F-4DA7-A4F1-2FFEF9B65694}" type="presParOf" srcId="{C35B3000-8725-4FB8-AEEA-271C681EB940}" destId="{AD862CC7-5B2A-460B-BA64-87E02FA2AFCE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D93BE9-6257-4F25-A9AD-59D2DD97FB1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A523AB9B-D089-4CF0-96F9-230F5FE57AC9}">
      <dgm:prSet phldrT="[Testo]" custT="1"/>
      <dgm:spPr>
        <a:ln>
          <a:solidFill>
            <a:srgbClr val="941D67"/>
          </a:solidFill>
        </a:ln>
      </dgm:spPr>
      <dgm:t>
        <a:bodyPr/>
        <a:lstStyle/>
        <a:p>
          <a:r>
            <a:rPr lang="it-IT" sz="3600" dirty="0" smtClean="0">
              <a:solidFill>
                <a:srgbClr val="990033"/>
              </a:solidFill>
              <a:effectLst/>
            </a:rPr>
            <a:t>CLOUD INTELLIGENTE</a:t>
          </a:r>
        </a:p>
      </dgm:t>
    </dgm:pt>
    <dgm:pt modelId="{251E621A-1290-4AC2-9E4B-80DEB55AC305}" type="parTrans" cxnId="{0994A90D-090E-4E17-B3D9-AE2F20C02499}">
      <dgm:prSet/>
      <dgm:spPr/>
      <dgm:t>
        <a:bodyPr/>
        <a:lstStyle/>
        <a:p>
          <a:endParaRPr lang="it-IT"/>
        </a:p>
      </dgm:t>
    </dgm:pt>
    <dgm:pt modelId="{3DE42DDC-EF1C-427A-A475-68B5483F6911}" type="sibTrans" cxnId="{0994A90D-090E-4E17-B3D9-AE2F20C02499}">
      <dgm:prSet/>
      <dgm:spPr/>
      <dgm:t>
        <a:bodyPr/>
        <a:lstStyle/>
        <a:p>
          <a:endParaRPr lang="it-IT"/>
        </a:p>
      </dgm:t>
    </dgm:pt>
    <dgm:pt modelId="{32AEDA88-A708-43BC-A5A3-003D02FC2AA0}" type="pres">
      <dgm:prSet presAssocID="{E2D93BE9-6257-4F25-A9AD-59D2DD97FB1A}" presName="linearFlow" presStyleCnt="0">
        <dgm:presLayoutVars>
          <dgm:dir/>
          <dgm:resizeHandles val="exact"/>
        </dgm:presLayoutVars>
      </dgm:prSet>
      <dgm:spPr/>
    </dgm:pt>
    <dgm:pt modelId="{072E79DC-6F1C-4F22-8A73-15A493E535A1}" type="pres">
      <dgm:prSet presAssocID="{A523AB9B-D089-4CF0-96F9-230F5FE57AC9}" presName="composite" presStyleCnt="0"/>
      <dgm:spPr/>
    </dgm:pt>
    <dgm:pt modelId="{E488C4AE-B2FB-4081-B994-309A3FB09802}" type="pres">
      <dgm:prSet presAssocID="{A523AB9B-D089-4CF0-96F9-230F5FE57AC9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721ED1-CCA2-47A0-9A67-FDC6F9DEDC33}" type="pres">
      <dgm:prSet presAssocID="{A523AB9B-D089-4CF0-96F9-230F5FE57AC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994A90D-090E-4E17-B3D9-AE2F20C02499}" srcId="{E2D93BE9-6257-4F25-A9AD-59D2DD97FB1A}" destId="{A523AB9B-D089-4CF0-96F9-230F5FE57AC9}" srcOrd="0" destOrd="0" parTransId="{251E621A-1290-4AC2-9E4B-80DEB55AC305}" sibTransId="{3DE42DDC-EF1C-427A-A475-68B5483F6911}"/>
    <dgm:cxn modelId="{5D4CE7D3-0E1A-4D99-A88A-9383F73B36BE}" type="presOf" srcId="{A523AB9B-D089-4CF0-96F9-230F5FE57AC9}" destId="{62721ED1-CCA2-47A0-9A67-FDC6F9DEDC33}" srcOrd="0" destOrd="0" presId="urn:microsoft.com/office/officeart/2005/8/layout/vList3"/>
    <dgm:cxn modelId="{24A7EECE-2421-4784-9742-B3DD9A28EA9C}" type="presOf" srcId="{E2D93BE9-6257-4F25-A9AD-59D2DD97FB1A}" destId="{32AEDA88-A708-43BC-A5A3-003D02FC2AA0}" srcOrd="0" destOrd="0" presId="urn:microsoft.com/office/officeart/2005/8/layout/vList3"/>
    <dgm:cxn modelId="{ABEAED74-28D3-4147-A074-38799C0E45DF}" type="presParOf" srcId="{32AEDA88-A708-43BC-A5A3-003D02FC2AA0}" destId="{072E79DC-6F1C-4F22-8A73-15A493E535A1}" srcOrd="0" destOrd="0" presId="urn:microsoft.com/office/officeart/2005/8/layout/vList3"/>
    <dgm:cxn modelId="{F4E9B9F6-4513-45A2-B629-DAF610A5AAC2}" type="presParOf" srcId="{072E79DC-6F1C-4F22-8A73-15A493E535A1}" destId="{E488C4AE-B2FB-4081-B994-309A3FB09802}" srcOrd="0" destOrd="0" presId="urn:microsoft.com/office/officeart/2005/8/layout/vList3"/>
    <dgm:cxn modelId="{C8C4FD8F-D4E9-4B1A-99C8-2CAE0325DF2B}" type="presParOf" srcId="{072E79DC-6F1C-4F22-8A73-15A493E535A1}" destId="{62721ED1-CCA2-47A0-9A67-FDC6F9DEDC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D93BE9-6257-4F25-A9AD-59D2DD97FB1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300DB0CC-81AE-4D59-A748-C4B2A36F591C}">
      <dgm:prSet phldrT="[Testo]" custT="1"/>
      <dgm:spPr>
        <a:ln>
          <a:solidFill>
            <a:srgbClr val="941D67"/>
          </a:solidFill>
        </a:ln>
      </dgm:spPr>
      <dgm:t>
        <a:bodyPr/>
        <a:lstStyle/>
        <a:p>
          <a:r>
            <a:rPr lang="it-IT" sz="3600" dirty="0" smtClean="0">
              <a:solidFill>
                <a:srgbClr val="990033"/>
              </a:solidFill>
              <a:effectLst/>
            </a:rPr>
            <a:t>MONDO VIRTUALE</a:t>
          </a:r>
        </a:p>
      </dgm:t>
    </dgm:pt>
    <dgm:pt modelId="{AF4883FB-7990-4579-8C99-3EB76A394D0A}" type="sibTrans" cxnId="{0061A88E-1ED1-4DA0-AE3E-1A70E383D683}">
      <dgm:prSet/>
      <dgm:spPr/>
      <dgm:t>
        <a:bodyPr/>
        <a:lstStyle/>
        <a:p>
          <a:endParaRPr lang="it-IT"/>
        </a:p>
      </dgm:t>
    </dgm:pt>
    <dgm:pt modelId="{269458AD-BE8B-4EA5-B454-B89E5A013B76}" type="parTrans" cxnId="{0061A88E-1ED1-4DA0-AE3E-1A70E383D683}">
      <dgm:prSet/>
      <dgm:spPr/>
      <dgm:t>
        <a:bodyPr/>
        <a:lstStyle/>
        <a:p>
          <a:endParaRPr lang="it-IT"/>
        </a:p>
      </dgm:t>
    </dgm:pt>
    <dgm:pt modelId="{32AEDA88-A708-43BC-A5A3-003D02FC2AA0}" type="pres">
      <dgm:prSet presAssocID="{E2D93BE9-6257-4F25-A9AD-59D2DD97FB1A}" presName="linearFlow" presStyleCnt="0">
        <dgm:presLayoutVars>
          <dgm:dir/>
          <dgm:resizeHandles val="exact"/>
        </dgm:presLayoutVars>
      </dgm:prSet>
      <dgm:spPr/>
    </dgm:pt>
    <dgm:pt modelId="{12BE3E07-DA50-465D-9E01-E674D0BF1B37}" type="pres">
      <dgm:prSet presAssocID="{300DB0CC-81AE-4D59-A748-C4B2A36F591C}" presName="composite" presStyleCnt="0"/>
      <dgm:spPr/>
    </dgm:pt>
    <dgm:pt modelId="{5A83D61C-9347-4DA3-8337-92809159FFA2}" type="pres">
      <dgm:prSet presAssocID="{300DB0CC-81AE-4D59-A748-C4B2A36F591C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41D67"/>
          </a:solidFill>
        </a:ln>
      </dgm:spPr>
    </dgm:pt>
    <dgm:pt modelId="{7B24A104-96F3-47D4-A85C-28496772548F}" type="pres">
      <dgm:prSet presAssocID="{300DB0CC-81AE-4D59-A748-C4B2A36F591C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061A88E-1ED1-4DA0-AE3E-1A70E383D683}" srcId="{E2D93BE9-6257-4F25-A9AD-59D2DD97FB1A}" destId="{300DB0CC-81AE-4D59-A748-C4B2A36F591C}" srcOrd="0" destOrd="0" parTransId="{269458AD-BE8B-4EA5-B454-B89E5A013B76}" sibTransId="{AF4883FB-7990-4579-8C99-3EB76A394D0A}"/>
    <dgm:cxn modelId="{2AE7AF47-043D-4314-829B-4AB59FFD7A78}" type="presOf" srcId="{300DB0CC-81AE-4D59-A748-C4B2A36F591C}" destId="{7B24A104-96F3-47D4-A85C-28496772548F}" srcOrd="0" destOrd="0" presId="urn:microsoft.com/office/officeart/2005/8/layout/vList3"/>
    <dgm:cxn modelId="{77F7EE33-B2A6-430D-964E-29651B0A71E5}" type="presOf" srcId="{E2D93BE9-6257-4F25-A9AD-59D2DD97FB1A}" destId="{32AEDA88-A708-43BC-A5A3-003D02FC2AA0}" srcOrd="0" destOrd="0" presId="urn:microsoft.com/office/officeart/2005/8/layout/vList3"/>
    <dgm:cxn modelId="{92F37666-667C-4915-A22D-D809B4F42C4C}" type="presParOf" srcId="{32AEDA88-A708-43BC-A5A3-003D02FC2AA0}" destId="{12BE3E07-DA50-465D-9E01-E674D0BF1B37}" srcOrd="0" destOrd="0" presId="urn:microsoft.com/office/officeart/2005/8/layout/vList3"/>
    <dgm:cxn modelId="{2994B511-C15C-40F4-B186-BAA4CE6B6360}" type="presParOf" srcId="{12BE3E07-DA50-465D-9E01-E674D0BF1B37}" destId="{5A83D61C-9347-4DA3-8337-92809159FFA2}" srcOrd="0" destOrd="0" presId="urn:microsoft.com/office/officeart/2005/8/layout/vList3"/>
    <dgm:cxn modelId="{02F1E6A8-4513-457C-A1FF-9855C68972BE}" type="presParOf" srcId="{12BE3E07-DA50-465D-9E01-E674D0BF1B37}" destId="{7B24A104-96F3-47D4-A85C-28496772548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D93BE9-6257-4F25-A9AD-59D2DD97FB1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4996C92F-D9A4-490D-BD8E-3CBB330378AA}">
      <dgm:prSet phldrT="[Testo]" custT="1"/>
      <dgm:spPr>
        <a:ln>
          <a:solidFill>
            <a:srgbClr val="941D67"/>
          </a:solidFill>
        </a:ln>
      </dgm:spPr>
      <dgm:t>
        <a:bodyPr/>
        <a:lstStyle/>
        <a:p>
          <a:r>
            <a:rPr lang="it-IT" sz="3600" dirty="0" smtClean="0">
              <a:solidFill>
                <a:srgbClr val="990033"/>
              </a:solidFill>
              <a:effectLst/>
            </a:rPr>
            <a:t>NUOVI MODELLI </a:t>
          </a:r>
          <a:r>
            <a:rPr lang="it-IT" sz="3600" dirty="0" err="1" smtClean="0">
              <a:solidFill>
                <a:srgbClr val="990033"/>
              </a:solidFill>
              <a:effectLst/>
            </a:rPr>
            <a:t>DI</a:t>
          </a:r>
          <a:r>
            <a:rPr lang="it-IT" sz="3600" dirty="0" smtClean="0">
              <a:solidFill>
                <a:srgbClr val="990033"/>
              </a:solidFill>
              <a:effectLst/>
            </a:rPr>
            <a:t> BUSINESS</a:t>
          </a:r>
        </a:p>
      </dgm:t>
    </dgm:pt>
    <dgm:pt modelId="{D825D9C4-5D5A-41F7-A013-20EC72E3BD7A}" type="parTrans" cxnId="{3F2DF433-09E0-428A-9571-CDC74E71AF37}">
      <dgm:prSet/>
      <dgm:spPr/>
      <dgm:t>
        <a:bodyPr/>
        <a:lstStyle/>
        <a:p>
          <a:endParaRPr lang="it-IT"/>
        </a:p>
      </dgm:t>
    </dgm:pt>
    <dgm:pt modelId="{66707E07-375D-4F36-B119-DD520ED72D37}" type="sibTrans" cxnId="{3F2DF433-09E0-428A-9571-CDC74E71AF37}">
      <dgm:prSet/>
      <dgm:spPr/>
      <dgm:t>
        <a:bodyPr/>
        <a:lstStyle/>
        <a:p>
          <a:endParaRPr lang="it-IT"/>
        </a:p>
      </dgm:t>
    </dgm:pt>
    <dgm:pt modelId="{32AEDA88-A708-43BC-A5A3-003D02FC2AA0}" type="pres">
      <dgm:prSet presAssocID="{E2D93BE9-6257-4F25-A9AD-59D2DD97FB1A}" presName="linearFlow" presStyleCnt="0">
        <dgm:presLayoutVars>
          <dgm:dir/>
          <dgm:resizeHandles val="exact"/>
        </dgm:presLayoutVars>
      </dgm:prSet>
      <dgm:spPr/>
    </dgm:pt>
    <dgm:pt modelId="{B07D3283-1133-4BD2-9F8B-AB1AF1F53C23}" type="pres">
      <dgm:prSet presAssocID="{4996C92F-D9A4-490D-BD8E-3CBB330378AA}" presName="composite" presStyleCnt="0"/>
      <dgm:spPr/>
    </dgm:pt>
    <dgm:pt modelId="{356956C1-3CCF-40CC-816E-0C617A0EC4C7}" type="pres">
      <dgm:prSet presAssocID="{4996C92F-D9A4-490D-BD8E-3CBB330378AA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41D67"/>
          </a:solidFill>
        </a:ln>
      </dgm:spPr>
    </dgm:pt>
    <dgm:pt modelId="{D27ED70C-08B7-483F-9F09-88C6644E0DFD}" type="pres">
      <dgm:prSet presAssocID="{4996C92F-D9A4-490D-BD8E-3CBB330378A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1FD46F3-BAE7-4D28-AD59-04784AB11AFA}" type="presOf" srcId="{E2D93BE9-6257-4F25-A9AD-59D2DD97FB1A}" destId="{32AEDA88-A708-43BC-A5A3-003D02FC2AA0}" srcOrd="0" destOrd="0" presId="urn:microsoft.com/office/officeart/2005/8/layout/vList3"/>
    <dgm:cxn modelId="{D94CA844-8735-4541-B32A-72FC463089EB}" type="presOf" srcId="{4996C92F-D9A4-490D-BD8E-3CBB330378AA}" destId="{D27ED70C-08B7-483F-9F09-88C6644E0DFD}" srcOrd="0" destOrd="0" presId="urn:microsoft.com/office/officeart/2005/8/layout/vList3"/>
    <dgm:cxn modelId="{3F2DF433-09E0-428A-9571-CDC74E71AF37}" srcId="{E2D93BE9-6257-4F25-A9AD-59D2DD97FB1A}" destId="{4996C92F-D9A4-490D-BD8E-3CBB330378AA}" srcOrd="0" destOrd="0" parTransId="{D825D9C4-5D5A-41F7-A013-20EC72E3BD7A}" sibTransId="{66707E07-375D-4F36-B119-DD520ED72D37}"/>
    <dgm:cxn modelId="{03A9AD83-E647-45A8-8677-D60DF132A78C}" type="presParOf" srcId="{32AEDA88-A708-43BC-A5A3-003D02FC2AA0}" destId="{B07D3283-1133-4BD2-9F8B-AB1AF1F53C23}" srcOrd="0" destOrd="0" presId="urn:microsoft.com/office/officeart/2005/8/layout/vList3"/>
    <dgm:cxn modelId="{BB3F00E9-1176-42EC-A036-9F26F37CCE7D}" type="presParOf" srcId="{B07D3283-1133-4BD2-9F8B-AB1AF1F53C23}" destId="{356956C1-3CCF-40CC-816E-0C617A0EC4C7}" srcOrd="0" destOrd="0" presId="urn:microsoft.com/office/officeart/2005/8/layout/vList3"/>
    <dgm:cxn modelId="{CC13C498-35D5-489F-8EA1-5D38AED0C484}" type="presParOf" srcId="{B07D3283-1133-4BD2-9F8B-AB1AF1F53C23}" destId="{D27ED70C-08B7-483F-9F09-88C6644E0DF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D93BE9-6257-4F25-A9AD-59D2DD97FB1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0704F16-3E1F-415B-BCFA-90C37577E17D}">
      <dgm:prSet phldrT="[Testo]" custT="1"/>
      <dgm:spPr>
        <a:ln>
          <a:solidFill>
            <a:srgbClr val="941D67"/>
          </a:solidFill>
        </a:ln>
      </dgm:spPr>
      <dgm:t>
        <a:bodyPr/>
        <a:lstStyle/>
        <a:p>
          <a:r>
            <a:rPr lang="it-IT" sz="3600" dirty="0" smtClean="0">
              <a:solidFill>
                <a:srgbClr val="990033"/>
              </a:solidFill>
              <a:effectLst/>
            </a:rPr>
            <a:t>SVILUPPO DELLE RETI E INTELLIGENZA WIRELESS</a:t>
          </a:r>
        </a:p>
      </dgm:t>
    </dgm:pt>
    <dgm:pt modelId="{9DC734BE-3A67-49B4-AA3C-2E05BCFF0514}" type="parTrans" cxnId="{C317FCCB-B1B5-42CE-84D9-0C00FA115565}">
      <dgm:prSet/>
      <dgm:spPr/>
      <dgm:t>
        <a:bodyPr/>
        <a:lstStyle/>
        <a:p>
          <a:endParaRPr lang="it-IT" sz="1600"/>
        </a:p>
      </dgm:t>
    </dgm:pt>
    <dgm:pt modelId="{1C8171DC-EFFA-4823-AF32-5C67F5C87621}" type="sibTrans" cxnId="{C317FCCB-B1B5-42CE-84D9-0C00FA115565}">
      <dgm:prSet/>
      <dgm:spPr/>
      <dgm:t>
        <a:bodyPr/>
        <a:lstStyle/>
        <a:p>
          <a:endParaRPr lang="it-IT" sz="1600"/>
        </a:p>
      </dgm:t>
    </dgm:pt>
    <dgm:pt modelId="{32AEDA88-A708-43BC-A5A3-003D02FC2AA0}" type="pres">
      <dgm:prSet presAssocID="{E2D93BE9-6257-4F25-A9AD-59D2DD97FB1A}" presName="linearFlow" presStyleCnt="0">
        <dgm:presLayoutVars>
          <dgm:dir/>
          <dgm:resizeHandles val="exact"/>
        </dgm:presLayoutVars>
      </dgm:prSet>
      <dgm:spPr/>
    </dgm:pt>
    <dgm:pt modelId="{B0669C99-A942-4E1D-8F57-586F5A17F129}" type="pres">
      <dgm:prSet presAssocID="{B0704F16-3E1F-415B-BCFA-90C37577E17D}" presName="composite" presStyleCnt="0"/>
      <dgm:spPr/>
    </dgm:pt>
    <dgm:pt modelId="{1D51D19B-28ED-4332-8635-69A07B23DA8F}" type="pres">
      <dgm:prSet presAssocID="{B0704F16-3E1F-415B-BCFA-90C37577E17D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A3C57"/>
          </a:solidFill>
        </a:ln>
      </dgm:spPr>
    </dgm:pt>
    <dgm:pt modelId="{28B46AAF-6064-434C-85DA-443F6DD2C201}" type="pres">
      <dgm:prSet presAssocID="{B0704F16-3E1F-415B-BCFA-90C37577E17D}" presName="txShp" presStyleLbl="node1" presStyleIdx="0" presStyleCnt="1" custScaleX="1091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F2C7620-8F0B-4EF7-9D48-80DF757D4D8C}" type="presOf" srcId="{E2D93BE9-6257-4F25-A9AD-59D2DD97FB1A}" destId="{32AEDA88-A708-43BC-A5A3-003D02FC2AA0}" srcOrd="0" destOrd="0" presId="urn:microsoft.com/office/officeart/2005/8/layout/vList3"/>
    <dgm:cxn modelId="{C317FCCB-B1B5-42CE-84D9-0C00FA115565}" srcId="{E2D93BE9-6257-4F25-A9AD-59D2DD97FB1A}" destId="{B0704F16-3E1F-415B-BCFA-90C37577E17D}" srcOrd="0" destOrd="0" parTransId="{9DC734BE-3A67-49B4-AA3C-2E05BCFF0514}" sibTransId="{1C8171DC-EFFA-4823-AF32-5C67F5C87621}"/>
    <dgm:cxn modelId="{CBBF2237-4DE0-4956-B0DB-2E274C61D5ED}" type="presOf" srcId="{B0704F16-3E1F-415B-BCFA-90C37577E17D}" destId="{28B46AAF-6064-434C-85DA-443F6DD2C201}" srcOrd="0" destOrd="0" presId="urn:microsoft.com/office/officeart/2005/8/layout/vList3"/>
    <dgm:cxn modelId="{FC0FB7D3-A743-494D-810F-40F473D725DD}" type="presParOf" srcId="{32AEDA88-A708-43BC-A5A3-003D02FC2AA0}" destId="{B0669C99-A942-4E1D-8F57-586F5A17F129}" srcOrd="0" destOrd="0" presId="urn:microsoft.com/office/officeart/2005/8/layout/vList3"/>
    <dgm:cxn modelId="{4451FDDE-6582-4D52-8A25-B92421992063}" type="presParOf" srcId="{B0669C99-A942-4E1D-8F57-586F5A17F129}" destId="{1D51D19B-28ED-4332-8635-69A07B23DA8F}" srcOrd="0" destOrd="0" presId="urn:microsoft.com/office/officeart/2005/8/layout/vList3"/>
    <dgm:cxn modelId="{615252D2-047F-42D1-B8D3-76FB849B6798}" type="presParOf" srcId="{B0669C99-A942-4E1D-8F57-586F5A17F129}" destId="{28B46AAF-6064-434C-85DA-443F6DD2C201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D93BE9-6257-4F25-A9AD-59D2DD97FB1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D7F51FB5-1AB5-4FFE-9117-8BBE272A51B2}">
      <dgm:prSet phldrT="[Testo]" custT="1"/>
      <dgm:spPr>
        <a:ln>
          <a:solidFill>
            <a:srgbClr val="941D67"/>
          </a:solidFill>
        </a:ln>
      </dgm:spPr>
      <dgm:t>
        <a:bodyPr/>
        <a:lstStyle/>
        <a:p>
          <a:r>
            <a:rPr lang="it-IT" sz="3200" dirty="0" smtClean="0">
              <a:solidFill>
                <a:srgbClr val="990033"/>
              </a:solidFill>
              <a:effectLst/>
            </a:rPr>
            <a:t>INNOVATING TO ZERO</a:t>
          </a:r>
        </a:p>
      </dgm:t>
    </dgm:pt>
    <dgm:pt modelId="{36B4A050-81E0-4E1B-9D71-F85EF7F78520}" type="sibTrans" cxnId="{5E50C135-A424-4DFC-8A30-38DD38A0D916}">
      <dgm:prSet/>
      <dgm:spPr/>
      <dgm:t>
        <a:bodyPr/>
        <a:lstStyle/>
        <a:p>
          <a:endParaRPr lang="it-IT"/>
        </a:p>
      </dgm:t>
    </dgm:pt>
    <dgm:pt modelId="{CA2A0FD9-144C-4A7B-B0E6-B75D216602EB}" type="parTrans" cxnId="{5E50C135-A424-4DFC-8A30-38DD38A0D916}">
      <dgm:prSet/>
      <dgm:spPr/>
      <dgm:t>
        <a:bodyPr/>
        <a:lstStyle/>
        <a:p>
          <a:endParaRPr lang="it-IT"/>
        </a:p>
      </dgm:t>
    </dgm:pt>
    <dgm:pt modelId="{32AEDA88-A708-43BC-A5A3-003D02FC2AA0}" type="pres">
      <dgm:prSet presAssocID="{E2D93BE9-6257-4F25-A9AD-59D2DD97FB1A}" presName="linearFlow" presStyleCnt="0">
        <dgm:presLayoutVars>
          <dgm:dir/>
          <dgm:resizeHandles val="exact"/>
        </dgm:presLayoutVars>
      </dgm:prSet>
      <dgm:spPr/>
    </dgm:pt>
    <dgm:pt modelId="{C35B3000-8725-4FB8-AEEA-271C681EB940}" type="pres">
      <dgm:prSet presAssocID="{D7F51FB5-1AB5-4FFE-9117-8BBE272A51B2}" presName="composite" presStyleCnt="0"/>
      <dgm:spPr/>
    </dgm:pt>
    <dgm:pt modelId="{3BEEFBCA-BB68-4CD8-B4E3-85F1839E7D91}" type="pres">
      <dgm:prSet presAssocID="{D7F51FB5-1AB5-4FFE-9117-8BBE272A51B2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41D67"/>
          </a:solidFill>
        </a:ln>
      </dgm:spPr>
    </dgm:pt>
    <dgm:pt modelId="{AD862CC7-5B2A-460B-BA64-87E02FA2AFCE}" type="pres">
      <dgm:prSet presAssocID="{D7F51FB5-1AB5-4FFE-9117-8BBE272A51B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E50C135-A424-4DFC-8A30-38DD38A0D916}" srcId="{E2D93BE9-6257-4F25-A9AD-59D2DD97FB1A}" destId="{D7F51FB5-1AB5-4FFE-9117-8BBE272A51B2}" srcOrd="0" destOrd="0" parTransId="{CA2A0FD9-144C-4A7B-B0E6-B75D216602EB}" sibTransId="{36B4A050-81E0-4E1B-9D71-F85EF7F78520}"/>
    <dgm:cxn modelId="{D1019808-A228-4B8B-95D1-416DE76D16D7}" type="presOf" srcId="{E2D93BE9-6257-4F25-A9AD-59D2DD97FB1A}" destId="{32AEDA88-A708-43BC-A5A3-003D02FC2AA0}" srcOrd="0" destOrd="0" presId="urn:microsoft.com/office/officeart/2005/8/layout/vList3"/>
    <dgm:cxn modelId="{24141135-F47E-49CC-AD20-808663A904D9}" type="presOf" srcId="{D7F51FB5-1AB5-4FFE-9117-8BBE272A51B2}" destId="{AD862CC7-5B2A-460B-BA64-87E02FA2AFCE}" srcOrd="0" destOrd="0" presId="urn:microsoft.com/office/officeart/2005/8/layout/vList3"/>
    <dgm:cxn modelId="{5A367409-6871-4B60-B191-13F2BF2AFE89}" type="presParOf" srcId="{32AEDA88-A708-43BC-A5A3-003D02FC2AA0}" destId="{C35B3000-8725-4FB8-AEEA-271C681EB940}" srcOrd="0" destOrd="0" presId="urn:microsoft.com/office/officeart/2005/8/layout/vList3"/>
    <dgm:cxn modelId="{9A847F94-5043-41FC-AF79-B52DA42ACD90}" type="presParOf" srcId="{C35B3000-8725-4FB8-AEEA-271C681EB940}" destId="{3BEEFBCA-BB68-4CD8-B4E3-85F1839E7D91}" srcOrd="0" destOrd="0" presId="urn:microsoft.com/office/officeart/2005/8/layout/vList3"/>
    <dgm:cxn modelId="{E269AF92-99A4-4927-BECD-A24AC6A48EAD}" type="presParOf" srcId="{C35B3000-8725-4FB8-AEEA-271C681EB940}" destId="{AD862CC7-5B2A-460B-BA64-87E02FA2AFC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D93BE9-6257-4F25-A9AD-59D2DD97FB1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0704F16-3E1F-415B-BCFA-90C37577E17D}">
      <dgm:prSet phldrT="[Testo]" custT="1"/>
      <dgm:spPr>
        <a:ln>
          <a:solidFill>
            <a:srgbClr val="941D67"/>
          </a:solidFill>
        </a:ln>
      </dgm:spPr>
      <dgm:t>
        <a:bodyPr/>
        <a:lstStyle/>
        <a:p>
          <a:r>
            <a:rPr lang="it-IT" sz="3600" dirty="0" smtClean="0">
              <a:solidFill>
                <a:srgbClr val="990033"/>
              </a:solidFill>
              <a:effectLst/>
            </a:rPr>
            <a:t>TECNOLOGIE ABILITANTI DEL FUTURO</a:t>
          </a:r>
        </a:p>
      </dgm:t>
    </dgm:pt>
    <dgm:pt modelId="{9DC734BE-3A67-49B4-AA3C-2E05BCFF0514}" type="parTrans" cxnId="{C317FCCB-B1B5-42CE-84D9-0C00FA115565}">
      <dgm:prSet/>
      <dgm:spPr/>
      <dgm:t>
        <a:bodyPr/>
        <a:lstStyle/>
        <a:p>
          <a:endParaRPr lang="it-IT"/>
        </a:p>
      </dgm:t>
    </dgm:pt>
    <dgm:pt modelId="{1C8171DC-EFFA-4823-AF32-5C67F5C87621}" type="sibTrans" cxnId="{C317FCCB-B1B5-42CE-84D9-0C00FA115565}">
      <dgm:prSet/>
      <dgm:spPr/>
      <dgm:t>
        <a:bodyPr/>
        <a:lstStyle/>
        <a:p>
          <a:endParaRPr lang="it-IT"/>
        </a:p>
      </dgm:t>
    </dgm:pt>
    <dgm:pt modelId="{32AEDA88-A708-43BC-A5A3-003D02FC2AA0}" type="pres">
      <dgm:prSet presAssocID="{E2D93BE9-6257-4F25-A9AD-59D2DD97FB1A}" presName="linearFlow" presStyleCnt="0">
        <dgm:presLayoutVars>
          <dgm:dir/>
          <dgm:resizeHandles val="exact"/>
        </dgm:presLayoutVars>
      </dgm:prSet>
      <dgm:spPr/>
    </dgm:pt>
    <dgm:pt modelId="{B0669C99-A942-4E1D-8F57-586F5A17F129}" type="pres">
      <dgm:prSet presAssocID="{B0704F16-3E1F-415B-BCFA-90C37577E17D}" presName="composite" presStyleCnt="0"/>
      <dgm:spPr/>
    </dgm:pt>
    <dgm:pt modelId="{1D51D19B-28ED-4332-8635-69A07B23DA8F}" type="pres">
      <dgm:prSet presAssocID="{B0704F16-3E1F-415B-BCFA-90C37577E17D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41D67"/>
          </a:solidFill>
        </a:ln>
      </dgm:spPr>
    </dgm:pt>
    <dgm:pt modelId="{28B46AAF-6064-434C-85DA-443F6DD2C201}" type="pres">
      <dgm:prSet presAssocID="{B0704F16-3E1F-415B-BCFA-90C37577E17D}" presName="txShp" presStyleLbl="node1" presStyleIdx="0" presStyleCnt="1" custScaleX="1151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317FCCB-B1B5-42CE-84D9-0C00FA115565}" srcId="{E2D93BE9-6257-4F25-A9AD-59D2DD97FB1A}" destId="{B0704F16-3E1F-415B-BCFA-90C37577E17D}" srcOrd="0" destOrd="0" parTransId="{9DC734BE-3A67-49B4-AA3C-2E05BCFF0514}" sibTransId="{1C8171DC-EFFA-4823-AF32-5C67F5C87621}"/>
    <dgm:cxn modelId="{86933AC5-BC37-4098-9C46-611BCF70211E}" type="presOf" srcId="{B0704F16-3E1F-415B-BCFA-90C37577E17D}" destId="{28B46AAF-6064-434C-85DA-443F6DD2C201}" srcOrd="0" destOrd="0" presId="urn:microsoft.com/office/officeart/2005/8/layout/vList3"/>
    <dgm:cxn modelId="{45191A69-4ADD-4B55-95FD-2E4E2D749DE9}" type="presOf" srcId="{E2D93BE9-6257-4F25-A9AD-59D2DD97FB1A}" destId="{32AEDA88-A708-43BC-A5A3-003D02FC2AA0}" srcOrd="0" destOrd="0" presId="urn:microsoft.com/office/officeart/2005/8/layout/vList3"/>
    <dgm:cxn modelId="{4C4E246F-8AC3-4B83-BDC7-3CFFFCB01610}" type="presParOf" srcId="{32AEDA88-A708-43BC-A5A3-003D02FC2AA0}" destId="{B0669C99-A942-4E1D-8F57-586F5A17F129}" srcOrd="0" destOrd="0" presId="urn:microsoft.com/office/officeart/2005/8/layout/vList3"/>
    <dgm:cxn modelId="{1AE017C9-4012-40AC-BF98-0CC0C7520DC8}" type="presParOf" srcId="{B0669C99-A942-4E1D-8F57-586F5A17F129}" destId="{1D51D19B-28ED-4332-8635-69A07B23DA8F}" srcOrd="0" destOrd="0" presId="urn:microsoft.com/office/officeart/2005/8/layout/vList3"/>
    <dgm:cxn modelId="{B0FE4208-48CD-4963-995D-6AB1ABDAD1C9}" type="presParOf" srcId="{B0669C99-A942-4E1D-8F57-586F5A17F129}" destId="{28B46AAF-6064-434C-85DA-443F6DD2C20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7ED70C-08B7-483F-9F09-88C6644E0DFD}">
      <dsp:nvSpPr>
        <dsp:cNvPr id="0" name=""/>
        <dsp:cNvSpPr/>
      </dsp:nvSpPr>
      <dsp:spPr>
        <a:xfrm rot="10800000">
          <a:off x="1278973" y="1483294"/>
          <a:ext cx="5566716" cy="24340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333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rgbClr val="990033"/>
              </a:solidFill>
              <a:effectLst/>
            </a:rPr>
            <a:t>CITTA’ E INFRASTRUTTURE INTELLIGENTI</a:t>
          </a:r>
          <a:endParaRPr lang="it-IT" sz="3600" kern="1200" dirty="0">
            <a:solidFill>
              <a:srgbClr val="990033"/>
            </a:solidFill>
            <a:effectLst/>
          </a:endParaRPr>
        </a:p>
      </dsp:txBody>
      <dsp:txXfrm rot="10800000">
        <a:off x="1278973" y="1483294"/>
        <a:ext cx="5566716" cy="2434011"/>
      </dsp:txXfrm>
    </dsp:sp>
    <dsp:sp modelId="{356956C1-3CCF-40CC-816E-0C617A0EC4C7}">
      <dsp:nvSpPr>
        <dsp:cNvPr id="0" name=""/>
        <dsp:cNvSpPr/>
      </dsp:nvSpPr>
      <dsp:spPr>
        <a:xfrm>
          <a:off x="427117" y="1483294"/>
          <a:ext cx="2434011" cy="24340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2191D8-842F-4B94-9A91-345ADD386A71}">
      <dsp:nvSpPr>
        <dsp:cNvPr id="0" name=""/>
        <dsp:cNvSpPr/>
      </dsp:nvSpPr>
      <dsp:spPr>
        <a:xfrm rot="10800000">
          <a:off x="1827293" y="978048"/>
          <a:ext cx="4836417" cy="24363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38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rgbClr val="990033"/>
              </a:solidFill>
              <a:effectLst/>
            </a:rPr>
            <a:t>MOBILITA’ ELETTRICA</a:t>
          </a:r>
        </a:p>
      </dsp:txBody>
      <dsp:txXfrm rot="10800000">
        <a:off x="1827293" y="978048"/>
        <a:ext cx="4836417" cy="2436390"/>
      </dsp:txXfrm>
    </dsp:sp>
    <dsp:sp modelId="{A0503567-0F7B-4A1E-82E2-49A5237C4F4F}">
      <dsp:nvSpPr>
        <dsp:cNvPr id="0" name=""/>
        <dsp:cNvSpPr/>
      </dsp:nvSpPr>
      <dsp:spPr>
        <a:xfrm>
          <a:off x="609097" y="978048"/>
          <a:ext cx="2436390" cy="24363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10CEE3-7679-4D8C-928A-19CE8F3560E8}">
      <dsp:nvSpPr>
        <dsp:cNvPr id="0" name=""/>
        <dsp:cNvSpPr/>
      </dsp:nvSpPr>
      <dsp:spPr>
        <a:xfrm rot="10800000">
          <a:off x="1827293" y="978048"/>
          <a:ext cx="4836417" cy="24363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38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rgbClr val="990033"/>
              </a:solidFill>
              <a:effectLst/>
            </a:rPr>
            <a:t>CURA E PREVENZIONE NELLA SANITA’</a:t>
          </a:r>
        </a:p>
      </dsp:txBody>
      <dsp:txXfrm rot="10800000">
        <a:off x="1827293" y="978048"/>
        <a:ext cx="4836417" cy="2436390"/>
      </dsp:txXfrm>
    </dsp:sp>
    <dsp:sp modelId="{8CC7581D-5573-412D-93DB-A21538324115}">
      <dsp:nvSpPr>
        <dsp:cNvPr id="0" name=""/>
        <dsp:cNvSpPr/>
      </dsp:nvSpPr>
      <dsp:spPr>
        <a:xfrm>
          <a:off x="609097" y="978048"/>
          <a:ext cx="2436390" cy="24363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60158-3BF3-4E09-989F-01A525E43038}">
      <dsp:nvSpPr>
        <dsp:cNvPr id="0" name=""/>
        <dsp:cNvSpPr/>
      </dsp:nvSpPr>
      <dsp:spPr>
        <a:xfrm rot="10800000">
          <a:off x="1171583" y="978048"/>
          <a:ext cx="5710696" cy="24363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38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rgbClr val="990033"/>
              </a:solidFill>
              <a:effectLst/>
            </a:rPr>
            <a:t>IMPRESA DEL FUTURO: INTELLIGENTE E VERDE</a:t>
          </a:r>
        </a:p>
      </dsp:txBody>
      <dsp:txXfrm rot="10800000">
        <a:off x="1171583" y="978048"/>
        <a:ext cx="5710696" cy="2436390"/>
      </dsp:txXfrm>
    </dsp:sp>
    <dsp:sp modelId="{EC60B36D-8C07-41AC-86E7-1BFC76A9CB12}">
      <dsp:nvSpPr>
        <dsp:cNvPr id="0" name=""/>
        <dsp:cNvSpPr/>
      </dsp:nvSpPr>
      <dsp:spPr>
        <a:xfrm>
          <a:off x="390527" y="978048"/>
          <a:ext cx="2436390" cy="24363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258F32-67C8-4D42-AB6D-195AD1879172}">
      <dsp:nvSpPr>
        <dsp:cNvPr id="0" name=""/>
        <dsp:cNvSpPr/>
      </dsp:nvSpPr>
      <dsp:spPr>
        <a:xfrm rot="10800000">
          <a:off x="1062931" y="979238"/>
          <a:ext cx="5854773" cy="24340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333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rgbClr val="990033"/>
              </a:solidFill>
              <a:effectLst/>
            </a:rPr>
            <a:t>RETI DISTRIBUITE </a:t>
          </a:r>
          <a:r>
            <a:rPr lang="it-IT" sz="3600" kern="1200" dirty="0" err="1" smtClean="0">
              <a:solidFill>
                <a:srgbClr val="990033"/>
              </a:solidFill>
              <a:effectLst/>
            </a:rPr>
            <a:t>DI</a:t>
          </a:r>
          <a:r>
            <a:rPr lang="it-IT" sz="3600" kern="1200" dirty="0" smtClean="0">
              <a:solidFill>
                <a:srgbClr val="990033"/>
              </a:solidFill>
              <a:effectLst/>
            </a:rPr>
            <a:t> GENERAZIONE </a:t>
          </a:r>
          <a:r>
            <a:rPr lang="it-IT" sz="3600" kern="1200" dirty="0" err="1" smtClean="0">
              <a:solidFill>
                <a:srgbClr val="990033"/>
              </a:solidFill>
              <a:effectLst/>
            </a:rPr>
            <a:t>DI</a:t>
          </a:r>
          <a:r>
            <a:rPr lang="it-IT" sz="3600" kern="1200" dirty="0" smtClean="0">
              <a:solidFill>
                <a:srgbClr val="990033"/>
              </a:solidFill>
              <a:effectLst/>
            </a:rPr>
            <a:t> POTENZA ELETTRICA</a:t>
          </a:r>
        </a:p>
      </dsp:txBody>
      <dsp:txXfrm rot="10800000">
        <a:off x="1062931" y="979238"/>
        <a:ext cx="5854773" cy="2434011"/>
      </dsp:txXfrm>
    </dsp:sp>
    <dsp:sp modelId="{39E1F5B7-B5F4-4872-90B0-CBEA7CBBBA75}">
      <dsp:nvSpPr>
        <dsp:cNvPr id="0" name=""/>
        <dsp:cNvSpPr/>
      </dsp:nvSpPr>
      <dsp:spPr>
        <a:xfrm>
          <a:off x="355103" y="979238"/>
          <a:ext cx="2434011" cy="24340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02E171-1B45-438E-9FD3-28DA259B2431}">
      <dsp:nvSpPr>
        <dsp:cNvPr id="0" name=""/>
        <dsp:cNvSpPr/>
      </dsp:nvSpPr>
      <dsp:spPr>
        <a:xfrm>
          <a:off x="1425699" y="916"/>
          <a:ext cx="1848445" cy="924222"/>
        </a:xfrm>
        <a:prstGeom prst="roundRect">
          <a:avLst>
            <a:gd name="adj" fmla="val 10000"/>
          </a:avLst>
        </a:prstGeom>
        <a:solidFill>
          <a:srgbClr val="FF5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/>
            <a:t>SISTEMI </a:t>
          </a:r>
          <a:r>
            <a:rPr lang="it-IT" sz="1500" b="1" kern="1200" dirty="0" err="1"/>
            <a:t>DI</a:t>
          </a:r>
          <a:r>
            <a:rPr lang="it-IT" sz="1500" b="1" kern="1200" dirty="0"/>
            <a:t> INTERESSE STRATEGICO</a:t>
          </a:r>
        </a:p>
      </dsp:txBody>
      <dsp:txXfrm>
        <a:off x="1425699" y="916"/>
        <a:ext cx="1848445" cy="924222"/>
      </dsp:txXfrm>
    </dsp:sp>
    <dsp:sp modelId="{2B02D6D6-07FD-45B5-8DA7-76A01E81FDED}">
      <dsp:nvSpPr>
        <dsp:cNvPr id="0" name=""/>
        <dsp:cNvSpPr/>
      </dsp:nvSpPr>
      <dsp:spPr>
        <a:xfrm>
          <a:off x="1610543" y="925139"/>
          <a:ext cx="184844" cy="69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166"/>
              </a:lnTo>
              <a:lnTo>
                <a:pt x="184844" y="693166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CB222-CB67-483A-85C2-51C2111F52AF}">
      <dsp:nvSpPr>
        <dsp:cNvPr id="0" name=""/>
        <dsp:cNvSpPr/>
      </dsp:nvSpPr>
      <dsp:spPr>
        <a:xfrm>
          <a:off x="1795388" y="1156195"/>
          <a:ext cx="1478756" cy="92422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  <a:alpha val="90000"/>
          </a:schemeClr>
        </a:solidFill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Agroalimentare</a:t>
          </a:r>
          <a:endParaRPr lang="it-IT" sz="1700" kern="1200" dirty="0"/>
        </a:p>
      </dsp:txBody>
      <dsp:txXfrm>
        <a:off x="1795388" y="1156195"/>
        <a:ext cx="1478756" cy="924222"/>
      </dsp:txXfrm>
    </dsp:sp>
    <dsp:sp modelId="{A60B189A-2A76-4744-A096-D200CE05E6DB}">
      <dsp:nvSpPr>
        <dsp:cNvPr id="0" name=""/>
        <dsp:cNvSpPr/>
      </dsp:nvSpPr>
      <dsp:spPr>
        <a:xfrm>
          <a:off x="1610543" y="925139"/>
          <a:ext cx="184844" cy="1848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445"/>
              </a:lnTo>
              <a:lnTo>
                <a:pt x="184844" y="1848445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E9545-23D5-48A1-BBAF-AA4FB500287E}">
      <dsp:nvSpPr>
        <dsp:cNvPr id="0" name=""/>
        <dsp:cNvSpPr/>
      </dsp:nvSpPr>
      <dsp:spPr>
        <a:xfrm>
          <a:off x="1795388" y="2311473"/>
          <a:ext cx="1478756" cy="92422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  <a:alpha val="90000"/>
          </a:schemeClr>
        </a:solidFill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Edilizia e Costruzioni</a:t>
          </a:r>
        </a:p>
      </dsp:txBody>
      <dsp:txXfrm>
        <a:off x="1795388" y="2311473"/>
        <a:ext cx="1478756" cy="924222"/>
      </dsp:txXfrm>
    </dsp:sp>
    <dsp:sp modelId="{FEA19B17-D929-4EF5-B367-1B893B9861C5}">
      <dsp:nvSpPr>
        <dsp:cNvPr id="0" name=""/>
        <dsp:cNvSpPr/>
      </dsp:nvSpPr>
      <dsp:spPr>
        <a:xfrm>
          <a:off x="1610543" y="925139"/>
          <a:ext cx="184844" cy="300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3723"/>
              </a:lnTo>
              <a:lnTo>
                <a:pt x="184844" y="3003723"/>
              </a:lnTo>
            </a:path>
          </a:pathLst>
        </a:custGeom>
        <a:noFill/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81C3-ABAE-4F15-BFAF-52030A702DD7}">
      <dsp:nvSpPr>
        <dsp:cNvPr id="0" name=""/>
        <dsp:cNvSpPr/>
      </dsp:nvSpPr>
      <dsp:spPr>
        <a:xfrm>
          <a:off x="1795388" y="3466751"/>
          <a:ext cx="1478756" cy="92422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  <a:alpha val="90000"/>
          </a:schemeClr>
        </a:solidFill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Meccatronica e Motoristica</a:t>
          </a:r>
        </a:p>
      </dsp:txBody>
      <dsp:txXfrm>
        <a:off x="1795388" y="3466751"/>
        <a:ext cx="1478756" cy="924222"/>
      </dsp:txXfrm>
    </dsp:sp>
    <dsp:sp modelId="{38DF686A-0264-4E78-9EAA-408F3150742C}">
      <dsp:nvSpPr>
        <dsp:cNvPr id="0" name=""/>
        <dsp:cNvSpPr/>
      </dsp:nvSpPr>
      <dsp:spPr>
        <a:xfrm>
          <a:off x="3736255" y="916"/>
          <a:ext cx="1848445" cy="924222"/>
        </a:xfrm>
        <a:prstGeom prst="roundRect">
          <a:avLst>
            <a:gd name="adj" fmla="val 10000"/>
          </a:avLst>
        </a:prstGeom>
        <a:solidFill>
          <a:srgbClr val="FF5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/>
            <a:t>SISTEMI AD ELEVATO POTENZIALE </a:t>
          </a:r>
          <a:r>
            <a:rPr lang="it-IT" sz="1500" b="1" kern="1200" dirty="0" err="1"/>
            <a:t>DI</a:t>
          </a:r>
          <a:r>
            <a:rPr lang="it-IT" sz="1500" b="1" kern="1200" dirty="0"/>
            <a:t> CRESCITA</a:t>
          </a:r>
        </a:p>
      </dsp:txBody>
      <dsp:txXfrm>
        <a:off x="3736255" y="916"/>
        <a:ext cx="1848445" cy="924222"/>
      </dsp:txXfrm>
    </dsp:sp>
    <dsp:sp modelId="{041D2C61-5B98-4F5E-BDA2-49877BB4907C}">
      <dsp:nvSpPr>
        <dsp:cNvPr id="0" name=""/>
        <dsp:cNvSpPr/>
      </dsp:nvSpPr>
      <dsp:spPr>
        <a:xfrm>
          <a:off x="3921100" y="925139"/>
          <a:ext cx="184844" cy="69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166"/>
              </a:lnTo>
              <a:lnTo>
                <a:pt x="184844" y="69316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51FB7-5D2D-423B-B717-1A2EF12911C6}">
      <dsp:nvSpPr>
        <dsp:cNvPr id="0" name=""/>
        <dsp:cNvSpPr/>
      </dsp:nvSpPr>
      <dsp:spPr>
        <a:xfrm>
          <a:off x="4105944" y="1156195"/>
          <a:ext cx="1478756" cy="92422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  <a:alpha val="90000"/>
          </a:schemeClr>
        </a:solidFill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Industrie della salute</a:t>
          </a:r>
        </a:p>
      </dsp:txBody>
      <dsp:txXfrm>
        <a:off x="4105944" y="1156195"/>
        <a:ext cx="1478756" cy="924222"/>
      </dsp:txXfrm>
    </dsp:sp>
    <dsp:sp modelId="{B51A87DA-2312-43B8-8683-FB86286C4B13}">
      <dsp:nvSpPr>
        <dsp:cNvPr id="0" name=""/>
        <dsp:cNvSpPr/>
      </dsp:nvSpPr>
      <dsp:spPr>
        <a:xfrm>
          <a:off x="3921100" y="925139"/>
          <a:ext cx="184844" cy="1848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445"/>
              </a:lnTo>
              <a:lnTo>
                <a:pt x="184844" y="1848445"/>
              </a:lnTo>
            </a:path>
          </a:pathLst>
        </a:custGeom>
        <a:noFill/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BFDDE-DBCE-402E-99B5-4AF1E83D1B94}">
      <dsp:nvSpPr>
        <dsp:cNvPr id="0" name=""/>
        <dsp:cNvSpPr/>
      </dsp:nvSpPr>
      <dsp:spPr>
        <a:xfrm>
          <a:off x="4105944" y="2311473"/>
          <a:ext cx="1478756" cy="92422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  <a:alpha val="90000"/>
          </a:schemeClr>
        </a:solidFill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Industrie culturali e creative</a:t>
          </a:r>
        </a:p>
      </dsp:txBody>
      <dsp:txXfrm>
        <a:off x="4105944" y="2311473"/>
        <a:ext cx="1478756" cy="9242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24A104-96F3-47D4-A85C-28496772548F}">
      <dsp:nvSpPr>
        <dsp:cNvPr id="0" name=""/>
        <dsp:cNvSpPr/>
      </dsp:nvSpPr>
      <dsp:spPr>
        <a:xfrm rot="10800000">
          <a:off x="950194" y="1448135"/>
          <a:ext cx="6005089" cy="25043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333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rgbClr val="990033"/>
              </a:solidFill>
              <a:effectLst/>
            </a:rPr>
            <a:t>NUOVA COMPOSIZIONE GENERAZIONALE DELLA POPOLAZIONE</a:t>
          </a:r>
        </a:p>
      </dsp:txBody>
      <dsp:txXfrm rot="10800000">
        <a:off x="950194" y="1448135"/>
        <a:ext cx="6005089" cy="2504329"/>
      </dsp:txXfrm>
    </dsp:sp>
    <dsp:sp modelId="{5A83D61C-9347-4DA3-8337-92809159FFA2}">
      <dsp:nvSpPr>
        <dsp:cNvPr id="0" name=""/>
        <dsp:cNvSpPr/>
      </dsp:nvSpPr>
      <dsp:spPr>
        <a:xfrm>
          <a:off x="317524" y="1483294"/>
          <a:ext cx="2434011" cy="24340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862CC7-5B2A-460B-BA64-87E02FA2AFCE}">
      <dsp:nvSpPr>
        <dsp:cNvPr id="0" name=""/>
        <dsp:cNvSpPr/>
      </dsp:nvSpPr>
      <dsp:spPr>
        <a:xfrm rot="10800000">
          <a:off x="1386124" y="1483294"/>
          <a:ext cx="5423848" cy="24340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333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rgbClr val="990033"/>
              </a:solidFill>
              <a:effectLst/>
            </a:rPr>
            <a:t>GEO-SOCIALIZZAZIONE</a:t>
          </a:r>
        </a:p>
      </dsp:txBody>
      <dsp:txXfrm rot="10800000">
        <a:off x="1386124" y="1483294"/>
        <a:ext cx="5423848" cy="2434011"/>
      </dsp:txXfrm>
    </dsp:sp>
    <dsp:sp modelId="{3BEEFBCA-BB68-4CD8-B4E3-85F1839E7D91}">
      <dsp:nvSpPr>
        <dsp:cNvPr id="0" name=""/>
        <dsp:cNvSpPr/>
      </dsp:nvSpPr>
      <dsp:spPr>
        <a:xfrm>
          <a:off x="462834" y="1483294"/>
          <a:ext cx="2434011" cy="24340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721ED1-CCA2-47A0-9A67-FDC6F9DEDC33}">
      <dsp:nvSpPr>
        <dsp:cNvPr id="0" name=""/>
        <dsp:cNvSpPr/>
      </dsp:nvSpPr>
      <dsp:spPr>
        <a:xfrm rot="10800000">
          <a:off x="1827293" y="978048"/>
          <a:ext cx="4836417" cy="24363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38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rgbClr val="990033"/>
              </a:solidFill>
              <a:effectLst/>
            </a:rPr>
            <a:t>CLOUD INTELLIGENTE</a:t>
          </a:r>
        </a:p>
      </dsp:txBody>
      <dsp:txXfrm rot="10800000">
        <a:off x="1827293" y="978048"/>
        <a:ext cx="4836417" cy="2436390"/>
      </dsp:txXfrm>
    </dsp:sp>
    <dsp:sp modelId="{E488C4AE-B2FB-4081-B994-309A3FB09802}">
      <dsp:nvSpPr>
        <dsp:cNvPr id="0" name=""/>
        <dsp:cNvSpPr/>
      </dsp:nvSpPr>
      <dsp:spPr>
        <a:xfrm>
          <a:off x="609097" y="978048"/>
          <a:ext cx="2436390" cy="24363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24A104-96F3-47D4-A85C-28496772548F}">
      <dsp:nvSpPr>
        <dsp:cNvPr id="0" name=""/>
        <dsp:cNvSpPr/>
      </dsp:nvSpPr>
      <dsp:spPr>
        <a:xfrm rot="10800000">
          <a:off x="1827293" y="978048"/>
          <a:ext cx="4836417" cy="24363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38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rgbClr val="990033"/>
              </a:solidFill>
              <a:effectLst/>
            </a:rPr>
            <a:t>MONDO VIRTUALE</a:t>
          </a:r>
        </a:p>
      </dsp:txBody>
      <dsp:txXfrm rot="10800000">
        <a:off x="1827293" y="978048"/>
        <a:ext cx="4836417" cy="2436390"/>
      </dsp:txXfrm>
    </dsp:sp>
    <dsp:sp modelId="{5A83D61C-9347-4DA3-8337-92809159FFA2}">
      <dsp:nvSpPr>
        <dsp:cNvPr id="0" name=""/>
        <dsp:cNvSpPr/>
      </dsp:nvSpPr>
      <dsp:spPr>
        <a:xfrm>
          <a:off x="609097" y="978048"/>
          <a:ext cx="2436390" cy="24363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7ED70C-08B7-483F-9F09-88C6644E0DFD}">
      <dsp:nvSpPr>
        <dsp:cNvPr id="0" name=""/>
        <dsp:cNvSpPr/>
      </dsp:nvSpPr>
      <dsp:spPr>
        <a:xfrm rot="10800000">
          <a:off x="1827293" y="978048"/>
          <a:ext cx="4836417" cy="24363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38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rgbClr val="990033"/>
              </a:solidFill>
              <a:effectLst/>
            </a:rPr>
            <a:t>NUOVI MODELLI </a:t>
          </a:r>
          <a:r>
            <a:rPr lang="it-IT" sz="3600" kern="1200" dirty="0" err="1" smtClean="0">
              <a:solidFill>
                <a:srgbClr val="990033"/>
              </a:solidFill>
              <a:effectLst/>
            </a:rPr>
            <a:t>DI</a:t>
          </a:r>
          <a:r>
            <a:rPr lang="it-IT" sz="3600" kern="1200" dirty="0" smtClean="0">
              <a:solidFill>
                <a:srgbClr val="990033"/>
              </a:solidFill>
              <a:effectLst/>
            </a:rPr>
            <a:t> BUSINESS</a:t>
          </a:r>
        </a:p>
      </dsp:txBody>
      <dsp:txXfrm rot="10800000">
        <a:off x="1827293" y="978048"/>
        <a:ext cx="4836417" cy="2436390"/>
      </dsp:txXfrm>
    </dsp:sp>
    <dsp:sp modelId="{356956C1-3CCF-40CC-816E-0C617A0EC4C7}">
      <dsp:nvSpPr>
        <dsp:cNvPr id="0" name=""/>
        <dsp:cNvSpPr/>
      </dsp:nvSpPr>
      <dsp:spPr>
        <a:xfrm>
          <a:off x="609097" y="978048"/>
          <a:ext cx="2436390" cy="24363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B46AAF-6064-434C-85DA-443F6DD2C201}">
      <dsp:nvSpPr>
        <dsp:cNvPr id="0" name=""/>
        <dsp:cNvSpPr/>
      </dsp:nvSpPr>
      <dsp:spPr>
        <a:xfrm rot="10800000">
          <a:off x="1493906" y="1482104"/>
          <a:ext cx="5280932" cy="24363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38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rgbClr val="990033"/>
              </a:solidFill>
              <a:effectLst/>
            </a:rPr>
            <a:t>SVILUPPO DELLE RETI E INTELLIGENZA WIRELESS</a:t>
          </a:r>
        </a:p>
      </dsp:txBody>
      <dsp:txXfrm rot="10800000">
        <a:off x="1493906" y="1482104"/>
        <a:ext cx="5280932" cy="2436390"/>
      </dsp:txXfrm>
    </dsp:sp>
    <dsp:sp modelId="{1D51D19B-28ED-4332-8635-69A07B23DA8F}">
      <dsp:nvSpPr>
        <dsp:cNvPr id="0" name=""/>
        <dsp:cNvSpPr/>
      </dsp:nvSpPr>
      <dsp:spPr>
        <a:xfrm>
          <a:off x="497968" y="1482104"/>
          <a:ext cx="2436390" cy="24363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A3C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862CC7-5B2A-460B-BA64-87E02FA2AFCE}">
      <dsp:nvSpPr>
        <dsp:cNvPr id="0" name=""/>
        <dsp:cNvSpPr/>
      </dsp:nvSpPr>
      <dsp:spPr>
        <a:xfrm rot="10800000">
          <a:off x="1827293" y="978048"/>
          <a:ext cx="4836417" cy="24363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38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solidFill>
                <a:srgbClr val="990033"/>
              </a:solidFill>
              <a:effectLst/>
            </a:rPr>
            <a:t>INNOVATING TO ZERO</a:t>
          </a:r>
        </a:p>
      </dsp:txBody>
      <dsp:txXfrm rot="10800000">
        <a:off x="1827293" y="978048"/>
        <a:ext cx="4836417" cy="2436390"/>
      </dsp:txXfrm>
    </dsp:sp>
    <dsp:sp modelId="{3BEEFBCA-BB68-4CD8-B4E3-85F1839E7D91}">
      <dsp:nvSpPr>
        <dsp:cNvPr id="0" name=""/>
        <dsp:cNvSpPr/>
      </dsp:nvSpPr>
      <dsp:spPr>
        <a:xfrm>
          <a:off x="609097" y="978048"/>
          <a:ext cx="2436390" cy="24363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B46AAF-6064-434C-85DA-443F6DD2C201}">
      <dsp:nvSpPr>
        <dsp:cNvPr id="0" name=""/>
        <dsp:cNvSpPr/>
      </dsp:nvSpPr>
      <dsp:spPr>
        <a:xfrm rot="10800000">
          <a:off x="1278734" y="978048"/>
          <a:ext cx="5567828" cy="24363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38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rgbClr val="990033"/>
              </a:solidFill>
              <a:effectLst/>
            </a:rPr>
            <a:t>TECNOLOGIE ABILITANTI DEL FUTURO</a:t>
          </a:r>
        </a:p>
      </dsp:txBody>
      <dsp:txXfrm rot="10800000">
        <a:off x="1278734" y="978048"/>
        <a:ext cx="5567828" cy="2436390"/>
      </dsp:txXfrm>
    </dsp:sp>
    <dsp:sp modelId="{1D51D19B-28ED-4332-8635-69A07B23DA8F}">
      <dsp:nvSpPr>
        <dsp:cNvPr id="0" name=""/>
        <dsp:cNvSpPr/>
      </dsp:nvSpPr>
      <dsp:spPr>
        <a:xfrm>
          <a:off x="426244" y="978048"/>
          <a:ext cx="2436390" cy="24363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41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A0D5E92-6C9E-4574-9C91-942F1A45FCF2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19C7F47-27BD-4C97-9520-5804C8CE8867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1150" y="1604963"/>
            <a:ext cx="2087563" cy="45259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95288" y="1604963"/>
            <a:ext cx="6113462" cy="45259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15370" cy="1143008"/>
          </a:xfrm>
        </p:spPr>
        <p:txBody>
          <a:bodyPr anchor="ctr"/>
          <a:lstStyle>
            <a:lvl1pPr>
              <a:buNone/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240" cy="4525920"/>
          </a:xfrm>
        </p:spPr>
        <p:txBody>
          <a:bodyPr/>
          <a:lstStyle>
            <a:lvl1pPr>
              <a:buSzPct val="125000"/>
              <a:buFont typeface="Wingdings" pitchFamily="2" charset="2"/>
              <a:buChar char="ü"/>
              <a:defRPr sz="3200">
                <a:latin typeface="+mn-lt"/>
              </a:defRPr>
            </a:lvl1pPr>
            <a:lvl2pPr>
              <a:buSzPct val="150000"/>
              <a:buFont typeface="Wingdings" pitchFamily="2" charset="2"/>
              <a:buChar char="ü"/>
              <a:defRPr sz="2400">
                <a:latin typeface="+mn-lt"/>
              </a:defRPr>
            </a:lvl2pPr>
            <a:lvl3pPr>
              <a:buSzPct val="150000"/>
              <a:buFont typeface="Wingdings" pitchFamily="2" charset="2"/>
              <a:buChar char="ü"/>
              <a:defRPr sz="2000">
                <a:latin typeface="+mn-lt"/>
              </a:defRPr>
            </a:lvl3pPr>
            <a:lvl4pPr>
              <a:buSzPct val="150000"/>
              <a:buFont typeface="Wingdings" pitchFamily="2" charset="2"/>
              <a:buChar char="ü"/>
              <a:defRPr sz="2800">
                <a:latin typeface="+mn-lt"/>
              </a:defRPr>
            </a:lvl4pPr>
            <a:lvl5pPr>
              <a:buSzPct val="150000"/>
              <a:buFont typeface="Wingdings" pitchFamily="2" charset="2"/>
              <a:buChar char="ü"/>
              <a:defRPr sz="2800">
                <a:latin typeface="+mn-lt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buNone/>
              <a:defRPr sz="4000" b="1" cap="all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1"/>
          <p:cNvPicPr>
            <a:picLocks noChangeAspect="1"/>
          </p:cNvPicPr>
          <p:nvPr userDrawn="1"/>
        </p:nvPicPr>
        <p:blipFill>
          <a:blip r:embed="rId13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75" t="3418" r="4047" b="379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1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7775640" y="0"/>
            <a:ext cx="1368000" cy="2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Grp="1"/>
          </p:cNvSpPr>
          <p:nvPr>
            <p:ph type="title"/>
          </p:nvPr>
        </p:nvSpPr>
        <p:spPr>
          <a:xfrm>
            <a:off x="395280" y="1916279"/>
            <a:ext cx="8353080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/>
              <a:t>Fate clic per modificare il formato del testo del titoloFare clic per modificare lo stile del titolo</a:t>
            </a:r>
          </a:p>
        </p:txBody>
      </p:sp>
      <p:pic>
        <p:nvPicPr>
          <p:cNvPr id="6" name="Immagine 8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179640" y="6021360"/>
            <a:ext cx="1655280" cy="22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alphaModFix/>
            <a:lum/>
          </a:blip>
          <a:srcRect/>
          <a:stretch>
            <a:fillRect/>
          </a:stretch>
        </p:blipFill>
        <p:spPr>
          <a:xfrm>
            <a:off x="179640" y="6381360"/>
            <a:ext cx="1657080" cy="242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gnaposto testo 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 pitchFamily="2"/>
                <a:cs typeface="Arial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 pitchFamily="2"/>
                <a:cs typeface="Arial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 pitchFamily="2"/>
                <a:cs typeface="Arial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 pitchFamily="2"/>
                <a:cs typeface="Arial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 pitchFamily="2"/>
                <a:cs typeface="Arial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 pitchFamily="2"/>
                <a:cs typeface="Arial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 pitchFamily="2"/>
                <a:cs typeface="Arial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 pitchFamily="2"/>
                <a:cs typeface="Arial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 pitchFamily="2"/>
                <a:cs typeface="Arial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 pitchFamily="2"/>
                <a:cs typeface="Arial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it-IT" sz="3200" b="1" i="0" u="none" strike="noStrike" kern="1200" spc="0">
          <a:ln>
            <a:noFill/>
          </a:ln>
          <a:solidFill>
            <a:srgbClr val="CC0000"/>
          </a:solidFill>
          <a:latin typeface="Tahoma" pitchFamily="18"/>
          <a:ea typeface="Microsoft YaHei" pitchFamily="2"/>
          <a:cs typeface="Ari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it-IT" sz="2400" b="0" i="0" u="none" strike="noStrike" kern="1200" spc="0">
          <a:ln>
            <a:noFill/>
          </a:ln>
          <a:solidFill>
            <a:srgbClr val="000000"/>
          </a:solidFill>
          <a:latin typeface="Tahoma" pitchFamily="18"/>
          <a:ea typeface="Microsoft YaHei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C:\Users\Asteroide\Desktop\megatrend.mo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rveillance-watchers.co.uk/images/se05.jpg" TargetMode="External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30.png"/><Relationship Id="rId21" Type="http://schemas.openxmlformats.org/officeDocument/2006/relationships/image" Target="../media/image44.png"/><Relationship Id="rId7" Type="http://schemas.openxmlformats.org/officeDocument/2006/relationships/image" Target="../media/image32.jpe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image" Target="../media/image29.jpeg"/><Relationship Id="rId16" Type="http://schemas.openxmlformats.org/officeDocument/2006/relationships/image" Target="../media/image39.jpe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it/imgres?imgurl=http://www.platerecognition.info/img/1103-1.jpg&amp;imgrefurl=http://www.platerecognition.info/1103.htm&amp;usg=__iar5sk1QjhdbbW0nmR_FKnMHRj0=&amp;h=338&amp;w=480&amp;sz=84&amp;hl=it&amp;start=3&amp;um=1&amp;tbnid=56iT7Z6mwbQqVM:&amp;tbnh=91&amp;tbnw=129&amp;prev=/images?q=plate+recognition&amp;hl=it&amp;um=1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5" Type="http://schemas.openxmlformats.org/officeDocument/2006/relationships/image" Target="../media/image38.jpeg"/><Relationship Id="rId23" Type="http://schemas.openxmlformats.org/officeDocument/2006/relationships/image" Target="../media/image46.jpeg"/><Relationship Id="rId10" Type="http://schemas.openxmlformats.org/officeDocument/2006/relationships/hyperlink" Target="http://images.google.it/imgres?imgurl=http://iriarodriguez.files.wordpress.com/2008/06/6.jpg&amp;imgrefurl=http://iriarodriguez.wordpress.com/&amp;usg=__YPOV6TOeMiiHGDC2WyXMu8ZbZYM=&amp;h=459&amp;w=694&amp;sz=215&amp;hl=it&amp;start=2&amp;um=1&amp;tbnid=WUgSc75kH_DrrM:&amp;tbnh=92&amp;tbnw=139&amp;prev=/images?q=people+underground&amp;hl=it&amp;um=1" TargetMode="External"/><Relationship Id="rId19" Type="http://schemas.openxmlformats.org/officeDocument/2006/relationships/image" Target="../media/image42.png"/><Relationship Id="rId4" Type="http://schemas.openxmlformats.org/officeDocument/2006/relationships/hyperlink" Target="http://photos.autoexpress.co.uk/images/front_picture_library_UK/dir_442/car_photo_221259_7.jpg" TargetMode="External"/><Relationship Id="rId9" Type="http://schemas.openxmlformats.org/officeDocument/2006/relationships/image" Target="../media/image33.jpeg"/><Relationship Id="rId14" Type="http://schemas.openxmlformats.org/officeDocument/2006/relationships/image" Target="../media/image37.jpeg"/><Relationship Id="rId22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2400" b="0" dirty="0" smtClean="0"/>
              <a:t/>
            </a:r>
            <a:br>
              <a:rPr lang="it-IT" sz="2400" b="0" dirty="0" smtClean="0"/>
            </a:br>
            <a:r>
              <a:rPr lang="it-IT" sz="2800" dirty="0" smtClean="0"/>
              <a:t>IL VALORE DEI TREND NEI PROCESSI </a:t>
            </a:r>
            <a:r>
              <a:rPr lang="it-IT" sz="2800" dirty="0" err="1" smtClean="0"/>
              <a:t>DI</a:t>
            </a:r>
            <a:r>
              <a:rPr lang="it-IT" sz="2800" dirty="0" smtClean="0"/>
              <a:t> INNOVAZIONE</a:t>
            </a:r>
            <a:endParaRPr lang="it-IT" sz="2400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Leda </a:t>
            </a:r>
            <a:r>
              <a:rPr lang="it-IT" dirty="0" err="1" smtClean="0"/>
              <a:t>Bologni</a:t>
            </a:r>
            <a:r>
              <a:rPr lang="it-IT" dirty="0" smtClean="0"/>
              <a:t> – ASTER</a:t>
            </a:r>
          </a:p>
          <a:p>
            <a:r>
              <a:rPr lang="it-IT" dirty="0" smtClean="0"/>
              <a:t>INNOVAZIONE vs (eco)TRENDS</a:t>
            </a:r>
          </a:p>
          <a:p>
            <a:endParaRPr lang="it-IT" sz="1800" dirty="0" smtClean="0"/>
          </a:p>
          <a:p>
            <a:r>
              <a:rPr lang="it-IT" sz="1800" dirty="0" smtClean="0"/>
              <a:t>Rimini, 7 novembre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55764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13 MEGATREND</a:t>
            </a:r>
            <a:endParaRPr lang="it-IT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8"/>
            <a:ext cx="62198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1043608" y="476672"/>
          <a:ext cx="72728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CITTA’ E INFRASTRUTTURE INTELLIGENTI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340768"/>
            <a:ext cx="5892686" cy="4824535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Attualmente il 50% della ricchezza mondiale è concentrata in 25 città</a:t>
            </a:r>
          </a:p>
          <a:p>
            <a:r>
              <a:rPr lang="it-IT" dirty="0" smtClean="0"/>
              <a:t>Nel 2020 il 60% della popolazione vivrà in città</a:t>
            </a:r>
          </a:p>
          <a:p>
            <a:r>
              <a:rPr lang="it-IT" dirty="0" err="1" smtClean="0"/>
              <a:t>Megacities</a:t>
            </a:r>
            <a:r>
              <a:rPr lang="it-IT" dirty="0" smtClean="0"/>
              <a:t> con vari milioni di abitanti</a:t>
            </a:r>
          </a:p>
          <a:p>
            <a:r>
              <a:rPr lang="it-IT" dirty="0" smtClean="0"/>
              <a:t>Dalla città alle rete di città</a:t>
            </a:r>
          </a:p>
          <a:p>
            <a:r>
              <a:rPr lang="it-IT" dirty="0" smtClean="0"/>
              <a:t>La presenza di città satellite favorirà la concentrazione di imprese di subfornitura</a:t>
            </a:r>
          </a:p>
          <a:p>
            <a:r>
              <a:rPr lang="it-IT" dirty="0" smtClean="0"/>
              <a:t>Saranno necessari servizi, reti e infrastrutture intelligenti (più efficienti e più sostenibili per limitare l’impatto nell’ambiente)</a:t>
            </a:r>
          </a:p>
          <a:p>
            <a:pPr lvl="1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229200"/>
            <a:ext cx="1086088" cy="1080000"/>
          </a:xfrm>
          <a:prstGeom prst="rect">
            <a:avLst/>
          </a:prstGeom>
        </p:spPr>
      </p:pic>
      <p:pic>
        <p:nvPicPr>
          <p:cNvPr id="6" name="Picture 6" descr="http://in.all.biz/img/in/catalog/13126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1571612"/>
            <a:ext cx="1424234" cy="142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.ec.europa.eu/neelie-kroes/files/internet-of-thing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5286388"/>
            <a:ext cx="1332401" cy="10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000372"/>
            <a:ext cx="2624126" cy="196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1043608" y="476672"/>
          <a:ext cx="72728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NUOVA COMPOSIZIONE GENERAZIONALE DELLA POPOLAZIONE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Nel 2020 la quota di popolazione tra i 15 e i 34 anni (Generazione Y)  sarà quasi il 35 % della popolazione e oltre il 60% di essi vivrà in India e Cina. Questo mercato è composta da soggetti</a:t>
            </a:r>
          </a:p>
          <a:p>
            <a:pPr lvl="1"/>
            <a:r>
              <a:rPr lang="it-IT" dirty="0" err="1" smtClean="0"/>
              <a:t>Nativamente</a:t>
            </a:r>
            <a:r>
              <a:rPr lang="it-IT" dirty="0" smtClean="0"/>
              <a:t> digitali, permanentemente connessi, desiderano prodotti fortemente personalizzati e verdi,</a:t>
            </a:r>
          </a:p>
          <a:p>
            <a:r>
              <a:rPr lang="it-IT" dirty="0" smtClean="0"/>
              <a:t>Nel 2020 il 15% della popolazione mondiale sarà di ultraottantenni (20% nel 2050). In Europa tale quota sarà il 26%. Questo mercato desidera prodotti</a:t>
            </a:r>
          </a:p>
          <a:p>
            <a:pPr lvl="1"/>
            <a:r>
              <a:rPr lang="it-IT" dirty="0" smtClean="0"/>
              <a:t>Legati alla salute ed al benessere, al comfort, alla semplicità d’uso, in generali connessi ai servizi alla persona</a:t>
            </a:r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661248"/>
            <a:ext cx="1086088" cy="10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81130"/>
            <a:ext cx="9156100" cy="519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8064A2">
                    <a:lumMod val="50000"/>
                  </a:srgbClr>
                </a:solidFill>
              </a:rPr>
              <a:t>NUOVA COMPOSIZIONE GENERAZIONALE DELLA POPOLAZIONE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1043608" y="476672"/>
          <a:ext cx="72728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UT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1357298"/>
            <a:ext cx="2430213" cy="1719376"/>
          </a:xfrm>
          <a:prstGeom prst="rect">
            <a:avLst/>
          </a:prstGeom>
        </p:spPr>
      </p:pic>
      <p:pic>
        <p:nvPicPr>
          <p:cNvPr id="3" name="Immagine 2" descr="ARim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8" y="4500570"/>
            <a:ext cx="2024774" cy="2024774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GEO-SOCIALIZZAZIONE</a:t>
            </a:r>
            <a:endParaRPr lang="it-IT" sz="28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79512" y="1340768"/>
            <a:ext cx="5678372" cy="4824535"/>
          </a:xfrm>
        </p:spPr>
        <p:txBody>
          <a:bodyPr>
            <a:noAutofit/>
          </a:bodyPr>
          <a:lstStyle/>
          <a:p>
            <a:r>
              <a:rPr lang="it-IT" sz="2000" dirty="0" smtClean="0"/>
              <a:t>Le piattaforme di social </a:t>
            </a:r>
            <a:r>
              <a:rPr lang="it-IT" sz="2000" dirty="0" err="1" smtClean="0"/>
              <a:t>networking</a:t>
            </a:r>
            <a:r>
              <a:rPr lang="it-IT" sz="2000" dirty="0" smtClean="0"/>
              <a:t> faranno perno su servizi geografici e capacità di </a:t>
            </a:r>
            <a:r>
              <a:rPr lang="it-IT" sz="2000" dirty="0" err="1" smtClean="0"/>
              <a:t>geo-coding</a:t>
            </a:r>
            <a:r>
              <a:rPr lang="it-IT" sz="2000" dirty="0" smtClean="0"/>
              <a:t> e </a:t>
            </a:r>
            <a:r>
              <a:rPr lang="it-IT" sz="2000" dirty="0" err="1" smtClean="0"/>
              <a:t>geo-tagging</a:t>
            </a:r>
            <a:endParaRPr lang="it-IT" sz="2000" dirty="0" smtClean="0"/>
          </a:p>
          <a:p>
            <a:r>
              <a:rPr lang="it-IT" sz="2000" dirty="0" smtClean="0"/>
              <a:t>Queste tecniche collaborative di mappatura via Internet porteranno nuove evoluzioni delle modalità di fare rete e di marketing digitale facendo evolvere ancora le modalità di interazione fra individui e organizzazioni. </a:t>
            </a:r>
          </a:p>
          <a:p>
            <a:r>
              <a:rPr lang="it-IT" sz="2000" dirty="0" smtClean="0"/>
              <a:t>L’uso di servizi geografici e il patrimonio culturale genererà nuovi segmenti di mercato per i servizi di valorizzazione di beni artistici, storici, ambientali e archeologici.</a:t>
            </a:r>
            <a:endParaRPr lang="it-I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150" y="3000372"/>
            <a:ext cx="2228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971600" y="1196752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CLOUD INTELLIGENTE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l’utente finale riceve applicazioni, risorse informatiche e altri servizi (inclusi i sistemi operativi) da un provider di servizi </a:t>
            </a:r>
            <a:r>
              <a:rPr lang="it-IT" sz="2400" dirty="0" err="1" smtClean="0"/>
              <a:t>cloud</a:t>
            </a:r>
            <a:r>
              <a:rPr lang="it-IT" sz="2400" dirty="0" smtClean="0"/>
              <a:t> tramite Internet</a:t>
            </a:r>
          </a:p>
          <a:p>
            <a:r>
              <a:rPr lang="it-IT" sz="2400" dirty="0" smtClean="0"/>
              <a:t>l’utente non ha più la responsabilità della manutenzione e della sicurezza</a:t>
            </a:r>
          </a:p>
          <a:p>
            <a:r>
              <a:rPr lang="it-IT" sz="2400" dirty="0" smtClean="0"/>
              <a:t>vantaggi in termini di </a:t>
            </a:r>
          </a:p>
          <a:p>
            <a:pPr lvl="1"/>
            <a:r>
              <a:rPr lang="it-IT" sz="1800" dirty="0" smtClean="0"/>
              <a:t>Aggiornamento</a:t>
            </a:r>
          </a:p>
          <a:p>
            <a:pPr lvl="1"/>
            <a:r>
              <a:rPr lang="it-IT" sz="1800" dirty="0" smtClean="0"/>
              <a:t>Sincronizzazione su diversi </a:t>
            </a:r>
            <a:r>
              <a:rPr lang="it-IT" sz="1800" dirty="0" err="1" smtClean="0"/>
              <a:t>devices</a:t>
            </a:r>
            <a:r>
              <a:rPr lang="it-IT" sz="1800" dirty="0" smtClean="0"/>
              <a:t> (PC, </a:t>
            </a:r>
            <a:r>
              <a:rPr lang="it-IT" sz="1800" dirty="0" err="1" smtClean="0"/>
              <a:t>tablet</a:t>
            </a:r>
            <a:r>
              <a:rPr lang="it-IT" sz="1800" dirty="0" smtClean="0"/>
              <a:t>, </a:t>
            </a:r>
            <a:r>
              <a:rPr lang="it-IT" sz="1800" dirty="0" err="1" smtClean="0"/>
              <a:t>smartphone</a:t>
            </a:r>
            <a:r>
              <a:rPr lang="it-IT" sz="1800" dirty="0" smtClean="0"/>
              <a:t>)</a:t>
            </a:r>
          </a:p>
          <a:p>
            <a:pPr lvl="1"/>
            <a:r>
              <a:rPr lang="it-IT" sz="1800" dirty="0" smtClean="0"/>
              <a:t>Condivisione di infrastrutture</a:t>
            </a:r>
          </a:p>
          <a:p>
            <a:pPr lvl="1"/>
            <a:r>
              <a:rPr lang="it-IT" sz="1800" dirty="0" smtClean="0"/>
              <a:t>Economicità (</a:t>
            </a:r>
            <a:r>
              <a:rPr lang="it-IT" sz="1800" dirty="0" err="1" smtClean="0"/>
              <a:t>pay-per-use</a:t>
            </a:r>
            <a:r>
              <a:rPr lang="it-IT" sz="1800" dirty="0" smtClean="0"/>
              <a:t>)</a:t>
            </a:r>
          </a:p>
          <a:p>
            <a:pPr lvl="1">
              <a:buNone/>
            </a:pP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</a:t>
            </a:r>
            <a:r>
              <a:rPr lang="it-IT" dirty="0" err="1" smtClean="0"/>
              <a:t>megatrends</a:t>
            </a:r>
            <a:r>
              <a:rPr lang="it-IT" dirty="0" smtClean="0"/>
              <a:t> strumento di pensiero strategico</a:t>
            </a:r>
          </a:p>
          <a:p>
            <a:r>
              <a:rPr lang="it-IT" dirty="0" smtClean="0"/>
              <a:t>I MT per la Regione Emilia-Romagna</a:t>
            </a:r>
          </a:p>
          <a:p>
            <a:r>
              <a:rPr lang="it-IT" dirty="0" smtClean="0"/>
              <a:t>Gli scenari tecnologici</a:t>
            </a:r>
          </a:p>
          <a:p>
            <a:r>
              <a:rPr lang="it-IT" dirty="0" smtClean="0"/>
              <a:t>Le priorità tecnologiche regionali nella Strategia di Specializzazione Intelligente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1043608" y="1268760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MONDO VIRTUALE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Gli ambienti di simulazione saranno sempre più impiegati nella difesa, nella medicina, nell’educazione, nella mobilità e nel business</a:t>
            </a:r>
          </a:p>
          <a:p>
            <a:r>
              <a:rPr lang="it-IT" dirty="0" smtClean="0"/>
              <a:t>Dall’e-commerce ai negozi virtuali</a:t>
            </a:r>
          </a:p>
          <a:p>
            <a:r>
              <a:rPr lang="it-IT" dirty="0" smtClean="0"/>
              <a:t>Chirurgia remota</a:t>
            </a:r>
          </a:p>
          <a:p>
            <a:r>
              <a:rPr lang="it-IT" dirty="0" smtClean="0"/>
              <a:t>Training virtuale e </a:t>
            </a:r>
            <a:r>
              <a:rPr lang="it-IT" dirty="0" err="1" smtClean="0"/>
              <a:t>webinar</a:t>
            </a:r>
            <a:r>
              <a:rPr lang="it-IT" dirty="0" smtClean="0"/>
              <a:t>, senza spostamenti delle persone</a:t>
            </a:r>
          </a:p>
          <a:p>
            <a:r>
              <a:rPr lang="it-IT" dirty="0" smtClean="0"/>
              <a:t>Assistenza e manutenzione da remoto ad impianti in luoghi lontani </a:t>
            </a:r>
          </a:p>
          <a:p>
            <a:r>
              <a:rPr lang="it-IT" dirty="0" smtClean="0"/>
              <a:t>Formazione a distanza per l’utilizzo di macchine e strumenti </a:t>
            </a:r>
          </a:p>
          <a:p>
            <a:r>
              <a:rPr lang="it-IT" dirty="0" smtClean="0"/>
              <a:t>Realtà </a:t>
            </a:r>
            <a:r>
              <a:rPr lang="it-IT" dirty="0" err="1" smtClean="0"/>
              <a:t>immersiva</a:t>
            </a:r>
            <a:r>
              <a:rPr lang="it-IT" dirty="0" smtClean="0"/>
              <a:t> e interazioni gestuali applicate al comando e pilotaggio di dispositivi di uso comune</a:t>
            </a:r>
          </a:p>
          <a:p>
            <a:endParaRPr lang="it-IT" dirty="0"/>
          </a:p>
        </p:txBody>
      </p:sp>
      <p:pic>
        <p:nvPicPr>
          <p:cNvPr id="5" name="Immagine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301208"/>
            <a:ext cx="1086088" cy="1080000"/>
          </a:xfrm>
          <a:prstGeom prst="rect">
            <a:avLst/>
          </a:prstGeom>
        </p:spPr>
      </p:pic>
      <p:pic>
        <p:nvPicPr>
          <p:cNvPr id="6" name="Picture 2" descr="http://t1.gstatic.com/images?q=tbn:ANd9GcQ39m1Vuz-uqoqisTklK9UkoiKimfBF0_cA_r5BOv8rpzP2ldsF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703064"/>
            <a:ext cx="1580755" cy="1682476"/>
          </a:xfrm>
          <a:prstGeom prst="rect">
            <a:avLst/>
          </a:prstGeom>
          <a:noFill/>
        </p:spPr>
      </p:pic>
      <p:pic>
        <p:nvPicPr>
          <p:cNvPr id="7" name="Picture 16" descr="http://t3.gstatic.com/images?q=tbn:ANd9GcRt7T_jvNbCfxvC22kEK1L1w0r4r9a5X0S9GW9JOTF2i9K7mo8Tx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744708"/>
            <a:ext cx="2090739" cy="17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gigaom.files.wordpress.com/2009/12/20091210144808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048" y="4857760"/>
            <a:ext cx="1809762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1043608" y="1268760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NUOVI MODELLI </a:t>
            </a:r>
            <a:r>
              <a:rPr lang="it-IT" dirty="0" err="1" smtClean="0"/>
              <a:t>DI</a:t>
            </a:r>
            <a:r>
              <a:rPr lang="it-IT" dirty="0" smtClean="0"/>
              <a:t> BUSINESS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dirty="0" smtClean="0"/>
              <a:t>Dall’acquisto al noleggio, anche dei mezzi di produzione, che così potranno essere più facilmente saturati </a:t>
            </a:r>
          </a:p>
          <a:p>
            <a:r>
              <a:rPr lang="it-IT" sz="2000" dirty="0" smtClean="0"/>
              <a:t>Pagamento per unità di utilizzo (ad esempio per Km percorsi, ore volate, telefonate effettuate, …)</a:t>
            </a:r>
          </a:p>
          <a:p>
            <a:r>
              <a:rPr lang="it-IT" sz="2000" dirty="0" smtClean="0"/>
              <a:t>La condivisione di risorse (infrastrutture, macchinari) introdurrà nuove dinamiche di relazione tra concorrenti e tra clienti e fornitori. </a:t>
            </a:r>
          </a:p>
          <a:p>
            <a:r>
              <a:rPr lang="it-IT" sz="2000" dirty="0" smtClean="0"/>
              <a:t>Nuovi prodotti potranno essere appositamente studiati per nuovi segmenti di mercato, quali ad esempio i prodotti a basso costo e requisiti essenziali, o l’insieme </a:t>
            </a:r>
            <a:r>
              <a:rPr lang="it-IT" sz="2000" dirty="0" err="1" smtClean="0"/>
              <a:t>prodotto+servizio</a:t>
            </a:r>
            <a:r>
              <a:rPr lang="it-IT" sz="2000" dirty="0" smtClean="0"/>
              <a:t> (ad esempio impianti di produzione, materiali di consumo e personale con adeguate competenze).</a:t>
            </a:r>
            <a:endParaRPr lang="it-IT" sz="2000" dirty="0"/>
          </a:p>
        </p:txBody>
      </p:sp>
      <p:pic>
        <p:nvPicPr>
          <p:cNvPr id="5" name="Immagine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445224"/>
            <a:ext cx="1086088" cy="10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1043608" y="476672"/>
          <a:ext cx="72728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SVILUPPO DELLE RETI E INTELLIGENZA WIRELESS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Nel 2020 l’80% delle trasmissioni di segnali sarà wireless ed integrata in una unica piattaforma IT. </a:t>
            </a:r>
          </a:p>
          <a:p>
            <a:r>
              <a:rPr lang="it-IT" sz="2200" dirty="0" smtClean="0"/>
              <a:t>Gli edifici integreranno sistemi di building </a:t>
            </a:r>
            <a:r>
              <a:rPr lang="it-IT" sz="2200" dirty="0" err="1" smtClean="0"/>
              <a:t>automation</a:t>
            </a:r>
            <a:r>
              <a:rPr lang="it-IT" sz="2200" dirty="0" smtClean="0"/>
              <a:t> e le abitazioni e gli uffici potranno essere controllati e governati in modo intelligente ed adattativo da dispositivi vari come laptop e </a:t>
            </a:r>
            <a:r>
              <a:rPr lang="it-IT" sz="2200" dirty="0" err="1" smtClean="0"/>
              <a:t>Iphone</a:t>
            </a:r>
            <a:r>
              <a:rPr lang="it-IT" sz="2200" dirty="0" smtClean="0"/>
              <a:t>. </a:t>
            </a:r>
          </a:p>
          <a:p>
            <a:r>
              <a:rPr lang="it-IT" sz="2200" dirty="0" smtClean="0"/>
              <a:t>La comunicazione Macchina-Macchina sarà sempre più di questo tipo, attraverso sensori wireless che permetteranno la misurazione, il controllo e il comando di dispositivi e macchine, anche a livello di sistemi di produzione, garantendo maggiore affidabilità e flessibilità. Questa tecnologia consentirà anche un più </a:t>
            </a:r>
            <a:r>
              <a:rPr lang="it-IT" sz="2200" b="1" dirty="0" smtClean="0"/>
              <a:t>agevole monitoraggio nell’uso dell’energia</a:t>
            </a:r>
            <a:r>
              <a:rPr lang="it-IT" sz="2200" dirty="0" smtClean="0"/>
              <a:t> e dunque anche considerevoli risparmi</a:t>
            </a:r>
            <a:endParaRPr lang="it-IT" sz="2200" dirty="0"/>
          </a:p>
        </p:txBody>
      </p:sp>
      <p:pic>
        <p:nvPicPr>
          <p:cNvPr id="5" name="Immagine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373216"/>
            <a:ext cx="1086088" cy="1080000"/>
          </a:xfrm>
          <a:prstGeom prst="rect">
            <a:avLst/>
          </a:prstGeom>
        </p:spPr>
      </p:pic>
      <p:grpSp>
        <p:nvGrpSpPr>
          <p:cNvPr id="4" name="Gruppo 5"/>
          <p:cNvGrpSpPr/>
          <p:nvPr/>
        </p:nvGrpSpPr>
        <p:grpSpPr>
          <a:xfrm>
            <a:off x="5286379" y="3786190"/>
            <a:ext cx="3786215" cy="2571768"/>
            <a:chOff x="179388" y="2328863"/>
            <a:chExt cx="8728075" cy="416083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3149600"/>
              <a:ext cx="1714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Mostra immagine a dimensione inter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3636963"/>
              <a:ext cx="1435100" cy="852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http://tbn3.google.com/images?q=tbn:56iT7Z6mwbQqVM:http://www.platerecognition.info/img/1103-1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13" y="4484688"/>
              <a:ext cx="1357312" cy="97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Mostra immagine a dimensione intera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38" y="4489450"/>
              <a:ext cx="18669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http://tbn2.google.com/images?q=tbn:WUgSc75kH_DrrM:http://iriarodriguez.files.wordpress.com/2008/06/6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2349500"/>
              <a:ext cx="1571625" cy="8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http://www.securitytoday.in/IndiaRoundUp/sussex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700" y="3724167"/>
              <a:ext cx="1863725" cy="127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http://www.lausanne.ch/Tools/GetImage.asp?Id=86620&amp;RetDesc=N&amp;Type=DocObj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5457825"/>
              <a:ext cx="15240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EUI fig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200" y="2349500"/>
              <a:ext cx="1731963" cy="414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E:\univ\progetti\2010-01-dday\iter_solution_elipse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531" t="6516" r="8527" b="10461"/>
            <a:stretch>
              <a:fillRect/>
            </a:stretch>
          </p:blipFill>
          <p:spPr bwMode="auto">
            <a:xfrm>
              <a:off x="6980238" y="2328863"/>
              <a:ext cx="1927225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C:\Users\rita\Documents\My Dropbox\Rita Cucchiara\articoli pedestrian\detections_frame_023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700" y="2995613"/>
              <a:ext cx="1633538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po 16"/>
            <p:cNvGrpSpPr>
              <a:grpSpLocks/>
            </p:cNvGrpSpPr>
            <p:nvPr/>
          </p:nvGrpSpPr>
          <p:grpSpPr bwMode="auto">
            <a:xfrm>
              <a:off x="5346700" y="4762500"/>
              <a:ext cx="3560763" cy="1727200"/>
              <a:chOff x="5347369" y="4762375"/>
              <a:chExt cx="3559714" cy="1727326"/>
            </a:xfrm>
          </p:grpSpPr>
          <p:pic>
            <p:nvPicPr>
              <p:cNvPr id="24" name="Picture 2" descr="[0005]Cittadella_0198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369" y="4762375"/>
                <a:ext cx="2165104" cy="172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Oval 3"/>
              <p:cNvSpPr>
                <a:spLocks noChangeArrowheads="1"/>
              </p:cNvSpPr>
              <p:nvPr/>
            </p:nvSpPr>
            <p:spPr bwMode="auto">
              <a:xfrm flipH="1" flipV="1">
                <a:off x="5485810" y="5011181"/>
                <a:ext cx="463509" cy="471244"/>
              </a:xfrm>
              <a:prstGeom prst="ellipse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26" name="Immagine 4" descr="F:\digos\vestiti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8245" y="5011181"/>
                <a:ext cx="1428838" cy="1478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Rettangolo 17"/>
            <p:cNvSpPr/>
            <p:nvPr/>
          </p:nvSpPr>
          <p:spPr>
            <a:xfrm>
              <a:off x="5486400" y="6308725"/>
              <a:ext cx="677863" cy="114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19" name="Picture 21" descr="E:\univ\progetti\2008-wti\ricerca per sicurezza cantieri\PPT prototipo 1.0\HEADS\detection_converged_0225_02_387-086_head_ONLY.bmp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163" y="23495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 descr="E:\univ\progetti\2008-wti\ricerca per sicurezza cantieri\PPT prototipo 1.0\HELMETS\detection_converged_0119_02_340-085_head_ONLY.bmp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963" y="2344738"/>
              <a:ext cx="7524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 descr="E:\univ\progetti\2008-wti\ricerca per sicurezza cantieri\PPT prototipo 1.0\HEADS\detection_converged_0020_02_226-149_head_ONLY.bmp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363" y="2328863"/>
              <a:ext cx="673100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c1_clab_cut.avi">
              <a:hlinkClick r:id="" action="ppaction://media"/>
            </p:cNvPr>
            <p:cNvPicPr>
              <a:picLocks noRot="1"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913" y="3749675"/>
              <a:ext cx="1860550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" descr="http://militantlibertarian.org/wp-content/uploads/2011/01/isis_overlook.jp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475" y="2349500"/>
              <a:ext cx="1863725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1043608" y="1268760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INNOVATING TO ZERO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L’innovazione di prodotti e processi sarà orientata alla riduzione (in prospettiva a zero) dei difetti, delle falle di sicurezza, degli errori, degli incidenti e delle emissioni pericolose per l’ambiente e la salute dei cittadini</a:t>
            </a:r>
          </a:p>
          <a:p>
            <a:pPr lvl="1"/>
            <a:r>
              <a:rPr lang="it-IT" sz="1600" dirty="0" smtClean="0"/>
              <a:t>Incremento dell’uso delle tecniche di prevenzione e di gestione degli errori e dei difetti in produzione</a:t>
            </a:r>
          </a:p>
          <a:p>
            <a:pPr lvl="1"/>
            <a:r>
              <a:rPr lang="it-IT" sz="1600" dirty="0" smtClean="0"/>
              <a:t>Incremento delle performance degli impianti in termini di produttività , mediante tecniche di diagnostica, prognostica e manutenzione programmata. </a:t>
            </a:r>
          </a:p>
          <a:p>
            <a:pPr lvl="1"/>
            <a:r>
              <a:rPr lang="it-IT" sz="1600" dirty="0" smtClean="0"/>
              <a:t>Gestione del ciclo di vita e del total </a:t>
            </a:r>
            <a:r>
              <a:rPr lang="it-IT" sz="1600" dirty="0" err="1" smtClean="0"/>
              <a:t>cost</a:t>
            </a:r>
            <a:endParaRPr lang="it-IT" sz="1600" dirty="0" smtClean="0"/>
          </a:p>
          <a:p>
            <a:pPr lvl="1"/>
            <a:r>
              <a:rPr lang="it-IT" sz="1600" dirty="0" smtClean="0"/>
              <a:t>Riduzione dei consumi di energia e degli sprechi, materiali innovativi e più performanti.</a:t>
            </a:r>
          </a:p>
          <a:p>
            <a:pPr lvl="1"/>
            <a:r>
              <a:rPr lang="it-IT" sz="1600" dirty="0" smtClean="0"/>
              <a:t>Incremento dell’efficienza dei sistemi di conversione dell’energia (motori, turbine, pompe, …) mediante l’uso di tecniche di simulazione con obiettivi di ottimizzazione</a:t>
            </a:r>
          </a:p>
          <a:p>
            <a:pPr lvl="1"/>
            <a:r>
              <a:rPr lang="it-IT" sz="1600" dirty="0" smtClean="0"/>
              <a:t>Nuovi modelli di business che consentano una riduzione della logistica collegata alle merci (mercati km-zero)</a:t>
            </a:r>
          </a:p>
        </p:txBody>
      </p:sp>
      <p:pic>
        <p:nvPicPr>
          <p:cNvPr id="5" name="Immagine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301208"/>
            <a:ext cx="1086088" cy="10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971600" y="1196752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TECNOLOGIE ABILITANTI DEL FUTURO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Nanotecnologie</a:t>
            </a:r>
            <a:r>
              <a:rPr lang="en-US" dirty="0" smtClean="0"/>
              <a:t> </a:t>
            </a:r>
            <a:endParaRPr lang="it-IT" dirty="0" smtClean="0"/>
          </a:p>
          <a:p>
            <a:pPr lvl="0"/>
            <a:r>
              <a:rPr lang="en-US" dirty="0" smtClean="0"/>
              <a:t>Micro and </a:t>
            </a:r>
            <a:r>
              <a:rPr lang="en-US" dirty="0" err="1" smtClean="0"/>
              <a:t>nano-elettronica</a:t>
            </a:r>
            <a:r>
              <a:rPr lang="en-US" dirty="0" smtClean="0"/>
              <a:t> </a:t>
            </a:r>
            <a:endParaRPr lang="it-IT" dirty="0" smtClean="0"/>
          </a:p>
          <a:p>
            <a:pPr lvl="0"/>
            <a:r>
              <a:rPr lang="en-US" dirty="0" err="1" smtClean="0"/>
              <a:t>Biotecnologie</a:t>
            </a:r>
            <a:r>
              <a:rPr lang="en-US" dirty="0" smtClean="0"/>
              <a:t> </a:t>
            </a:r>
            <a:r>
              <a:rPr lang="en-US" dirty="0" err="1" smtClean="0"/>
              <a:t>industriali</a:t>
            </a:r>
            <a:endParaRPr lang="it-IT" dirty="0" smtClean="0"/>
          </a:p>
          <a:p>
            <a:pPr lvl="0"/>
            <a:r>
              <a:rPr lang="it-IT" dirty="0" smtClean="0"/>
              <a:t>Fotonica</a:t>
            </a:r>
          </a:p>
          <a:p>
            <a:pPr lvl="0"/>
            <a:r>
              <a:rPr lang="it-IT" dirty="0" smtClean="0"/>
              <a:t>Materiali avanzati ed intelligenti</a:t>
            </a:r>
          </a:p>
          <a:p>
            <a:pPr lvl="0"/>
            <a:r>
              <a:rPr lang="it-IT" dirty="0" smtClean="0"/>
              <a:t>Sistemi avanzati di produzione</a:t>
            </a:r>
          </a:p>
          <a:p>
            <a:endParaRPr lang="it-IT" dirty="0"/>
          </a:p>
        </p:txBody>
      </p:sp>
      <p:pic>
        <p:nvPicPr>
          <p:cNvPr id="5" name="Immagine 4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445224"/>
            <a:ext cx="1086088" cy="10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CONTESTO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Politiche in favore dell’innovazione in Emilia-Romagna</a:t>
            </a:r>
          </a:p>
          <a:p>
            <a:r>
              <a:rPr lang="it-IT" dirty="0" smtClean="0"/>
              <a:t>LR 7/2002</a:t>
            </a:r>
          </a:p>
          <a:p>
            <a:r>
              <a:rPr lang="it-IT" dirty="0" smtClean="0"/>
              <a:t>La Rete Alta Tecnologia</a:t>
            </a:r>
          </a:p>
          <a:p>
            <a:r>
              <a:rPr lang="it-IT" dirty="0" smtClean="0"/>
              <a:t>ASTER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971600" y="1196752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MOBILITA’ ELETTRICA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40 milioni di vetture elettriche (2 e 4 ruote) vendute annualmente nel mondo nel 2020</a:t>
            </a:r>
          </a:p>
          <a:p>
            <a:r>
              <a:rPr lang="it-IT" sz="2400" dirty="0" smtClean="0"/>
              <a:t>Crescita importante del settore 2 ruote, con ottimo potenziale in Italia</a:t>
            </a:r>
          </a:p>
          <a:p>
            <a:r>
              <a:rPr lang="it-IT" sz="2400" dirty="0" smtClean="0"/>
              <a:t>Trasporto pubblico e standardizzazione normativa</a:t>
            </a:r>
          </a:p>
          <a:p>
            <a:r>
              <a:rPr lang="it-IT" sz="2400" dirty="0" smtClean="0"/>
              <a:t>Connessioni con le reti ICT </a:t>
            </a:r>
          </a:p>
          <a:p>
            <a:r>
              <a:rPr lang="it-IT" sz="2400" dirty="0" smtClean="0"/>
              <a:t>Comunicazioni V2V e V2I</a:t>
            </a:r>
          </a:p>
          <a:p>
            <a:r>
              <a:rPr lang="it-IT" sz="2400" dirty="0" smtClean="0"/>
              <a:t>Innovazione orientata ai sistemi di accumulo e ricarica (costruzione  gestione/utilizzo)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971600" y="1196752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CURA E PREVENZIONE NELLA SANITA’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/>
              <a:t>incremento di patologie croniche degenerative correlate all’età (cardiopatie, ipertensione, diabete, Alzheimer, obesità) </a:t>
            </a:r>
          </a:p>
          <a:p>
            <a:r>
              <a:rPr lang="it-IT" sz="2000" dirty="0" smtClean="0"/>
              <a:t>gestione del paziente meno invasiva, più preventiva e con medicinali fatti sempre più "su misura“</a:t>
            </a:r>
          </a:p>
          <a:p>
            <a:r>
              <a:rPr lang="it-IT" sz="2000" dirty="0" smtClean="0"/>
              <a:t>ottimizzazione dell'intero processo sanitario – dalla prevenzione alla diagnosi, dalla terapia alla riabilitazione e rieducazione </a:t>
            </a:r>
          </a:p>
          <a:p>
            <a:r>
              <a:rPr lang="it-IT" sz="2000" dirty="0" smtClean="0"/>
              <a:t>tecnologie innovative per la diagnosi e la terapia, combinate con ICT</a:t>
            </a:r>
          </a:p>
          <a:p>
            <a:r>
              <a:rPr lang="it-IT" sz="2000" dirty="0" smtClean="0"/>
              <a:t>prevenzione, corretti stili di vita e aumento dell’attenzione al benessere psico-fisico</a:t>
            </a:r>
          </a:p>
          <a:p>
            <a:r>
              <a:rPr lang="it-IT" sz="2000" dirty="0" err="1" smtClean="0"/>
              <a:t>Health</a:t>
            </a:r>
            <a:r>
              <a:rPr lang="it-IT" sz="2000" dirty="0" smtClean="0"/>
              <a:t>, </a:t>
            </a:r>
            <a:r>
              <a:rPr lang="it-IT" sz="2000" dirty="0" err="1" smtClean="0"/>
              <a:t>wellness</a:t>
            </a:r>
            <a:r>
              <a:rPr lang="it-IT" sz="2000" dirty="0" smtClean="0"/>
              <a:t> and </a:t>
            </a:r>
            <a:r>
              <a:rPr lang="it-IT" sz="2000" dirty="0" err="1" smtClean="0"/>
              <a:t>well</a:t>
            </a:r>
            <a:r>
              <a:rPr lang="it-IT" sz="2000" dirty="0" smtClean="0"/>
              <a:t> </a:t>
            </a:r>
            <a:r>
              <a:rPr lang="it-IT" sz="2000" dirty="0" err="1" smtClean="0"/>
              <a:t>being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971600" y="1196752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IMPRESA DEL FUTURO: INTELLIGENTE E VERDE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Flessibilità con elevata capacità produttiva</a:t>
            </a:r>
          </a:p>
          <a:p>
            <a:r>
              <a:rPr lang="it-IT" dirty="0" smtClean="0"/>
              <a:t>Automazione incrementata ed intelligenza artificiale</a:t>
            </a:r>
          </a:p>
          <a:p>
            <a:r>
              <a:rPr lang="it-IT" dirty="0" err="1" smtClean="0"/>
              <a:t>Riconfigurabilità</a:t>
            </a:r>
            <a:r>
              <a:rPr lang="it-IT" dirty="0" smtClean="0"/>
              <a:t>, efficienza energetica e bassi consumi di potenza</a:t>
            </a:r>
          </a:p>
          <a:p>
            <a:r>
              <a:rPr lang="it-IT" dirty="0" smtClean="0"/>
              <a:t>Manutenzione predittiva</a:t>
            </a:r>
          </a:p>
          <a:p>
            <a:r>
              <a:rPr lang="it-IT" dirty="0" smtClean="0"/>
              <a:t>Sfruttamento a fini energetici di residui e scarti </a:t>
            </a:r>
          </a:p>
          <a:p>
            <a:r>
              <a:rPr lang="it-IT" dirty="0" smtClean="0"/>
              <a:t>Massiccio ricorso alle tecnologie wireless</a:t>
            </a:r>
          </a:p>
          <a:p>
            <a:r>
              <a:rPr lang="it-IT" dirty="0" smtClean="0"/>
              <a:t>Riduzione del consumo di acqua (anche attraverso riciclo e riuso)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5" name="Immagine 4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229200"/>
            <a:ext cx="1086088" cy="10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971600" y="1196752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RETI DISTRIBUITE </a:t>
            </a:r>
            <a:r>
              <a:rPr lang="it-IT" dirty="0" err="1" smtClean="0"/>
              <a:t>DI</a:t>
            </a:r>
            <a:r>
              <a:rPr lang="it-IT" dirty="0" smtClean="0"/>
              <a:t> GENERAZIONE </a:t>
            </a:r>
            <a:r>
              <a:rPr lang="it-IT" dirty="0" err="1" smtClean="0"/>
              <a:t>DI</a:t>
            </a:r>
            <a:r>
              <a:rPr lang="it-IT" dirty="0" smtClean="0"/>
              <a:t> POTENZA ELETTRICA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Aumento della produzione da fonti rinnovabili</a:t>
            </a:r>
          </a:p>
          <a:p>
            <a:r>
              <a:rPr lang="it-IT" dirty="0" smtClean="0"/>
              <a:t>Orientamento alla riduzione della taglia degli impianti</a:t>
            </a:r>
          </a:p>
          <a:p>
            <a:r>
              <a:rPr lang="it-IT" dirty="0" smtClean="0"/>
              <a:t>Incremento dell’efficienza dei sistema di distribuzione e connessione</a:t>
            </a:r>
            <a:endParaRPr lang="it-IT" dirty="0"/>
          </a:p>
        </p:txBody>
      </p:sp>
      <p:pic>
        <p:nvPicPr>
          <p:cNvPr id="5" name="Immagine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301208"/>
            <a:ext cx="1086088" cy="10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PAROLE CHIAVE RICORRENTI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Intelligenza</a:t>
            </a:r>
          </a:p>
          <a:p>
            <a:r>
              <a:rPr lang="it-IT" dirty="0" smtClean="0"/>
              <a:t>Connettività</a:t>
            </a:r>
          </a:p>
          <a:p>
            <a:r>
              <a:rPr lang="it-IT" dirty="0" smtClean="0"/>
              <a:t>Convergenza di tecnologie</a:t>
            </a:r>
          </a:p>
          <a:p>
            <a:r>
              <a:rPr lang="it-IT" dirty="0" smtClean="0"/>
              <a:t>Mobilità</a:t>
            </a:r>
          </a:p>
          <a:p>
            <a:r>
              <a:rPr lang="it-IT" dirty="0" smtClean="0"/>
              <a:t>Elevata personalizzazione</a:t>
            </a:r>
          </a:p>
          <a:p>
            <a:r>
              <a:rPr lang="it-IT" dirty="0" err="1" smtClean="0"/>
              <a:t>Centralita’</a:t>
            </a:r>
            <a:r>
              <a:rPr lang="it-IT" dirty="0" smtClean="0"/>
              <a:t> della persona (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money</a:t>
            </a:r>
            <a:r>
              <a:rPr lang="it-IT" dirty="0" smtClean="0"/>
              <a:t>)</a:t>
            </a:r>
          </a:p>
          <a:p>
            <a:r>
              <a:rPr lang="it-IT" dirty="0" smtClean="0"/>
              <a:t>Condivisione, concorrenza collaborativa, </a:t>
            </a:r>
            <a:r>
              <a:rPr lang="it-IT" dirty="0" err="1" smtClean="0"/>
              <a:t>conformita’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58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ccia in giù 4"/>
          <p:cNvSpPr/>
          <p:nvPr/>
        </p:nvSpPr>
        <p:spPr>
          <a:xfrm>
            <a:off x="323528" y="548680"/>
            <a:ext cx="720080" cy="10801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POTENZIALE DELLA RETE REGIONALE ALTA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82 </a:t>
            </a:r>
            <a:r>
              <a:rPr lang="it-IT" sz="2800" dirty="0"/>
              <a:t>strutture di ricerca e trasferimento tecnologico</a:t>
            </a:r>
          </a:p>
          <a:p>
            <a:r>
              <a:rPr lang="it-IT" sz="2800" dirty="0"/>
              <a:t>567 ricercatori dedicati solo nelle strutture finanziate </a:t>
            </a:r>
            <a:r>
              <a:rPr lang="it-IT" sz="2800" dirty="0" smtClean="0"/>
              <a:t>con il programma 2007-13</a:t>
            </a:r>
            <a:endParaRPr lang="it-IT" sz="2800" dirty="0"/>
          </a:p>
          <a:p>
            <a:r>
              <a:rPr lang="it-IT" sz="2800" dirty="0"/>
              <a:t>Quasi 1000 strumentazioni di ricerca e sperimentazione accessibili</a:t>
            </a:r>
          </a:p>
          <a:p>
            <a:r>
              <a:rPr lang="it-IT" sz="2800" dirty="0"/>
              <a:t>Risultati </a:t>
            </a:r>
            <a:r>
              <a:rPr lang="it-IT" sz="2800" dirty="0" smtClean="0"/>
              <a:t>tecnologici disponibili, </a:t>
            </a:r>
            <a:r>
              <a:rPr lang="it-IT" sz="2800" dirty="0"/>
              <a:t>collaborazioni di </a:t>
            </a:r>
            <a:r>
              <a:rPr lang="it-IT" sz="2800" dirty="0" smtClean="0"/>
              <a:t>ricerca consolidate</a:t>
            </a:r>
            <a:endParaRPr lang="it-I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AREE </a:t>
            </a:r>
            <a:r>
              <a:rPr lang="it-IT" dirty="0" err="1" smtClean="0"/>
              <a:t>DI</a:t>
            </a:r>
            <a:r>
              <a:rPr lang="it-IT" dirty="0" smtClean="0"/>
              <a:t> INTERVENTO PRIORITARIE</a:t>
            </a:r>
            <a:endParaRPr lang="it-IT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1094509" y="1551709"/>
          <a:ext cx="7010400" cy="439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228600" y="617220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6937FB-BCFB-4B1D-84E0-1A1E1D8CDB2D}" type="slidenum">
              <a:rPr lang="it-IT" smtClean="0"/>
              <a:pPr>
                <a:defRPr/>
              </a:pPr>
              <a:t>41</a:t>
            </a:fld>
            <a:endParaRPr lang="it-IT" dirty="0"/>
          </a:p>
        </p:txBody>
      </p:sp>
      <p:pic>
        <p:nvPicPr>
          <p:cNvPr id="3" name="Immagine 3" descr="primo li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55640"/>
            <a:ext cx="8392326" cy="256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228600" y="617220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6937FB-BCFB-4B1D-84E0-1A1E1D8CDB2D}" type="slidenum">
              <a:rPr lang="it-IT" smtClean="0"/>
              <a:pPr>
                <a:defRPr/>
              </a:pPr>
              <a:t>42</a:t>
            </a:fld>
            <a:endParaRPr lang="it-IT" dirty="0"/>
          </a:p>
        </p:txBody>
      </p:sp>
      <p:pic>
        <p:nvPicPr>
          <p:cNvPr id="4" name="Immagine 6" descr="filier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663104"/>
            <a:ext cx="6086764" cy="137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8" descr="NUTRIZIONE E SALU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036619"/>
            <a:ext cx="5269345" cy="123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8" descr="innov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3291138"/>
            <a:ext cx="6574822" cy="154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8" descr="SUPPLY CHAIN SMART E GREE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4835234"/>
            <a:ext cx="5269345" cy="108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228600" y="617220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DA02E5-3C08-4F58-B59B-C36943C4ECF3}" type="slidenum">
              <a:rPr lang="it-IT" smtClean="0"/>
              <a:pPr>
                <a:defRPr/>
              </a:pPr>
              <a:t>43</a:t>
            </a:fld>
            <a:endParaRPr lang="it-IT" dirty="0"/>
          </a:p>
        </p:txBody>
      </p:sp>
      <p:pic>
        <p:nvPicPr>
          <p:cNvPr id="7" name="Immagine 6" descr="MECCATRONICA E MOTORIST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313" y="2135838"/>
            <a:ext cx="8131877" cy="2382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228600" y="617220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DA02E5-3C08-4F58-B59B-C36943C4ECF3}" type="slidenum">
              <a:rPr lang="it-IT" smtClean="0"/>
              <a:pPr>
                <a:defRPr/>
              </a:pPr>
              <a:t>44</a:t>
            </a:fld>
            <a:endParaRPr lang="it-IT" dirty="0"/>
          </a:p>
        </p:txBody>
      </p:sp>
      <p:pic>
        <p:nvPicPr>
          <p:cNvPr id="36" name="Immagine 35" descr="M&amp;MIntegrata_usercentered.jpg"/>
          <p:cNvPicPr>
            <a:picLocks noChangeAspect="1"/>
          </p:cNvPicPr>
          <p:nvPr/>
        </p:nvPicPr>
        <p:blipFill>
          <a:blip r:embed="rId2" cstate="print"/>
          <a:srcRect l="48144"/>
          <a:stretch>
            <a:fillRect/>
          </a:stretch>
        </p:blipFill>
        <p:spPr>
          <a:xfrm>
            <a:off x="685800" y="495068"/>
            <a:ext cx="3187693" cy="1829628"/>
          </a:xfrm>
          <a:prstGeom prst="rect">
            <a:avLst/>
          </a:prstGeom>
        </p:spPr>
      </p:pic>
      <p:pic>
        <p:nvPicPr>
          <p:cNvPr id="18" name="Immagine 17" descr="M&amp;MSmart.jpg"/>
          <p:cNvPicPr>
            <a:picLocks noChangeAspect="1"/>
          </p:cNvPicPr>
          <p:nvPr/>
        </p:nvPicPr>
        <p:blipFill>
          <a:blip r:embed="rId3" cstate="print"/>
          <a:srcRect l="44261"/>
          <a:stretch>
            <a:fillRect/>
          </a:stretch>
        </p:blipFill>
        <p:spPr>
          <a:xfrm>
            <a:off x="685800" y="2324696"/>
            <a:ext cx="3998783" cy="2697881"/>
          </a:xfrm>
          <a:prstGeom prst="rect">
            <a:avLst/>
          </a:prstGeom>
        </p:spPr>
      </p:pic>
      <p:pic>
        <p:nvPicPr>
          <p:cNvPr id="19" name="Immagine 18" descr="M&amp;MEcologica.jpg"/>
          <p:cNvPicPr>
            <a:picLocks noChangeAspect="1"/>
          </p:cNvPicPr>
          <p:nvPr/>
        </p:nvPicPr>
        <p:blipFill>
          <a:blip r:embed="rId4" cstate="print"/>
          <a:srcRect l="48032"/>
          <a:stretch>
            <a:fillRect/>
          </a:stretch>
        </p:blipFill>
        <p:spPr>
          <a:xfrm>
            <a:off x="5250873" y="3516498"/>
            <a:ext cx="3447623" cy="2655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228600" y="617220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905994-8876-454F-BCE1-52005615EC5B}" type="slidenum">
              <a:rPr lang="it-IT" smtClean="0"/>
              <a:pPr>
                <a:defRPr/>
              </a:pPr>
              <a:t>45</a:t>
            </a:fld>
            <a:endParaRPr lang="it-IT" dirty="0"/>
          </a:p>
        </p:txBody>
      </p:sp>
      <p:pic>
        <p:nvPicPr>
          <p:cNvPr id="6" name="Immagine 5" descr="EDILIZIA e COSTRUZIONI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887" y="1286475"/>
            <a:ext cx="8018813" cy="4410761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228600" y="617220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905994-8876-454F-BCE1-52005615EC5B}" type="slidenum">
              <a:rPr lang="it-IT" smtClean="0"/>
              <a:pPr>
                <a:defRPr/>
              </a:pPr>
              <a:t>46</a:t>
            </a:fld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2" y="1524453"/>
            <a:ext cx="9045114" cy="373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228600" y="617220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905994-8876-454F-BCE1-52005615EC5B}" type="slidenum">
              <a:rPr lang="it-IT" smtClean="0"/>
              <a:pPr>
                <a:defRPr/>
              </a:pPr>
              <a:t>47</a:t>
            </a:fld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88440"/>
            <a:ext cx="798512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Grazie per l’attenzione!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leda.bologni@aster.it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3537" y="3911358"/>
            <a:ext cx="3030463" cy="294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MEGATRENDS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smtClean="0"/>
              <a:t>I megatrend sono </a:t>
            </a:r>
            <a:r>
              <a:rPr lang="it-IT" b="1" dirty="0" smtClean="0">
                <a:solidFill>
                  <a:srgbClr val="C00000"/>
                </a:solidFill>
              </a:rPr>
              <a:t>tendenze di sviluppo macroeconomico </a:t>
            </a:r>
            <a:r>
              <a:rPr lang="it-IT" dirty="0" smtClean="0"/>
              <a:t>globale che hanno impatto sugli affari, sull'economia, sulla società, sulla cultura e in generale sulla vita delle persone, contribuendo a costruire una plausibile visione del mondo futuro e della sua evoluzione.</a:t>
            </a:r>
          </a:p>
          <a:p>
            <a:r>
              <a:rPr lang="it-IT" dirty="0" smtClean="0"/>
              <a:t>Essi hanno significati e importanza diversa a seconda delle diverse imprese, dei diversi settori e delle diverse culture. La loro analisi e le loro implicazioni nei casi specifici formano una componente rilevante nella </a:t>
            </a:r>
            <a:r>
              <a:rPr lang="it-IT" b="1" dirty="0" smtClean="0">
                <a:solidFill>
                  <a:srgbClr val="C00000"/>
                </a:solidFill>
              </a:rPr>
              <a:t>definizione delle strategie future </a:t>
            </a:r>
            <a:r>
              <a:rPr lang="it-IT" dirty="0" smtClean="0"/>
              <a:t>e nelle politiche di innovazione, e hanno ricadute importanti sui nuovi prodotti e sui nuovi processi.</a:t>
            </a:r>
          </a:p>
          <a:p>
            <a:r>
              <a:rPr lang="it-IT" dirty="0" smtClean="0"/>
              <a:t>I megatrend possono essere usati come base per </a:t>
            </a:r>
            <a:r>
              <a:rPr lang="it-IT" b="1" dirty="0" smtClean="0">
                <a:solidFill>
                  <a:srgbClr val="C00000"/>
                </a:solidFill>
              </a:rPr>
              <a:t>l'assunzione di decisioni strategiche</a:t>
            </a:r>
            <a:r>
              <a:rPr lang="it-IT" dirty="0" smtClean="0"/>
              <a:t> nell'ambito delle varie funzioni aziendali: dal marketing, alla pianificazione strategica, dall'attività di </a:t>
            </a:r>
            <a:r>
              <a:rPr lang="it-IT" dirty="0" err="1" smtClean="0"/>
              <a:t>R&amp;S</a:t>
            </a:r>
            <a:r>
              <a:rPr lang="it-IT" dirty="0" smtClean="0"/>
              <a:t>, alla gestione delle risorse umane.</a:t>
            </a:r>
          </a:p>
          <a:p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SOSTANZA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Sono tendenze globali</a:t>
            </a:r>
          </a:p>
          <a:p>
            <a:r>
              <a:rPr lang="it-IT" dirty="0" smtClean="0"/>
              <a:t>Sono di tipo sociale, economico e tecnologico</a:t>
            </a:r>
          </a:p>
          <a:p>
            <a:r>
              <a:rPr lang="it-IT" dirty="0" smtClean="0"/>
              <a:t>Alimentano il pensiero strategico</a:t>
            </a:r>
          </a:p>
          <a:p>
            <a:r>
              <a:rPr lang="it-IT" dirty="0" smtClean="0"/>
              <a:t>Possono essere interpretati ed usati in modo differenziato</a:t>
            </a:r>
          </a:p>
          <a:p>
            <a:pPr lvl="1"/>
            <a:r>
              <a:rPr lang="it-IT" dirty="0" smtClean="0"/>
              <a:t>Settori</a:t>
            </a:r>
          </a:p>
          <a:p>
            <a:pPr lvl="1"/>
            <a:r>
              <a:rPr lang="it-IT" dirty="0" smtClean="0"/>
              <a:t>Mercati</a:t>
            </a:r>
          </a:p>
          <a:p>
            <a:pPr lvl="1"/>
            <a:r>
              <a:rPr lang="it-IT" dirty="0" smtClean="0"/>
              <a:t>Aree di applicazione di tecnologie</a:t>
            </a:r>
          </a:p>
          <a:p>
            <a:pPr lvl="1"/>
            <a:r>
              <a:rPr lang="it-IT" dirty="0" err="1" smtClean="0"/>
              <a:t>……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SCENARI TECNOLOGICI PER L’EMILIA ROMAGNA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Green economy</a:t>
            </a:r>
          </a:p>
          <a:p>
            <a:r>
              <a:rPr lang="it-IT" sz="2400" dirty="0" smtClean="0"/>
              <a:t>Tecnologie per la salute</a:t>
            </a:r>
          </a:p>
          <a:p>
            <a:r>
              <a:rPr lang="it-IT" sz="2400" dirty="0" smtClean="0"/>
              <a:t>Innovazione nel manufacturing</a:t>
            </a:r>
          </a:p>
          <a:p>
            <a:r>
              <a:rPr lang="it-IT" sz="2400" dirty="0" smtClean="0"/>
              <a:t>Pervasività dell’ICT</a:t>
            </a:r>
          </a:p>
          <a:p>
            <a:endParaRPr lang="it-IT" sz="2400" dirty="0" smtClean="0"/>
          </a:p>
          <a:p>
            <a:r>
              <a:rPr lang="it-IT" sz="2400" dirty="0" smtClean="0"/>
              <a:t>Costruzioni sostenibili e sicure</a:t>
            </a:r>
          </a:p>
          <a:p>
            <a:r>
              <a:rPr lang="it-IT" sz="2400" dirty="0" smtClean="0"/>
              <a:t>Alimentare sostenibile</a:t>
            </a:r>
          </a:p>
          <a:p>
            <a:r>
              <a:rPr lang="it-IT" sz="2400" dirty="0" smtClean="0"/>
              <a:t>Manufacturing sostenibile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PROBLEMI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Quali saranno le tendenze sociali ed economiche che influenzeranno il nostro futuro</a:t>
            </a:r>
          </a:p>
          <a:p>
            <a:r>
              <a:rPr lang="it-IT" dirty="0" smtClean="0"/>
              <a:t>Quali saranno gli impatti su </a:t>
            </a:r>
          </a:p>
          <a:p>
            <a:pPr lvl="1"/>
            <a:r>
              <a:rPr lang="it-IT" dirty="0" smtClean="0"/>
              <a:t>prodotti </a:t>
            </a:r>
          </a:p>
          <a:p>
            <a:pPr lvl="1"/>
            <a:r>
              <a:rPr lang="it-IT" dirty="0" smtClean="0"/>
              <a:t>servizi</a:t>
            </a:r>
          </a:p>
          <a:p>
            <a:pPr lvl="1"/>
            <a:r>
              <a:rPr lang="it-IT" dirty="0" smtClean="0"/>
              <a:t>metodi di produzione</a:t>
            </a:r>
          </a:p>
          <a:p>
            <a:pPr lvl="1"/>
            <a:r>
              <a:rPr lang="it-IT" dirty="0" smtClean="0"/>
              <a:t>organizzazione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marL="0" lvl="1" indent="0">
              <a:buFont typeface="Wingdings" pitchFamily="2" charset="2"/>
              <a:buChar char="ü"/>
            </a:pPr>
            <a:r>
              <a:rPr lang="it-IT" sz="3300" dirty="0" smtClean="0"/>
              <a:t>Come sostenere (bisogni espliciti) e governare (bisogni impliciti) una efficace transizione</a:t>
            </a:r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DAL LIVELLO MACRO AL LIVELLO MICRO</a:t>
            </a:r>
            <a:endParaRPr lang="it-IT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5820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ccia in giù 5"/>
          <p:cNvSpPr/>
          <p:nvPr/>
        </p:nvSpPr>
        <p:spPr>
          <a:xfrm>
            <a:off x="467544" y="3212976"/>
            <a:ext cx="360040" cy="1872208"/>
          </a:xfrm>
          <a:prstGeom prst="downArrow">
            <a:avLst/>
          </a:prstGeom>
          <a:solidFill>
            <a:srgbClr val="941D67"/>
          </a:solidFill>
          <a:ln>
            <a:solidFill>
              <a:srgbClr val="9A3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515719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+mj-lt"/>
              </a:rPr>
              <a:t>MEGATREND</a:t>
            </a:r>
            <a:endParaRPr lang="it-IT" sz="2000" b="1" dirty="0">
              <a:latin typeface="+mj-lt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1691680" y="4653136"/>
            <a:ext cx="360040" cy="1008112"/>
          </a:xfrm>
          <a:prstGeom prst="downArrow">
            <a:avLst/>
          </a:prstGeom>
          <a:solidFill>
            <a:srgbClr val="941D67"/>
          </a:solidFill>
          <a:ln>
            <a:solidFill>
              <a:srgbClr val="9A3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5733256"/>
            <a:ext cx="16561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+mj-lt"/>
              </a:rPr>
              <a:t>MEGATREND</a:t>
            </a:r>
          </a:p>
          <a:p>
            <a:pPr algn="ctr"/>
            <a:r>
              <a:rPr lang="it-IT" sz="2000" b="1" dirty="0" smtClean="0">
                <a:latin typeface="+mj-lt"/>
              </a:rPr>
              <a:t>RILEVANTI</a:t>
            </a:r>
            <a:endParaRPr lang="it-IT" sz="2000" b="1" dirty="0">
              <a:latin typeface="+mj-lt"/>
            </a:endParaRPr>
          </a:p>
        </p:txBody>
      </p:sp>
      <p:sp>
        <p:nvSpPr>
          <p:cNvPr id="10" name="Freccia in giù 9"/>
          <p:cNvSpPr/>
          <p:nvPr/>
        </p:nvSpPr>
        <p:spPr>
          <a:xfrm rot="18499821">
            <a:off x="5619113" y="4746925"/>
            <a:ext cx="360040" cy="1008112"/>
          </a:xfrm>
          <a:prstGeom prst="downArrow">
            <a:avLst/>
          </a:prstGeom>
          <a:solidFill>
            <a:srgbClr val="941D67"/>
          </a:solidFill>
          <a:ln>
            <a:solidFill>
              <a:srgbClr val="9A3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004048" y="5661248"/>
            <a:ext cx="28083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+mj-lt"/>
              </a:rPr>
              <a:t>COME AFFRONTARE LE TENDENZE: I PILLARS</a:t>
            </a:r>
            <a:endParaRPr lang="it-IT" sz="2000" b="1" dirty="0"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020272" y="4293096"/>
            <a:ext cx="16561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+mj-lt"/>
              </a:rPr>
              <a:t>TECNOLOGIE/METODI</a:t>
            </a:r>
            <a:endParaRPr lang="it-IT" sz="2000" b="1" dirty="0">
              <a:latin typeface="+mj-lt"/>
            </a:endParaRPr>
          </a:p>
        </p:txBody>
      </p:sp>
      <p:grpSp>
        <p:nvGrpSpPr>
          <p:cNvPr id="3" name="Gruppo 16"/>
          <p:cNvGrpSpPr/>
          <p:nvPr/>
        </p:nvGrpSpPr>
        <p:grpSpPr>
          <a:xfrm>
            <a:off x="7236296" y="3645024"/>
            <a:ext cx="864096" cy="612068"/>
            <a:chOff x="7236296" y="3645024"/>
            <a:chExt cx="864096" cy="612068"/>
          </a:xfrm>
        </p:grpSpPr>
        <p:sp>
          <p:nvSpPr>
            <p:cNvPr id="12" name="Freccia in giù 11"/>
            <p:cNvSpPr/>
            <p:nvPr/>
          </p:nvSpPr>
          <p:spPr>
            <a:xfrm>
              <a:off x="7740352" y="3645024"/>
              <a:ext cx="360040" cy="612068"/>
            </a:xfrm>
            <a:prstGeom prst="downArrow">
              <a:avLst/>
            </a:prstGeom>
            <a:solidFill>
              <a:srgbClr val="941D67"/>
            </a:solidFill>
            <a:ln>
              <a:solidFill>
                <a:srgbClr val="9A3C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7236296" y="3645024"/>
              <a:ext cx="720080" cy="216024"/>
            </a:xfrm>
            <a:prstGeom prst="rect">
              <a:avLst/>
            </a:prstGeom>
            <a:solidFill>
              <a:srgbClr val="941D67"/>
            </a:solidFill>
            <a:ln>
              <a:solidFill>
                <a:srgbClr val="941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4788024" y="908720"/>
            <a:ext cx="24482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+mj-lt"/>
              </a:rPr>
              <a:t>BUSINESS NUOVI O MIGLIORATI</a:t>
            </a:r>
            <a:endParaRPr lang="it-IT" sz="2000" b="1" dirty="0">
              <a:latin typeface="+mj-lt"/>
            </a:endParaRPr>
          </a:p>
        </p:txBody>
      </p:sp>
      <p:grpSp>
        <p:nvGrpSpPr>
          <p:cNvPr id="4" name="Gruppo 17"/>
          <p:cNvGrpSpPr/>
          <p:nvPr/>
        </p:nvGrpSpPr>
        <p:grpSpPr>
          <a:xfrm rot="10800000">
            <a:off x="6012160" y="1700808"/>
            <a:ext cx="864096" cy="612068"/>
            <a:chOff x="7236296" y="3645024"/>
            <a:chExt cx="864096" cy="612068"/>
          </a:xfrm>
        </p:grpSpPr>
        <p:sp>
          <p:nvSpPr>
            <p:cNvPr id="19" name="Freccia in giù 18"/>
            <p:cNvSpPr/>
            <p:nvPr/>
          </p:nvSpPr>
          <p:spPr>
            <a:xfrm>
              <a:off x="7740352" y="3645024"/>
              <a:ext cx="360040" cy="612068"/>
            </a:xfrm>
            <a:prstGeom prst="downArrow">
              <a:avLst/>
            </a:prstGeom>
            <a:solidFill>
              <a:srgbClr val="941D67"/>
            </a:solidFill>
            <a:ln>
              <a:solidFill>
                <a:srgbClr val="9A3C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7236296" y="3645024"/>
              <a:ext cx="720080" cy="216024"/>
            </a:xfrm>
            <a:prstGeom prst="rect">
              <a:avLst/>
            </a:prstGeom>
            <a:solidFill>
              <a:srgbClr val="941D67"/>
            </a:solidFill>
            <a:ln>
              <a:solidFill>
                <a:srgbClr val="941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1479</Words>
  <Application>Microsoft Office PowerPoint</Application>
  <PresentationFormat>Presentazione su schermo (4:3)</PresentationFormat>
  <Paragraphs>186</Paragraphs>
  <Slides>48</Slides>
  <Notes>1</Notes>
  <HiddenSlides>13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49" baseType="lpstr">
      <vt:lpstr>Predefinito</vt:lpstr>
      <vt:lpstr> IL VALORE DEI TREND NEI PROCESSI DI INNOVAZIONE</vt:lpstr>
      <vt:lpstr>AGENDA</vt:lpstr>
      <vt:lpstr>IL CONTESTO</vt:lpstr>
      <vt:lpstr>IL POTENZIALE DELLA RETE REGIONALE ALTA TECNOLOGIA</vt:lpstr>
      <vt:lpstr>I MEGATRENDS</vt:lpstr>
      <vt:lpstr>IN SOSTANZA</vt:lpstr>
      <vt:lpstr>SCENARI TECNOLOGICI PER L’EMILIA ROMAGNA</vt:lpstr>
      <vt:lpstr>I PROBLEMI</vt:lpstr>
      <vt:lpstr>DAL LIVELLO MACRO AL LIVELLO MICRO</vt:lpstr>
      <vt:lpstr>13 MEGATREND</vt:lpstr>
      <vt:lpstr>Diapositiva 11</vt:lpstr>
      <vt:lpstr>CITTA’ E INFRASTRUTTURE INTELLIGENTI</vt:lpstr>
      <vt:lpstr>Diapositiva 13</vt:lpstr>
      <vt:lpstr>NUOVA COMPOSIZIONE GENERAZIONALE DELLA POPOLAZIONE</vt:lpstr>
      <vt:lpstr>NUOVA COMPOSIZIONE GENERAZIONALE DELLA POPOLAZIONE</vt:lpstr>
      <vt:lpstr>Diapositiva 16</vt:lpstr>
      <vt:lpstr>GEO-SOCIALIZZAZIONE</vt:lpstr>
      <vt:lpstr>Diapositiva 18</vt:lpstr>
      <vt:lpstr>CLOUD INTELLIGENTE</vt:lpstr>
      <vt:lpstr>Diapositiva 20</vt:lpstr>
      <vt:lpstr>MONDO VIRTUALE</vt:lpstr>
      <vt:lpstr>Diapositiva 22</vt:lpstr>
      <vt:lpstr>NUOVI MODELLI DI BUSINESS</vt:lpstr>
      <vt:lpstr>Diapositiva 24</vt:lpstr>
      <vt:lpstr>SVILUPPO DELLE RETI E INTELLIGENZA WIRELESS</vt:lpstr>
      <vt:lpstr>Diapositiva 26</vt:lpstr>
      <vt:lpstr>INNOVATING TO ZERO</vt:lpstr>
      <vt:lpstr>Diapositiva 28</vt:lpstr>
      <vt:lpstr>TECNOLOGIE ABILITANTI DEL FUTURO</vt:lpstr>
      <vt:lpstr>Diapositiva 30</vt:lpstr>
      <vt:lpstr>MOBILITA’ ELETTRICA</vt:lpstr>
      <vt:lpstr>Diapositiva 32</vt:lpstr>
      <vt:lpstr>CURA E PREVENZIONE NELLA SANITA’</vt:lpstr>
      <vt:lpstr>Diapositiva 34</vt:lpstr>
      <vt:lpstr>IMPRESA DEL FUTURO: INTELLIGENTE E VERDE</vt:lpstr>
      <vt:lpstr>Diapositiva 36</vt:lpstr>
      <vt:lpstr>RETI DISTRIBUITE DI GENERAZIONE DI POTENZA ELETTRICA</vt:lpstr>
      <vt:lpstr>ALCUNE PAROLE CHIAVE RICORRENTI</vt:lpstr>
      <vt:lpstr>Diapositiva 39</vt:lpstr>
      <vt:lpstr>AREE DI INTERVENTO PRIORITARIE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Grazie per l’attenzione!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Benvenuti al nostro webinar:</dc:title>
  <dc:creator>Leda</dc:creator>
  <cp:lastModifiedBy>Leda</cp:lastModifiedBy>
  <cp:revision>81</cp:revision>
  <dcterms:modified xsi:type="dcterms:W3CDTF">2013-11-06T21:46:12Z</dcterms:modified>
</cp:coreProperties>
</file>