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71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797675" cy="987266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40" autoAdjust="0"/>
    <p:restoredTop sz="94660"/>
  </p:normalViewPr>
  <p:slideViewPr>
    <p:cSldViewPr>
      <p:cViewPr varScale="1">
        <p:scale>
          <a:sx n="87" d="100"/>
          <a:sy n="87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A2536-5E2B-47FD-9D2A-10027791B268}" type="datetimeFigureOut">
              <a:rPr lang="it-IT" smtClean="0"/>
              <a:t>27/11/2013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A0EB79-F82D-49EF-ADC6-3CA72CFF7C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7450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A0EB79-F82D-49EF-ADC6-3CA72CFF7C82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53909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A0EB79-F82D-49EF-ADC6-3CA72CFF7C82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07557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D9265-87B2-4555-9CB3-4E5A734556A0}" type="datetimeFigureOut">
              <a:rPr lang="it-IT" smtClean="0"/>
              <a:t>27/11/2013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91DCF-0F55-4468-BF8D-0A2E1EB3AB4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5949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D9265-87B2-4555-9CB3-4E5A734556A0}" type="datetimeFigureOut">
              <a:rPr lang="it-IT" smtClean="0"/>
              <a:t>27/11/2013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91DCF-0F55-4468-BF8D-0A2E1EB3AB4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1883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D9265-87B2-4555-9CB3-4E5A734556A0}" type="datetimeFigureOut">
              <a:rPr lang="it-IT" smtClean="0"/>
              <a:t>27/11/2013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91DCF-0F55-4468-BF8D-0A2E1EB3AB4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5245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D9265-87B2-4555-9CB3-4E5A734556A0}" type="datetimeFigureOut">
              <a:rPr lang="it-IT" smtClean="0"/>
              <a:t>27/11/2013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91DCF-0F55-4468-BF8D-0A2E1EB3AB4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7148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D9265-87B2-4555-9CB3-4E5A734556A0}" type="datetimeFigureOut">
              <a:rPr lang="it-IT" smtClean="0"/>
              <a:t>27/11/2013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91DCF-0F55-4468-BF8D-0A2E1EB3AB4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7160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D9265-87B2-4555-9CB3-4E5A734556A0}" type="datetimeFigureOut">
              <a:rPr lang="it-IT" smtClean="0"/>
              <a:t>27/11/2013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91DCF-0F55-4468-BF8D-0A2E1EB3AB4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7455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D9265-87B2-4555-9CB3-4E5A734556A0}" type="datetimeFigureOut">
              <a:rPr lang="it-IT" smtClean="0"/>
              <a:t>27/11/2013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91DCF-0F55-4468-BF8D-0A2E1EB3AB4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3539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D9265-87B2-4555-9CB3-4E5A734556A0}" type="datetimeFigureOut">
              <a:rPr lang="it-IT" smtClean="0"/>
              <a:t>27/11/2013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91DCF-0F55-4468-BF8D-0A2E1EB3AB4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3332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D9265-87B2-4555-9CB3-4E5A734556A0}" type="datetimeFigureOut">
              <a:rPr lang="it-IT" smtClean="0"/>
              <a:t>27/11/2013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91DCF-0F55-4468-BF8D-0A2E1EB3AB4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7371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D9265-87B2-4555-9CB3-4E5A734556A0}" type="datetimeFigureOut">
              <a:rPr lang="it-IT" smtClean="0"/>
              <a:t>27/11/2013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91DCF-0F55-4468-BF8D-0A2E1EB3AB4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7978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D9265-87B2-4555-9CB3-4E5A734556A0}" type="datetimeFigureOut">
              <a:rPr lang="it-IT" smtClean="0"/>
              <a:t>27/11/2013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91DCF-0F55-4468-BF8D-0A2E1EB3AB4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55960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AD9265-87B2-4555-9CB3-4E5A734556A0}" type="datetimeFigureOut">
              <a:rPr lang="it-IT" smtClean="0"/>
              <a:t>27/11/2013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E91DCF-0F55-4468-BF8D-0A2E1EB3AB4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7947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58348"/>
            <a:ext cx="8759996" cy="5036978"/>
          </a:xfrm>
          <a:prstGeom prst="rect">
            <a:avLst/>
          </a:prstGeom>
        </p:spPr>
      </p:pic>
      <p:pic>
        <p:nvPicPr>
          <p:cNvPr id="2052" name="Immagine 8" descr="Logo_ContrattoRete.eps"/>
          <p:cNvPicPr>
            <a:picLocks noChangeAspect="1"/>
          </p:cNvPicPr>
          <p:nvPr/>
        </p:nvPicPr>
        <p:blipFill>
          <a:blip r:embed="rId3" cstate="print"/>
          <a:srcRect r="38768" b="80075"/>
          <a:stretch>
            <a:fillRect/>
          </a:stretch>
        </p:blipFill>
        <p:spPr bwMode="auto">
          <a:xfrm>
            <a:off x="395536" y="5805264"/>
            <a:ext cx="2131420" cy="4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magine 9" descr="logo Unioncamere.eps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87824" y="5805264"/>
            <a:ext cx="1438875" cy="4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Sottotitolo 2"/>
          <p:cNvSpPr txBox="1">
            <a:spLocks/>
          </p:cNvSpPr>
          <p:nvPr/>
        </p:nvSpPr>
        <p:spPr>
          <a:xfrm>
            <a:off x="251520" y="260648"/>
            <a:ext cx="8712968" cy="525658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algn="r">
              <a:spcBef>
                <a:spcPct val="20000"/>
              </a:spcBef>
              <a:defRPr/>
            </a:pPr>
            <a:endParaRPr lang="it-IT" sz="2000" b="1" i="1" dirty="0" smtClean="0"/>
          </a:p>
          <a:p>
            <a:pPr algn="r">
              <a:spcBef>
                <a:spcPct val="20000"/>
              </a:spcBef>
              <a:defRPr/>
            </a:pPr>
            <a:r>
              <a:rPr lang="it-IT" sz="2000" b="1" i="1" dirty="0" smtClean="0">
                <a:solidFill>
                  <a:schemeClr val="bg1">
                    <a:lumMod val="65000"/>
                  </a:schemeClr>
                </a:solidFill>
              </a:rPr>
              <a:t>Workshop</a:t>
            </a:r>
          </a:p>
          <a:p>
            <a:pPr algn="r">
              <a:spcBef>
                <a:spcPct val="20000"/>
              </a:spcBef>
              <a:defRPr/>
            </a:pPr>
            <a:r>
              <a:rPr lang="it-IT" sz="1600" b="1" i="1" dirty="0" smtClean="0"/>
              <a:t>Le cooperative e lo strumento del contratto di rete: </a:t>
            </a:r>
          </a:p>
          <a:p>
            <a:pPr algn="r">
              <a:spcBef>
                <a:spcPct val="20000"/>
              </a:spcBef>
              <a:defRPr/>
            </a:pPr>
            <a:r>
              <a:rPr lang="it-IT" sz="1600" b="1" i="1" dirty="0" smtClean="0"/>
              <a:t>analisi e prospettive</a:t>
            </a:r>
            <a:endParaRPr lang="it-IT" sz="1600" dirty="0" smtClean="0"/>
          </a:p>
          <a:p>
            <a:pPr algn="r">
              <a:spcBef>
                <a:spcPct val="20000"/>
              </a:spcBef>
              <a:defRPr/>
            </a:pPr>
            <a:endParaRPr kumimoji="0" lang="it-IT" sz="11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  <a:p>
            <a:pPr lvl="0" algn="r">
              <a:spcBef>
                <a:spcPct val="20000"/>
              </a:spcBef>
              <a:defRPr/>
            </a:pPr>
            <a:endParaRPr lang="it-IT" sz="1700" dirty="0" smtClean="0"/>
          </a:p>
          <a:p>
            <a:pPr algn="ctr"/>
            <a:r>
              <a:rPr lang="it-IT" sz="3600" dirty="0" smtClean="0">
                <a:ln>
                  <a:solidFill>
                    <a:srgbClr val="FFC000"/>
                  </a:solidFill>
                </a:ln>
              </a:rPr>
              <a:t>					</a:t>
            </a:r>
            <a:r>
              <a:rPr lang="it-IT" sz="3600" dirty="0" smtClean="0">
                <a:ln>
                  <a:solidFill>
                    <a:srgbClr val="FFC000"/>
                  </a:solidFill>
                </a:ln>
                <a:cs typeface="Times New Roman" panose="02020603050405020304" pitchFamily="18" charset="0"/>
              </a:rPr>
              <a:t>Le </a:t>
            </a:r>
            <a:r>
              <a:rPr lang="it-IT" sz="3600" dirty="0">
                <a:ln>
                  <a:solidFill>
                    <a:srgbClr val="FFC000"/>
                  </a:solidFill>
                </a:ln>
                <a:cs typeface="Times New Roman" panose="02020603050405020304" pitchFamily="18" charset="0"/>
              </a:rPr>
              <a:t>implicazioni di </a:t>
            </a:r>
            <a:r>
              <a:rPr lang="it-IT" sz="3600" dirty="0" smtClean="0">
                <a:ln>
                  <a:solidFill>
                    <a:srgbClr val="FFC000"/>
                  </a:solidFill>
                </a:ln>
                <a:cs typeface="Times New Roman" panose="02020603050405020304" pitchFamily="18" charset="0"/>
              </a:rPr>
              <a:t>				     natura fiscale</a:t>
            </a:r>
          </a:p>
          <a:p>
            <a:pPr algn="ctr"/>
            <a:r>
              <a:rPr lang="it-IT" sz="3600" dirty="0" smtClean="0">
                <a:ln>
                  <a:solidFill>
                    <a:srgbClr val="FFC000"/>
                  </a:solidFill>
                </a:ln>
                <a:cs typeface="Times New Roman" panose="02020603050405020304" pitchFamily="18" charset="0"/>
              </a:rPr>
              <a:t>				 	del </a:t>
            </a:r>
            <a:r>
              <a:rPr lang="it-IT" sz="3600" dirty="0">
                <a:ln>
                  <a:solidFill>
                    <a:srgbClr val="FFC000"/>
                  </a:solidFill>
                </a:ln>
                <a:cs typeface="Times New Roman" panose="02020603050405020304" pitchFamily="18" charset="0"/>
              </a:rPr>
              <a:t>Contratto di </a:t>
            </a:r>
            <a:r>
              <a:rPr lang="it-IT" sz="3600" dirty="0" smtClean="0">
                <a:ln>
                  <a:solidFill>
                    <a:srgbClr val="FFC000"/>
                  </a:solidFill>
                </a:ln>
                <a:cs typeface="Times New Roman" panose="02020603050405020304" pitchFamily="18" charset="0"/>
              </a:rPr>
              <a:t>Rete</a:t>
            </a:r>
            <a:r>
              <a:rPr lang="it-IT" sz="3600" b="1" dirty="0" smtClean="0">
                <a:cs typeface="Times New Roman" panose="02020603050405020304" pitchFamily="18" charset="0"/>
              </a:rPr>
              <a:t> </a:t>
            </a:r>
          </a:p>
          <a:p>
            <a:pPr algn="ctr"/>
            <a:r>
              <a:rPr lang="it-IT" sz="3600" dirty="0" smtClean="0"/>
              <a:t>	</a:t>
            </a:r>
            <a:r>
              <a:rPr lang="it-IT" sz="1600" dirty="0"/>
              <a:t>	</a:t>
            </a:r>
            <a:r>
              <a:rPr lang="it-IT" sz="1600" dirty="0" smtClean="0"/>
              <a:t>		</a:t>
            </a:r>
            <a:r>
              <a:rPr lang="it-IT" sz="1700" b="1" dirty="0" smtClean="0"/>
              <a:t>Aspetti </a:t>
            </a:r>
            <a:r>
              <a:rPr lang="it-IT" sz="1700" b="1" dirty="0"/>
              <a:t>fiscali e contabili alla luce della </a:t>
            </a:r>
            <a:r>
              <a:rPr lang="it-IT" sz="1700" b="1" dirty="0" smtClean="0"/>
              <a:t>circolare Agenzia 					               delle  Entrate </a:t>
            </a:r>
            <a:r>
              <a:rPr lang="it-IT" sz="1700" b="1" dirty="0"/>
              <a:t>18 giugno 2013, n.20/E</a:t>
            </a:r>
          </a:p>
          <a:p>
            <a:pPr algn="ctr"/>
            <a:r>
              <a:rPr lang="it-IT" sz="1700" b="1" dirty="0" smtClean="0"/>
              <a:t>     	</a:t>
            </a:r>
            <a:endParaRPr lang="it-IT" sz="1400" b="1" dirty="0" smtClean="0">
              <a:latin typeface="Trebuchet MS" pitchFamily="34" charset="0"/>
            </a:endParaRPr>
          </a:p>
          <a:p>
            <a:r>
              <a:rPr lang="it-IT" sz="2400" dirty="0" smtClean="0"/>
              <a:t>				</a:t>
            </a:r>
            <a:endParaRPr lang="it-IT" sz="1400" dirty="0"/>
          </a:p>
          <a:p>
            <a:pPr>
              <a:spcBef>
                <a:spcPct val="20000"/>
              </a:spcBef>
              <a:defRPr/>
            </a:pPr>
            <a:endParaRPr lang="it-IT" sz="1400" b="1" dirty="0" smtClean="0">
              <a:latin typeface="Trebuchet MS" pitchFamily="34" charset="0"/>
            </a:endParaRPr>
          </a:p>
          <a:p>
            <a:pPr>
              <a:spcBef>
                <a:spcPct val="20000"/>
              </a:spcBef>
              <a:defRPr/>
            </a:pPr>
            <a:endParaRPr lang="it-IT" sz="1600" b="1" dirty="0" smtClean="0">
              <a:latin typeface="Trebuchet MS" pitchFamily="34" charset="0"/>
            </a:endParaRPr>
          </a:p>
          <a:p>
            <a:pPr>
              <a:spcBef>
                <a:spcPct val="20000"/>
              </a:spcBef>
              <a:defRPr/>
            </a:pPr>
            <a:endParaRPr lang="it-IT" sz="1600" b="1" dirty="0">
              <a:latin typeface="Trebuchet MS" pitchFamily="34" charset="0"/>
            </a:endParaRPr>
          </a:p>
          <a:p>
            <a:r>
              <a:rPr lang="it-IT" sz="1600" b="1" dirty="0" smtClean="0">
                <a:latin typeface="Trebuchet MS" pitchFamily="34" charset="0"/>
              </a:rPr>
              <a:t>28 novembre </a:t>
            </a:r>
            <a:r>
              <a:rPr lang="it-IT" sz="1700" b="1" dirty="0" smtClean="0">
                <a:latin typeface="Trebuchet MS" pitchFamily="34" charset="0"/>
              </a:rPr>
              <a:t>2013					</a:t>
            </a:r>
            <a:r>
              <a:rPr lang="it-IT" sz="1700" b="1" dirty="0"/>
              <a:t>Claudio Mengoli- Legacoop Bologna</a:t>
            </a:r>
          </a:p>
          <a:p>
            <a:pPr>
              <a:spcBef>
                <a:spcPct val="20000"/>
              </a:spcBef>
              <a:defRPr/>
            </a:pPr>
            <a:endParaRPr lang="it-IT" sz="1400" b="1" dirty="0">
              <a:latin typeface="Trebuchet MS" pitchFamily="34" charset="0"/>
            </a:endParaRPr>
          </a:p>
          <a:p>
            <a:pPr>
              <a:spcBef>
                <a:spcPct val="20000"/>
              </a:spcBef>
              <a:defRPr/>
            </a:pPr>
            <a:endParaRPr kumimoji="0" lang="it-IT" sz="1400" b="0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</p:txBody>
      </p:sp>
      <p:pic>
        <p:nvPicPr>
          <p:cNvPr id="1026" name="Picture 2" descr="Z:\Comunicazione\loghi e immagini\loghi vari\Universitas mercatorum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36296" y="5733256"/>
            <a:ext cx="1431429" cy="677556"/>
          </a:xfrm>
          <a:prstGeom prst="rect">
            <a:avLst/>
          </a:prstGeom>
          <a:noFill/>
        </p:spPr>
      </p:pic>
      <p:pic>
        <p:nvPicPr>
          <p:cNvPr id="1027" name="Picture 3" descr="Z:\Comunicazione\loghi e immagini\loghi vari\Legacoop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04048" y="5877272"/>
            <a:ext cx="1609812" cy="415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6876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FFC000"/>
                </a:solidFill>
              </a:rPr>
              <a:t>Rete «contratto»</a:t>
            </a:r>
            <a:br>
              <a:rPr lang="it-IT" dirty="0" smtClean="0">
                <a:solidFill>
                  <a:srgbClr val="FFC000"/>
                </a:solidFill>
              </a:rPr>
            </a:br>
            <a:r>
              <a:rPr lang="it-IT" dirty="0" smtClean="0">
                <a:solidFill>
                  <a:srgbClr val="FFC000"/>
                </a:solidFill>
              </a:rPr>
              <a:t>FATTURAZIONE</a:t>
            </a:r>
            <a:endParaRPr lang="it-IT" dirty="0">
              <a:solidFill>
                <a:srgbClr val="FFC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Mandato con rappresentanza</a:t>
            </a:r>
            <a:r>
              <a:rPr lang="it-IT" dirty="0" smtClean="0"/>
              <a:t>:</a:t>
            </a:r>
          </a:p>
          <a:p>
            <a:r>
              <a:rPr lang="it-IT" dirty="0" smtClean="0"/>
              <a:t>Per i beni acquistati o servizi ricevuti ,il fornitore emette tante fatture intestate alle imprese (mandanti) per importi proporzionati alle quote di partecipazione di ogni impresa all’attività posta dall’organo comune</a:t>
            </a:r>
          </a:p>
          <a:p>
            <a:r>
              <a:rPr lang="it-IT" dirty="0" smtClean="0"/>
              <a:t>Per le vendite e le prestazioni effettuate dall’organo comune, ciascun impresa emetterà fattura al cliente per la quota parte del prezzo a sé imputabile</a:t>
            </a:r>
          </a:p>
          <a:p>
            <a:pPr lvl="2"/>
            <a:endParaRPr lang="it-IT" sz="2600" i="1" dirty="0" smtClean="0"/>
          </a:p>
          <a:p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0258972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FFC000"/>
                </a:solidFill>
              </a:rPr>
              <a:t>Rete « contratto»</a:t>
            </a:r>
            <a:br>
              <a:rPr lang="it-IT" dirty="0" smtClean="0">
                <a:solidFill>
                  <a:srgbClr val="FFC000"/>
                </a:solidFill>
              </a:rPr>
            </a:br>
            <a:r>
              <a:rPr lang="it-IT" dirty="0" smtClean="0">
                <a:solidFill>
                  <a:srgbClr val="FFC000"/>
                </a:solidFill>
              </a:rPr>
              <a:t> segue FATTURAZIONE </a:t>
            </a:r>
            <a:endParaRPr lang="it-IT" dirty="0">
              <a:solidFill>
                <a:srgbClr val="FFC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Mandato senza rappresentanza  </a:t>
            </a:r>
            <a:r>
              <a:rPr lang="it-IT" sz="2800" i="1" dirty="0" smtClean="0"/>
              <a:t>solitamente trattasi di reti a struttura verticale con una impresa capo-fila che funge da organo comune</a:t>
            </a:r>
            <a:r>
              <a:rPr lang="it-IT" dirty="0" smtClean="0">
                <a:solidFill>
                  <a:srgbClr val="FF0000"/>
                </a:solidFill>
              </a:rPr>
              <a:t>:</a:t>
            </a:r>
          </a:p>
          <a:p>
            <a:r>
              <a:rPr lang="it-IT" dirty="0" smtClean="0"/>
              <a:t>Il fornitore emette una sola fattura intestata all’organo comune (impresa capofila). L’organo comune poi emetterà fatture per ciascuna impresa aderente alla rete, al fine di attribuire il loro costo.</a:t>
            </a:r>
          </a:p>
          <a:p>
            <a:r>
              <a:rPr lang="it-IT" dirty="0" smtClean="0"/>
              <a:t>Viceversa in caso di vendita l’impresa capofila emetterà una fattura al cliente, ribaltando poi i ricavi alle singole imprese ricevendo da loro le loro fatture per la quota parte del prezzo  a loro riferibile  </a:t>
            </a:r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64147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FFC000"/>
                </a:solidFill>
              </a:rPr>
              <a:t>Rete «contratto»</a:t>
            </a:r>
            <a:br>
              <a:rPr lang="it-IT" dirty="0" smtClean="0">
                <a:solidFill>
                  <a:srgbClr val="FFC000"/>
                </a:solidFill>
              </a:rPr>
            </a:br>
            <a:r>
              <a:rPr lang="it-IT" sz="4000" dirty="0" smtClean="0">
                <a:solidFill>
                  <a:srgbClr val="FFC000"/>
                </a:solidFill>
              </a:rPr>
              <a:t>CONTRIBUTI AL FONDO PATRIMONIALE</a:t>
            </a:r>
            <a:endParaRPr lang="it-IT" sz="4000" dirty="0">
              <a:solidFill>
                <a:srgbClr val="FFC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I contributi al fondo patrimoniale delle reti contratto:</a:t>
            </a:r>
          </a:p>
          <a:p>
            <a:pPr lvl="1"/>
            <a:r>
              <a:rPr lang="it-IT" dirty="0" smtClean="0"/>
              <a:t>Non generano un vincolo partecipativo tra imprese</a:t>
            </a:r>
          </a:p>
          <a:p>
            <a:pPr lvl="1"/>
            <a:r>
              <a:rPr lang="it-IT" dirty="0" smtClean="0"/>
              <a:t>Tali apporti non realizzano alcuna ipotesi «traslativa» della proprietà </a:t>
            </a:r>
          </a:p>
          <a:p>
            <a:pPr lvl="1"/>
            <a:r>
              <a:rPr lang="it-IT" dirty="0" smtClean="0"/>
              <a:t>Imposta di registro in misura fissa  168 EURO</a:t>
            </a:r>
          </a:p>
          <a:p>
            <a:pPr marL="457200" lvl="1" indent="0">
              <a:buNone/>
            </a:pPr>
            <a:r>
              <a:rPr lang="it-IT" sz="2600" i="1" dirty="0" smtClean="0"/>
              <a:t>Art.11 Tariffa ,parte I DPR 131/86 concernente  «.. Gli atti pubblici e le scritture private autenticate non aventi per oggetto atti a contenuto patrimoniale»</a:t>
            </a:r>
          </a:p>
          <a:p>
            <a:pPr marL="457200" lvl="1" indent="0">
              <a:buNone/>
            </a:pPr>
            <a:endParaRPr lang="it-IT" sz="2600" i="1" dirty="0" smtClean="0"/>
          </a:p>
          <a:p>
            <a:pPr marL="1828800" lvl="4" indent="0">
              <a:buNone/>
            </a:pPr>
            <a:r>
              <a:rPr lang="it-IT" dirty="0" smtClean="0"/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793588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FFC000"/>
                </a:solidFill>
              </a:rPr>
              <a:t>SITUAZIONE PATRIMONIALE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sz="2700" dirty="0" smtClean="0"/>
              <a:t>art.3, co.4 –ter D.L. n.5/2009</a:t>
            </a:r>
            <a:endParaRPr lang="it-IT" sz="27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OBBLIGO</a:t>
            </a:r>
            <a:r>
              <a:rPr lang="it-IT" dirty="0" smtClean="0"/>
              <a:t>: se istituito un fondo patrimoniale comune e un organo comune destinato a svolgere attività, anche commerciale, con i terzi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COME</a:t>
            </a:r>
            <a:r>
              <a:rPr lang="it-IT" dirty="0" smtClean="0"/>
              <a:t>: si applicano, in quanto compatibili, le disposizioni previste per i bilanci delle Spa e la normativa civilistica dei consorzi con attività esterna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QUANDO</a:t>
            </a:r>
            <a:r>
              <a:rPr lang="it-IT" dirty="0" smtClean="0"/>
              <a:t>: redazione entro due mesi dalla chiusura dell’esercizio annuale ed entro tale termine deposito presso l’ufficio del registro imprese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603491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FFC000"/>
                </a:solidFill>
              </a:rPr>
              <a:t>AGEVOLAZIONI FISCALI </a:t>
            </a:r>
            <a:br>
              <a:rPr lang="it-IT" dirty="0" smtClean="0">
                <a:solidFill>
                  <a:srgbClr val="FFC000"/>
                </a:solidFill>
              </a:rPr>
            </a:br>
            <a:r>
              <a:rPr lang="it-IT" dirty="0" smtClean="0">
                <a:solidFill>
                  <a:srgbClr val="FFC000"/>
                </a:solidFill>
              </a:rPr>
              <a:t>per le imprese  di  una rete-contratto</a:t>
            </a:r>
            <a:endParaRPr lang="it-IT" dirty="0">
              <a:solidFill>
                <a:srgbClr val="FFC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it-IT" sz="2800" dirty="0" smtClean="0">
                <a:solidFill>
                  <a:srgbClr val="FF0000"/>
                </a:solidFill>
              </a:rPr>
              <a:t>COSA:</a:t>
            </a:r>
            <a:r>
              <a:rPr lang="it-IT" sz="2800" dirty="0" smtClean="0"/>
              <a:t> sospensione d’imposta per utili accantonati, </a:t>
            </a:r>
            <a:r>
              <a:rPr lang="it-IT" sz="2800" b="1" dirty="0" smtClean="0"/>
              <a:t>fino al periodo d’imposta 2012</a:t>
            </a:r>
            <a:r>
              <a:rPr lang="it-IT" sz="2800" dirty="0" smtClean="0"/>
              <a:t>, ad apposite riserva destinati a investimenti e facenti parte del fondo patrimoniale comune, nel limite massimo di 1 milione di euro;</a:t>
            </a:r>
          </a:p>
          <a:p>
            <a:pPr algn="just"/>
            <a:r>
              <a:rPr lang="it-IT" sz="2800" dirty="0" smtClean="0"/>
              <a:t>Tale agevolazione vale anche per gli utili delle cooperative accantonate in un apposita riserva distinta dalle altre riserve</a:t>
            </a:r>
          </a:p>
          <a:p>
            <a:pPr algn="just"/>
            <a:endParaRPr lang="it-IT" sz="2800" dirty="0" smtClean="0"/>
          </a:p>
          <a:p>
            <a:pPr algn="just"/>
            <a:r>
              <a:rPr lang="it-IT" sz="2800" dirty="0" smtClean="0">
                <a:solidFill>
                  <a:srgbClr val="FF0000"/>
                </a:solidFill>
              </a:rPr>
              <a:t>CESSAZIONE DELLA AGEVOLAZIONE</a:t>
            </a:r>
            <a:r>
              <a:rPr lang="it-IT" sz="2800" dirty="0" smtClean="0"/>
              <a:t>: riserva utilizzata per scopi diversi dalla coperture delle perdite, viene meno l’adesione al contratto d rete , mancata realizzazione degli investimenti nei termini previsti</a:t>
            </a:r>
          </a:p>
          <a:p>
            <a:pPr algn="just"/>
            <a:endParaRPr lang="it-IT" sz="2800" dirty="0" smtClean="0"/>
          </a:p>
        </p:txBody>
      </p:sp>
    </p:spTree>
    <p:extLst>
      <p:ext uri="{BB962C8B-B14F-4D97-AF65-F5344CB8AC3E}">
        <p14:creationId xmlns:p14="http://schemas.microsoft.com/office/powerpoint/2010/main" val="6310494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>
                <a:solidFill>
                  <a:srgbClr val="FFC000"/>
                </a:solidFill>
              </a:rPr>
              <a:t>AGEVOLAZIONI FISCALI </a:t>
            </a:r>
            <a:br>
              <a:rPr lang="it-IT" dirty="0">
                <a:solidFill>
                  <a:srgbClr val="FFC000"/>
                </a:solidFill>
              </a:rPr>
            </a:br>
            <a:r>
              <a:rPr lang="it-IT" dirty="0">
                <a:solidFill>
                  <a:srgbClr val="FFC000"/>
                </a:solidFill>
              </a:rPr>
              <a:t>per le imprese  di  una rete-contratto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>
                <a:solidFill>
                  <a:srgbClr val="FF0000"/>
                </a:solidFill>
              </a:rPr>
              <a:t>CONDIZIONE</a:t>
            </a:r>
            <a:r>
              <a:rPr lang="it-IT" dirty="0"/>
              <a:t>: gli investimenti </a:t>
            </a:r>
            <a:r>
              <a:rPr lang="it-IT" dirty="0" smtClean="0"/>
              <a:t>agevolabili devono </a:t>
            </a:r>
            <a:r>
              <a:rPr lang="it-IT" dirty="0"/>
              <a:t>essere contenuti nel programma di </a:t>
            </a:r>
            <a:r>
              <a:rPr lang="it-IT" dirty="0" smtClean="0"/>
              <a:t>rete, effettuati direttamente dalle imprese aderenti, e tale programma deve  </a:t>
            </a:r>
            <a:r>
              <a:rPr lang="it-IT" u="sng" dirty="0"/>
              <a:t>asseverato da organismi espressione dell’associazionismo imprenditoriale</a:t>
            </a:r>
            <a:r>
              <a:rPr lang="it-IT" dirty="0"/>
              <a:t> </a:t>
            </a:r>
            <a:r>
              <a:rPr lang="it-IT" dirty="0" smtClean="0"/>
              <a:t>–</a:t>
            </a:r>
          </a:p>
          <a:p>
            <a:r>
              <a:rPr lang="it-IT" dirty="0" smtClean="0"/>
              <a:t> </a:t>
            </a:r>
            <a:r>
              <a:rPr lang="it-IT" dirty="0"/>
              <a:t>per Legacoop Emilia Romagna abbiamo CAF </a:t>
            </a:r>
            <a:r>
              <a:rPr lang="it-IT" dirty="0" smtClean="0"/>
              <a:t>LEGACOOP NORDOVEST (Modena) e CAF ROMAGNA MARCHE (Ravenna)</a:t>
            </a:r>
            <a:endParaRPr lang="it-IT" dirty="0"/>
          </a:p>
          <a:p>
            <a:endParaRPr lang="it-IT" dirty="0" smtClean="0"/>
          </a:p>
          <a:p>
            <a:r>
              <a:rPr lang="it-IT" dirty="0" smtClean="0"/>
              <a:t>Per le reti « soggetto» tale agevolazione non sussiste (</a:t>
            </a:r>
            <a:r>
              <a:rPr lang="it-IT" i="1" dirty="0" smtClean="0"/>
              <a:t>vedasi anche decisione della Commissione Europea  C(2010)8939 del 26.1.11</a:t>
            </a:r>
            <a:r>
              <a:rPr lang="it-IT" dirty="0" smtClean="0"/>
              <a:t>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9141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C000"/>
                </a:solidFill>
              </a:rPr>
              <a:t>Due tipologie di Reti</a:t>
            </a:r>
            <a:endParaRPr lang="it-IT" dirty="0">
              <a:solidFill>
                <a:srgbClr val="FFC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Rete contratto</a:t>
            </a:r>
          </a:p>
          <a:p>
            <a:r>
              <a:rPr lang="it-IT" sz="2000" dirty="0" smtClean="0"/>
              <a:t>Contratto che regola una collaborazione tra imprese senza dar luogo alla nascita di un ente autonomo e rispetto alle imprese/società contraenti</a:t>
            </a:r>
          </a:p>
          <a:p>
            <a:pPr lvl="3"/>
            <a:endParaRPr lang="it-IT" sz="800" dirty="0" smtClean="0"/>
          </a:p>
          <a:p>
            <a:pPr marL="1371600" lvl="3" indent="0">
              <a:buNone/>
            </a:pPr>
            <a:r>
              <a:rPr lang="it-IT" sz="2800" dirty="0" smtClean="0"/>
              <a:t> Nascita di un nuovo rapporto collaborativo</a:t>
            </a:r>
            <a:endParaRPr lang="it-IT" sz="2800" dirty="0"/>
          </a:p>
          <a:p>
            <a:endParaRPr lang="it-IT" dirty="0" smtClean="0"/>
          </a:p>
          <a:p>
            <a:r>
              <a:rPr lang="it-IT" dirty="0" smtClean="0"/>
              <a:t>Rete «soggetto»</a:t>
            </a:r>
          </a:p>
          <a:p>
            <a:r>
              <a:rPr lang="it-IT" sz="2000" dirty="0" smtClean="0"/>
              <a:t>Contratto con fondo patrimoniale comune che attraverso l’iscrizione nella sezione ordinaria del registro imprese ove ha sede la rete, acquista soggettività giuridica</a:t>
            </a:r>
          </a:p>
          <a:p>
            <a:pPr lvl="3"/>
            <a:endParaRPr lang="it-IT" sz="800" dirty="0" smtClean="0"/>
          </a:p>
          <a:p>
            <a:pPr marL="1371600" lvl="3" indent="0">
              <a:buNone/>
            </a:pPr>
            <a:r>
              <a:rPr lang="it-IT" sz="2800" dirty="0" smtClean="0"/>
              <a:t>   Nascita di un nuovo ENTE AUTONOMO</a:t>
            </a:r>
            <a:endParaRPr lang="it-IT" sz="2800" dirty="0"/>
          </a:p>
        </p:txBody>
      </p:sp>
      <p:sp>
        <p:nvSpPr>
          <p:cNvPr id="4" name="Freccia a destra 3"/>
          <p:cNvSpPr/>
          <p:nvPr/>
        </p:nvSpPr>
        <p:spPr>
          <a:xfrm>
            <a:off x="986496" y="281506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Freccia a destra 4"/>
          <p:cNvSpPr/>
          <p:nvPr/>
        </p:nvSpPr>
        <p:spPr>
          <a:xfrm>
            <a:off x="1104933" y="537321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3922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C000"/>
                </a:solidFill>
              </a:rPr>
              <a:t>Rete « soggetto»</a:t>
            </a:r>
            <a:endParaRPr lang="it-IT" dirty="0">
              <a:solidFill>
                <a:srgbClr val="FFC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La rete soggetto è un autonomo centro di imputazione di interessi e rapporti giuridici, acquista rilevanza anche dal punto di vista tributario</a:t>
            </a:r>
          </a:p>
          <a:p>
            <a:endParaRPr lang="it-IT" dirty="0" smtClean="0"/>
          </a:p>
          <a:p>
            <a:r>
              <a:rPr lang="it-IT" dirty="0" smtClean="0"/>
              <a:t>La rete soggetto costituisce una organizzazione non appartenente a terzi nei confronti della quale il presupposto di imposta si verifica in modo unitario e autonomo</a:t>
            </a:r>
          </a:p>
          <a:p>
            <a:endParaRPr lang="it-IT" dirty="0" smtClean="0"/>
          </a:p>
          <a:p>
            <a:r>
              <a:rPr lang="it-IT" dirty="0" smtClean="0"/>
              <a:t>Sono, quindi, soggetti IRES e soggetti IRAP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59685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C000"/>
                </a:solidFill>
              </a:rPr>
              <a:t>Rete « soggetto»</a:t>
            </a:r>
            <a:endParaRPr lang="it-IT" dirty="0">
              <a:solidFill>
                <a:srgbClr val="FFC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dirty="0" smtClean="0">
                <a:solidFill>
                  <a:srgbClr val="FF0000"/>
                </a:solidFill>
              </a:rPr>
              <a:t>Esercita attività commerciale in via principale o </a:t>
            </a:r>
            <a:r>
              <a:rPr lang="it-IT" sz="2800" dirty="0" err="1" smtClean="0">
                <a:solidFill>
                  <a:srgbClr val="FF0000"/>
                </a:solidFill>
              </a:rPr>
              <a:t>eslcusiva</a:t>
            </a:r>
            <a:r>
              <a:rPr lang="it-IT" sz="2800" dirty="0" smtClean="0">
                <a:solidFill>
                  <a:srgbClr val="FF0000"/>
                </a:solidFill>
              </a:rPr>
              <a:t>:</a:t>
            </a:r>
          </a:p>
          <a:p>
            <a:r>
              <a:rPr lang="it-IT" sz="2800" dirty="0" smtClean="0"/>
              <a:t>IRES- art.73 co.1, </a:t>
            </a:r>
            <a:r>
              <a:rPr lang="it-IT" sz="2800" u="sng" dirty="0" err="1" smtClean="0"/>
              <a:t>lett.b</a:t>
            </a:r>
            <a:r>
              <a:rPr lang="it-IT" sz="2800" dirty="0" smtClean="0"/>
              <a:t>  </a:t>
            </a:r>
            <a:r>
              <a:rPr lang="it-IT" sz="2800" dirty="0" err="1" smtClean="0"/>
              <a:t>Tuir</a:t>
            </a:r>
            <a:r>
              <a:rPr lang="it-IT" sz="2800" dirty="0" smtClean="0"/>
              <a:t>- enti commerciali </a:t>
            </a:r>
          </a:p>
          <a:p>
            <a:r>
              <a:rPr lang="it-IT" sz="2800" dirty="0" smtClean="0"/>
              <a:t>IRAP- art.5  </a:t>
            </a:r>
            <a:r>
              <a:rPr lang="it-IT" sz="2800" dirty="0" err="1" smtClean="0"/>
              <a:t>D.Lgs.</a:t>
            </a:r>
            <a:r>
              <a:rPr lang="it-IT" sz="2800" dirty="0" smtClean="0"/>
              <a:t> 446/97-</a:t>
            </a:r>
          </a:p>
          <a:p>
            <a:endParaRPr lang="it-IT" sz="2800" dirty="0"/>
          </a:p>
          <a:p>
            <a:r>
              <a:rPr lang="it-IT" sz="2800" dirty="0" smtClean="0">
                <a:solidFill>
                  <a:srgbClr val="FF0000"/>
                </a:solidFill>
              </a:rPr>
              <a:t>NON esercita attività commerciale  in via principale o esclusiva</a:t>
            </a:r>
            <a:r>
              <a:rPr lang="it-IT" sz="2800" dirty="0" smtClean="0"/>
              <a:t>:</a:t>
            </a:r>
          </a:p>
          <a:p>
            <a:r>
              <a:rPr lang="it-IT" sz="2800" dirty="0" smtClean="0"/>
              <a:t>IRES- art.73 co.1, </a:t>
            </a:r>
            <a:r>
              <a:rPr lang="it-IT" sz="2800" u="sng" dirty="0" err="1" smtClean="0"/>
              <a:t>lett.c</a:t>
            </a:r>
            <a:r>
              <a:rPr lang="it-IT" sz="2800" dirty="0" smtClean="0"/>
              <a:t>   </a:t>
            </a:r>
            <a:r>
              <a:rPr lang="it-IT" sz="2800" dirty="0" err="1" smtClean="0"/>
              <a:t>Tuir</a:t>
            </a:r>
            <a:r>
              <a:rPr lang="it-IT" sz="2800" dirty="0" smtClean="0"/>
              <a:t>- enti non commerciali </a:t>
            </a:r>
          </a:p>
          <a:p>
            <a:r>
              <a:rPr lang="it-IT" sz="2800" dirty="0" smtClean="0"/>
              <a:t>IRAP- art.10  </a:t>
            </a:r>
            <a:r>
              <a:rPr lang="it-IT" sz="2800" dirty="0" err="1" smtClean="0"/>
              <a:t>D.Lgs.</a:t>
            </a:r>
            <a:r>
              <a:rPr lang="it-IT" sz="2800" dirty="0" smtClean="0"/>
              <a:t> 446/97-</a:t>
            </a:r>
          </a:p>
          <a:p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1301070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C000"/>
                </a:solidFill>
              </a:rPr>
              <a:t>Rete « soggetto»</a:t>
            </a:r>
            <a:endParaRPr lang="it-IT" dirty="0">
              <a:solidFill>
                <a:srgbClr val="FFC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Ulteriori adempimenti obbligatori:</a:t>
            </a:r>
          </a:p>
          <a:p>
            <a:r>
              <a:rPr lang="it-IT" dirty="0" smtClean="0"/>
              <a:t>Obblighi fiscali:, </a:t>
            </a:r>
            <a:r>
              <a:rPr lang="it-IT" sz="2800" dirty="0" smtClean="0"/>
              <a:t>apertura </a:t>
            </a:r>
            <a:r>
              <a:rPr lang="it-IT" sz="2800" dirty="0" err="1" smtClean="0"/>
              <a:t>p.iva</a:t>
            </a:r>
            <a:r>
              <a:rPr lang="it-IT" sz="2800" dirty="0" smtClean="0"/>
              <a:t>,</a:t>
            </a:r>
            <a:r>
              <a:rPr lang="it-IT" dirty="0" smtClean="0"/>
              <a:t> </a:t>
            </a:r>
            <a:r>
              <a:rPr lang="it-IT" sz="2400" dirty="0" smtClean="0"/>
              <a:t>dichiarazione dei redditi e dell’iva e Irap, versamenti imposta, normativa società di comodo : attenzione! </a:t>
            </a:r>
          </a:p>
          <a:p>
            <a:r>
              <a:rPr lang="it-IT" dirty="0" smtClean="0"/>
              <a:t>Obblighi contabili</a:t>
            </a:r>
            <a:r>
              <a:rPr lang="it-IT" sz="2400" dirty="0" smtClean="0"/>
              <a:t>: Libro giornale, scritture di magazzino, registro beni ammortizzabili, bilancio, ecc. </a:t>
            </a:r>
            <a:r>
              <a:rPr lang="it-IT" sz="2400" i="1" dirty="0" smtClean="0"/>
              <a:t>relativamente alle attività commerciali esercitate</a:t>
            </a:r>
          </a:p>
          <a:p>
            <a:r>
              <a:rPr lang="it-IT" dirty="0" smtClean="0"/>
              <a:t>L’apporto al Fondo per l’associato</a:t>
            </a:r>
            <a:r>
              <a:rPr lang="it-IT" sz="2400" dirty="0" smtClean="0"/>
              <a:t> = conferimenti del socio in società,  sia contabilmente che fiscalmente, trattasi di «partecipazione» 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877701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C000"/>
                </a:solidFill>
              </a:rPr>
              <a:t>Rete « soggetto»</a:t>
            </a:r>
            <a:endParaRPr lang="it-IT" dirty="0">
              <a:solidFill>
                <a:srgbClr val="FFC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Imposta di registro sui conferimenti al fondo comune:</a:t>
            </a:r>
          </a:p>
          <a:p>
            <a:pPr lvl="1"/>
            <a:r>
              <a:rPr lang="it-IT" sz="3000" dirty="0" smtClean="0">
                <a:solidFill>
                  <a:srgbClr val="FF0000"/>
                </a:solidFill>
              </a:rPr>
              <a:t>Svolge attività commerciale  </a:t>
            </a:r>
            <a:r>
              <a:rPr lang="it-IT" sz="3000" dirty="0" smtClean="0"/>
              <a:t>applicazione della normativa relativa alla costituzione e aumento del capitale sociale delle società </a:t>
            </a:r>
            <a:r>
              <a:rPr lang="it-IT" sz="2400" i="1" dirty="0" smtClean="0"/>
              <a:t>( applicazione art. 4 </a:t>
            </a:r>
            <a:r>
              <a:rPr lang="it-IT" sz="2400" i="1" dirty="0" err="1" smtClean="0"/>
              <a:t>lett</a:t>
            </a:r>
            <a:r>
              <a:rPr lang="it-IT" sz="2400" i="1" dirty="0" smtClean="0"/>
              <a:t>. a parte I DPR 131/86)</a:t>
            </a:r>
          </a:p>
          <a:p>
            <a:pPr lvl="2"/>
            <a:r>
              <a:rPr lang="it-IT" sz="2000" dirty="0" smtClean="0"/>
              <a:t>Denaro- beni mobili		168 euro</a:t>
            </a:r>
          </a:p>
          <a:p>
            <a:pPr lvl="2"/>
            <a:r>
              <a:rPr lang="it-IT" sz="2000" dirty="0" smtClean="0"/>
              <a:t>Immobili: 	strumentali  4%	altri  (varie aliquote art.1 tariffa)</a:t>
            </a:r>
          </a:p>
          <a:p>
            <a:pPr lvl="2"/>
            <a:endParaRPr lang="it-IT" dirty="0" smtClean="0"/>
          </a:p>
          <a:p>
            <a:pPr lvl="1"/>
            <a:r>
              <a:rPr lang="it-IT" sz="3000" dirty="0" smtClean="0">
                <a:solidFill>
                  <a:srgbClr val="FF0000"/>
                </a:solidFill>
              </a:rPr>
              <a:t>NON Svolge attività commerciale  </a:t>
            </a:r>
            <a:r>
              <a:rPr lang="it-IT" sz="3000" dirty="0" smtClean="0"/>
              <a:t>applicazione art.9 della Tariffa parte prima DPR 131/86</a:t>
            </a:r>
          </a:p>
          <a:p>
            <a:pPr lvl="1"/>
            <a:r>
              <a:rPr lang="it-IT" sz="2400" dirty="0" smtClean="0"/>
              <a:t>Aliquota residuale  del  3%</a:t>
            </a:r>
          </a:p>
          <a:p>
            <a:pPr lvl="2"/>
            <a:endParaRPr lang="it-IT" sz="2000" dirty="0"/>
          </a:p>
          <a:p>
            <a:pPr lvl="2"/>
            <a:endParaRPr lang="it-IT" sz="2000" dirty="0" smtClean="0"/>
          </a:p>
          <a:p>
            <a:pPr lvl="2"/>
            <a:endParaRPr lang="it-IT" sz="2000" dirty="0"/>
          </a:p>
          <a:p>
            <a:pPr lvl="2"/>
            <a:endParaRPr lang="it-IT" sz="2000" dirty="0" smtClean="0"/>
          </a:p>
        </p:txBody>
      </p:sp>
    </p:spTree>
    <p:extLst>
      <p:ext uri="{BB962C8B-B14F-4D97-AF65-F5344CB8AC3E}">
        <p14:creationId xmlns:p14="http://schemas.microsoft.com/office/powerpoint/2010/main" val="4045864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C000"/>
                </a:solidFill>
              </a:rPr>
              <a:t>Rete « contratto»</a:t>
            </a:r>
            <a:endParaRPr lang="it-IT" dirty="0">
              <a:solidFill>
                <a:srgbClr val="FFC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sz="2800" dirty="0" smtClean="0"/>
              <a:t>Le imprese esercitano in comune una o </a:t>
            </a:r>
            <a:r>
              <a:rPr lang="it-IT" sz="2800" dirty="0" err="1" smtClean="0"/>
              <a:t>piu’</a:t>
            </a:r>
            <a:r>
              <a:rPr lang="it-IT" sz="2800" dirty="0" smtClean="0"/>
              <a:t> attività rientranti nell’oggetto della propria impresa rivolta anche verso terzi</a:t>
            </a:r>
          </a:p>
          <a:p>
            <a:endParaRPr lang="it-IT" sz="2800" dirty="0" smtClean="0"/>
          </a:p>
          <a:p>
            <a:r>
              <a:rPr lang="it-IT" sz="2800" dirty="0" smtClean="0"/>
              <a:t>L’assenza di autonomia giuridica e fiscale  comporta che «</a:t>
            </a:r>
            <a:r>
              <a:rPr lang="it-IT" sz="2800" i="1" dirty="0" smtClean="0"/>
              <a:t>gli atti posti in essere in esecuzione del programma di rete producano i loro effetti nelle sfere giuridico- soggettive dei partecipanti alla rete»</a:t>
            </a:r>
          </a:p>
          <a:p>
            <a:endParaRPr lang="it-IT" sz="2800" dirty="0" smtClean="0"/>
          </a:p>
          <a:p>
            <a:r>
              <a:rPr lang="it-IT" sz="2800" dirty="0" smtClean="0"/>
              <a:t>CODICE FISCALE E CONTO CORRENTE: alla Rete </a:t>
            </a:r>
            <a:r>
              <a:rPr lang="it-IT" sz="2800" dirty="0" err="1" smtClean="0"/>
              <a:t>puo’</a:t>
            </a:r>
            <a:r>
              <a:rPr lang="it-IT" sz="2800" dirty="0" smtClean="0"/>
              <a:t> essere attributo un codice fiscale ed aprire un c/ corrente con tale </a:t>
            </a:r>
            <a:r>
              <a:rPr lang="it-IT" sz="2800" dirty="0" err="1" smtClean="0"/>
              <a:t>c.f.</a:t>
            </a:r>
            <a:r>
              <a:rPr lang="it-IT" sz="2800" dirty="0" smtClean="0"/>
              <a:t> come qualsiasi organizzazione priva di personalità giuridica</a:t>
            </a:r>
          </a:p>
          <a:p>
            <a:r>
              <a:rPr lang="it-IT" sz="2800" dirty="0" smtClean="0">
                <a:solidFill>
                  <a:schemeClr val="bg1"/>
                </a:solidFill>
              </a:rPr>
              <a:t>LL</a:t>
            </a:r>
            <a:endParaRPr lang="it-IT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3905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FFC000"/>
                </a:solidFill>
              </a:rPr>
              <a:t>Rete « contratto»</a:t>
            </a:r>
            <a:br>
              <a:rPr lang="it-IT" dirty="0" smtClean="0">
                <a:solidFill>
                  <a:srgbClr val="FFC000"/>
                </a:solidFill>
              </a:rPr>
            </a:br>
            <a:r>
              <a:rPr lang="it-IT" dirty="0" smtClean="0">
                <a:solidFill>
                  <a:srgbClr val="FFC000"/>
                </a:solidFill>
              </a:rPr>
              <a:t>come svolge le attività ?</a:t>
            </a:r>
            <a:endParaRPr lang="it-IT" dirty="0">
              <a:solidFill>
                <a:srgbClr val="FFC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ATTIVITA’ FRAZIONATE</a:t>
            </a:r>
          </a:p>
          <a:p>
            <a:r>
              <a:rPr lang="it-IT" dirty="0" smtClean="0"/>
              <a:t>Le singole imprese svolgono attività ciascuna per proprio conto nei confronti dei terzi. Fatturano autonomamente ai soggetti terzi. Costi e ricavi sono direttamente imputati in ragione della attività svolta</a:t>
            </a:r>
          </a:p>
          <a:p>
            <a:endParaRPr lang="it-IT" dirty="0" smtClean="0"/>
          </a:p>
          <a:p>
            <a:r>
              <a:rPr lang="it-IT" dirty="0" smtClean="0">
                <a:solidFill>
                  <a:srgbClr val="FF0000"/>
                </a:solidFill>
              </a:rPr>
              <a:t>ATTIVITA’ INDISTINTA</a:t>
            </a:r>
          </a:p>
          <a:p>
            <a:r>
              <a:rPr lang="it-IT" dirty="0" smtClean="0"/>
              <a:t>Attività svolta nei confronti dei terzi in modo unitario e indistinto	</a:t>
            </a:r>
          </a:p>
          <a:p>
            <a:endParaRPr lang="it-IT" dirty="0" smtClean="0"/>
          </a:p>
          <a:p>
            <a:r>
              <a:rPr lang="it-IT" dirty="0" smtClean="0"/>
              <a:t>		</a:t>
            </a:r>
            <a:r>
              <a:rPr lang="it-IT" dirty="0" smtClean="0">
                <a:solidFill>
                  <a:srgbClr val="FF0000"/>
                </a:solidFill>
              </a:rPr>
              <a:t>ORGANO COMUNE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4" name="Freccia a destra 3"/>
          <p:cNvSpPr/>
          <p:nvPr/>
        </p:nvSpPr>
        <p:spPr>
          <a:xfrm>
            <a:off x="1187624" y="5310920"/>
            <a:ext cx="978408" cy="5566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89427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FFC000"/>
                </a:solidFill>
              </a:rPr>
              <a:t>Rete «contratto»</a:t>
            </a:r>
            <a:br>
              <a:rPr lang="it-IT" dirty="0" smtClean="0">
                <a:solidFill>
                  <a:srgbClr val="FFC000"/>
                </a:solidFill>
              </a:rPr>
            </a:br>
            <a:r>
              <a:rPr lang="it-IT" dirty="0" smtClean="0">
                <a:solidFill>
                  <a:srgbClr val="FFC000"/>
                </a:solidFill>
              </a:rPr>
              <a:t>ORGANO COMUNE</a:t>
            </a:r>
            <a:endParaRPr lang="it-IT" dirty="0">
              <a:solidFill>
                <a:srgbClr val="FFC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Mandato con rappresentanza</a:t>
            </a:r>
            <a:r>
              <a:rPr lang="it-IT" dirty="0" smtClean="0"/>
              <a:t>:</a:t>
            </a:r>
          </a:p>
          <a:p>
            <a:r>
              <a:rPr lang="it-IT" dirty="0" smtClean="0"/>
              <a:t>Agisce per conto e in nome delle imprese contraenti sulla base del potere di gestione e di rappresentanza conferiti nel contratto di rete</a:t>
            </a:r>
          </a:p>
          <a:p>
            <a:pPr lvl="2"/>
            <a:r>
              <a:rPr lang="it-IT" sz="2600" i="1" dirty="0" smtClean="0"/>
              <a:t>gli effetti giuridici e tributari poste in essere si riflettono automaticamente nella sfera giuridica delle imprese</a:t>
            </a:r>
          </a:p>
          <a:p>
            <a:pPr lvl="2"/>
            <a:endParaRPr lang="it-IT" sz="2600" i="1" dirty="0" smtClean="0"/>
          </a:p>
          <a:p>
            <a:r>
              <a:rPr lang="it-IT" dirty="0" smtClean="0">
                <a:solidFill>
                  <a:srgbClr val="FF0000"/>
                </a:solidFill>
              </a:rPr>
              <a:t>Mandato senza rappresentanza:</a:t>
            </a:r>
          </a:p>
          <a:p>
            <a:r>
              <a:rPr lang="it-IT" dirty="0" smtClean="0"/>
              <a:t>Agisce per conto, ma non in nome, delle imprese contraenti </a:t>
            </a:r>
          </a:p>
          <a:p>
            <a:pPr lvl="2"/>
            <a:r>
              <a:rPr lang="it-IT" sz="2600" dirty="0" smtClean="0"/>
              <a:t>  </a:t>
            </a:r>
            <a:r>
              <a:rPr lang="it-IT" sz="2600" i="1" dirty="0" smtClean="0"/>
              <a:t>gli effetti giuridici e tributari poste in essere NON si riflettono automaticamente nella sfera giuridica delle imprese</a:t>
            </a:r>
            <a:endParaRPr lang="it-IT" sz="2600" i="1" dirty="0"/>
          </a:p>
        </p:txBody>
      </p:sp>
      <p:sp>
        <p:nvSpPr>
          <p:cNvPr id="5" name="Freccia a destra 4"/>
          <p:cNvSpPr/>
          <p:nvPr/>
        </p:nvSpPr>
        <p:spPr>
          <a:xfrm>
            <a:off x="593888" y="301637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Freccia a destra 5"/>
          <p:cNvSpPr/>
          <p:nvPr/>
        </p:nvSpPr>
        <p:spPr>
          <a:xfrm>
            <a:off x="593888" y="5071507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21291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992</Words>
  <Application>Microsoft Office PowerPoint</Application>
  <PresentationFormat>Presentazione su schermo (4:3)</PresentationFormat>
  <Paragraphs>109</Paragraphs>
  <Slides>15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16" baseType="lpstr">
      <vt:lpstr>Tema di Office</vt:lpstr>
      <vt:lpstr>Presentazione standard di PowerPoint</vt:lpstr>
      <vt:lpstr>Due tipologie di Reti</vt:lpstr>
      <vt:lpstr>Rete « soggetto»</vt:lpstr>
      <vt:lpstr>Rete « soggetto»</vt:lpstr>
      <vt:lpstr>Rete « soggetto»</vt:lpstr>
      <vt:lpstr>Rete « soggetto»</vt:lpstr>
      <vt:lpstr>Rete « contratto»</vt:lpstr>
      <vt:lpstr>Rete « contratto» come svolge le attività ?</vt:lpstr>
      <vt:lpstr>Rete «contratto» ORGANO COMUNE</vt:lpstr>
      <vt:lpstr>Rete «contratto» FATTURAZIONE</vt:lpstr>
      <vt:lpstr>Rete « contratto»  segue FATTURAZIONE </vt:lpstr>
      <vt:lpstr>Rete «contratto» CONTRIBUTI AL FONDO PATRIMONIALE</vt:lpstr>
      <vt:lpstr>SITUAZIONE PATRIMONIALE art.3, co.4 –ter D.L. n.5/2009</vt:lpstr>
      <vt:lpstr>AGEVOLAZIONI FISCALI  per le imprese  di  una rete-contratto</vt:lpstr>
      <vt:lpstr>AGEVOLAZIONI FISCALI  per le imprese  di  una rete-contratto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Fiscalità del Contratto di Rete</dc:title>
  <dc:creator>mengoli</dc:creator>
  <cp:lastModifiedBy>mengoli</cp:lastModifiedBy>
  <cp:revision>30</cp:revision>
  <cp:lastPrinted>2013-11-26T16:17:02Z</cp:lastPrinted>
  <dcterms:created xsi:type="dcterms:W3CDTF">2013-11-26T07:59:37Z</dcterms:created>
  <dcterms:modified xsi:type="dcterms:W3CDTF">2013-11-27T10:48:59Z</dcterms:modified>
</cp:coreProperties>
</file>