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262" r:id="rId3"/>
    <p:sldId id="268" r:id="rId4"/>
    <p:sldId id="267" r:id="rId5"/>
    <p:sldId id="265" r:id="rId6"/>
    <p:sldId id="273" r:id="rId7"/>
    <p:sldId id="272" r:id="rId8"/>
    <p:sldId id="270" r:id="rId9"/>
    <p:sldId id="269" r:id="rId10"/>
  </p:sldIdLst>
  <p:sldSz cx="9144000" cy="6858000" type="screen4x3"/>
  <p:notesSz cx="6858000" cy="994727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9" autoAdjust="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919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0" tIns="46286" rIns="92570" bIns="46286" numCol="1" anchor="t" anchorCtr="0" compatLnSpc="1">
            <a:prstTxWarp prst="textNoShape">
              <a:avLst/>
            </a:prstTxWarp>
          </a:bodyPr>
          <a:lstStyle>
            <a:lvl1pPr defTabSz="924156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485" y="0"/>
            <a:ext cx="2972918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0" tIns="46286" rIns="92570" bIns="46286" numCol="1" anchor="t" anchorCtr="0" compatLnSpc="1">
            <a:prstTxWarp prst="textNoShape">
              <a:avLst/>
            </a:prstTxWarp>
          </a:bodyPr>
          <a:lstStyle>
            <a:lvl1pPr algn="r" defTabSz="924156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4563" y="747713"/>
            <a:ext cx="4970462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321" y="4725154"/>
            <a:ext cx="5487358" cy="447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0" tIns="46286" rIns="92570" bIns="462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132"/>
            <a:ext cx="2972919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0" tIns="46286" rIns="92570" bIns="46286" numCol="1" anchor="b" anchorCtr="0" compatLnSpc="1">
            <a:prstTxWarp prst="textNoShape">
              <a:avLst/>
            </a:prstTxWarp>
          </a:bodyPr>
          <a:lstStyle>
            <a:lvl1pPr defTabSz="924156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485" y="9447132"/>
            <a:ext cx="2972918" cy="498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70" tIns="46286" rIns="92570" bIns="46286" numCol="1" anchor="b" anchorCtr="0" compatLnSpc="1">
            <a:prstTxWarp prst="textNoShape">
              <a:avLst/>
            </a:prstTxWarp>
          </a:bodyPr>
          <a:lstStyle>
            <a:lvl1pPr algn="r" defTabSz="924156">
              <a:defRPr sz="1200"/>
            </a:lvl1pPr>
          </a:lstStyle>
          <a:p>
            <a:pPr>
              <a:defRPr/>
            </a:pPr>
            <a:fld id="{E68DE2C5-B883-4AF3-9A7A-3C03C23A3D1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144"/>
            <a:fld id="{2D30F182-9E58-4141-BC16-C6F1F195D8BC}" type="slidenum">
              <a:rPr lang="it-IT" smtClean="0"/>
              <a:pPr defTabSz="923144"/>
              <a:t>1</a:t>
            </a:fld>
            <a:endParaRPr lang="it-IT" dirty="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3DF2609-1669-401C-8D53-36B4B3F1B6D4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B6A6886-9D16-4309-967E-3792DADD3DA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D863E72-0F18-4976-8042-4EA57333089B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0240138-CD9B-44F6-A439-F23A465BDED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8F86C0B-BD66-4C72-93A0-F4E146D803B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A5A4426-A96A-4E02-9348-666D5DA3067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F343A0E-33B7-4DE4-9CB5-437F1EC7382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08AB459-48FB-43BB-9A93-D2F1B113A8A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6A9215C-5008-4CDB-BDC2-F7D2E676111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CA5108C-AEE2-49F4-A5FD-5C33C6361CC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CF96AF6-A9F5-490A-ADBA-562FDF8D662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65159B7-940D-412F-93D0-0C87E3468D4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57338"/>
            <a:ext cx="7772400" cy="2043112"/>
          </a:xfrm>
        </p:spPr>
        <p:txBody>
          <a:bodyPr/>
          <a:lstStyle/>
          <a:p>
            <a:pPr eaLnBrk="1" hangingPunct="1"/>
            <a:r>
              <a:rPr lang="en-GB" sz="4000" b="1" dirty="0" err="1" smtClean="0"/>
              <a:t>Fusioni</a:t>
            </a:r>
            <a:r>
              <a:rPr lang="en-GB" sz="4000" b="1" dirty="0" smtClean="0"/>
              <a:t> e </a:t>
            </a:r>
            <a:r>
              <a:rPr lang="en-GB" sz="4000" b="1" dirty="0" err="1" smtClean="0"/>
              <a:t>integrazioni</a:t>
            </a:r>
            <a:r>
              <a:rPr lang="en-GB" sz="4000" b="1" dirty="0" smtClean="0"/>
              <a:t> cooperative: </a:t>
            </a:r>
            <a:r>
              <a:rPr lang="en-GB" sz="4000" b="1" dirty="0" err="1" smtClean="0"/>
              <a:t>gli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strumenti</a:t>
            </a:r>
            <a:r>
              <a:rPr lang="en-GB" sz="4000" b="1" dirty="0" smtClean="0"/>
              <a:t> del  </a:t>
            </a:r>
            <a:br>
              <a:rPr lang="en-GB" sz="4000" b="1" dirty="0" smtClean="0"/>
            </a:br>
            <a:r>
              <a:rPr lang="en-GB" sz="4000" b="1" dirty="0" err="1" smtClean="0"/>
              <a:t>Fondo</a:t>
            </a:r>
            <a:r>
              <a:rPr lang="en-GB" sz="4000" b="1" dirty="0" smtClean="0"/>
              <a:t> </a:t>
            </a:r>
            <a:r>
              <a:rPr lang="en-GB" sz="4000" b="1" dirty="0" err="1" smtClean="0"/>
              <a:t>Mutualistico</a:t>
            </a:r>
            <a:endParaRPr lang="it-IT" sz="4000" b="1" dirty="0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sz="2800" b="1" dirty="0" smtClean="0"/>
              <a:t>Roberto Genco</a:t>
            </a:r>
          </a:p>
          <a:p>
            <a:pPr eaLnBrk="1" hangingPunct="1"/>
            <a:r>
              <a:rPr lang="en-GB" sz="2800" b="1" dirty="0" smtClean="0"/>
              <a:t>Coopfond S.p.a.</a:t>
            </a:r>
          </a:p>
          <a:p>
            <a:pPr eaLnBrk="1" hangingPunct="1"/>
            <a:r>
              <a:rPr lang="en-GB" sz="2800" b="1" dirty="0" smtClean="0"/>
              <a:t>Direttore Ufficio Legale e </a:t>
            </a:r>
            <a:r>
              <a:rPr lang="en-GB" sz="2800" b="1" dirty="0" err="1" smtClean="0"/>
              <a:t>Contratti</a:t>
            </a:r>
            <a:endParaRPr lang="it-IT" sz="28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25D38C-9778-41DF-9FB4-236D395AEC27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3" name="Rettangolo 2"/>
          <p:cNvSpPr/>
          <p:nvPr/>
        </p:nvSpPr>
        <p:spPr>
          <a:xfrm>
            <a:off x="684213" y="836613"/>
            <a:ext cx="7848600" cy="38164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it-IT" b="1" cap="small" dirty="0"/>
              <a:t>Regolamento del Fondo mutualistico </a:t>
            </a:r>
            <a:endParaRPr lang="it-IT" b="1" cap="small" dirty="0" smtClean="0"/>
          </a:p>
          <a:p>
            <a:pPr algn="ctr">
              <a:defRPr/>
            </a:pPr>
            <a:r>
              <a:rPr lang="it-IT" b="1" cap="small" dirty="0" smtClean="0"/>
              <a:t>la nuova disciplina per le reti d’impresa</a:t>
            </a:r>
            <a:endParaRPr lang="it-IT" b="1" cap="small" dirty="0"/>
          </a:p>
          <a:p>
            <a:pPr>
              <a:defRPr/>
            </a:pPr>
            <a:endParaRPr lang="it-IT" b="1" cap="small" dirty="0" smtClean="0"/>
          </a:p>
          <a:p>
            <a:pPr>
              <a:defRPr/>
            </a:pPr>
            <a:r>
              <a:rPr lang="it-IT" b="1" cap="small" dirty="0" smtClean="0"/>
              <a:t>Il Fondo mutualistico negli anni della crisi:</a:t>
            </a:r>
            <a:endParaRPr lang="it-IT" b="1" cap="small" dirty="0"/>
          </a:p>
          <a:p>
            <a:pPr>
              <a:buFont typeface="Arial" pitchFamily="34" charset="0"/>
              <a:buChar char="•"/>
              <a:defRPr/>
            </a:pPr>
            <a:r>
              <a:rPr lang="it-IT" sz="1400" dirty="0" smtClean="0"/>
              <a:t> calo dei contributi 3%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sz="1400" dirty="0" smtClean="0"/>
              <a:t> calo della domanda di finanziamento (e della relativa qualità)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it-IT" sz="1400" dirty="0" smtClean="0"/>
              <a:t> necessarie risposte di riorganizzazione dell’offerta cooperativa </a:t>
            </a:r>
          </a:p>
          <a:p>
            <a:pPr>
              <a:defRPr/>
            </a:pPr>
            <a:r>
              <a:rPr lang="it-IT" sz="1400" dirty="0" smtClean="0">
                <a:sym typeface="Wingdings" pitchFamily="2" charset="2"/>
              </a:rPr>
              <a:t> </a:t>
            </a:r>
            <a:r>
              <a:rPr lang="it-IT" sz="1400" dirty="0" smtClean="0"/>
              <a:t>nuova disciplina del Regolamento (</a:t>
            </a:r>
            <a:r>
              <a:rPr lang="it-IT" sz="1400" b="1" i="1" u="sng" dirty="0" smtClean="0"/>
              <a:t>dicembre 2012 </a:t>
            </a:r>
            <a:r>
              <a:rPr lang="it-IT" sz="1400" dirty="0" smtClean="0"/>
              <a:t>) in materia di </a:t>
            </a:r>
          </a:p>
          <a:p>
            <a:pPr lvl="1">
              <a:defRPr/>
            </a:pPr>
            <a:r>
              <a:rPr lang="it-IT" sz="1400" dirty="0" smtClean="0"/>
              <a:t>a) promozione  cooperativa</a:t>
            </a:r>
          </a:p>
          <a:p>
            <a:pPr lvl="1">
              <a:defRPr/>
            </a:pPr>
            <a:r>
              <a:rPr lang="it-IT" sz="1400" dirty="0" smtClean="0"/>
              <a:t>b) servizi di </a:t>
            </a:r>
            <a:r>
              <a:rPr lang="it-IT" sz="1400" i="1" dirty="0" smtClean="0"/>
              <a:t>consulting</a:t>
            </a:r>
            <a:r>
              <a:rPr lang="it-IT" sz="1400" dirty="0" smtClean="0"/>
              <a:t> e monitoraggio</a:t>
            </a:r>
            <a:endParaRPr lang="it-IT" sz="1400" dirty="0"/>
          </a:p>
          <a:p>
            <a:pPr lvl="1">
              <a:defRPr/>
            </a:pPr>
            <a:r>
              <a:rPr lang="it-IT" sz="1400" dirty="0"/>
              <a:t>c</a:t>
            </a:r>
            <a:r>
              <a:rPr lang="it-IT" sz="1400" dirty="0" smtClean="0"/>
              <a:t>) inserimento della nuova area operativa “Ristrutturazioni coop”</a:t>
            </a:r>
          </a:p>
          <a:p>
            <a:pPr lvl="1">
              <a:defRPr/>
            </a:pPr>
            <a:r>
              <a:rPr lang="it-IT" sz="1400" b="1" u="sng" dirty="0" smtClean="0"/>
              <a:t>d</a:t>
            </a:r>
            <a:r>
              <a:rPr lang="it-IT" sz="1400" b="1" u="sng" dirty="0"/>
              <a:t>) </a:t>
            </a:r>
            <a:r>
              <a:rPr lang="it-IT" sz="1400" b="1" u="sng" dirty="0" smtClean="0"/>
              <a:t>previsione, nell’area operativa “Fusioni e Integrazioni”, delle cooperative </a:t>
            </a:r>
            <a:r>
              <a:rPr lang="it-IT" sz="1400" b="1" u="sng" dirty="0"/>
              <a:t>che stipulino un contratto di </a:t>
            </a:r>
            <a:r>
              <a:rPr lang="it-IT" sz="1400" b="1" u="sng" dirty="0" smtClean="0"/>
              <a:t>rete</a:t>
            </a:r>
            <a:r>
              <a:rPr lang="it-IT" b="1" cap="small" dirty="0"/>
              <a:t> </a:t>
            </a:r>
            <a:endParaRPr lang="it-IT" dirty="0"/>
          </a:p>
          <a:p>
            <a:pPr>
              <a:defRPr/>
            </a:pPr>
            <a:endParaRPr lang="it-IT" sz="40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contenuto 6"/>
          <p:cNvSpPr>
            <a:spLocks noGrp="1"/>
          </p:cNvSpPr>
          <p:nvPr>
            <p:ph idx="1"/>
          </p:nvPr>
        </p:nvSpPr>
        <p:spPr>
          <a:xfrm>
            <a:off x="395288" y="981075"/>
            <a:ext cx="8229600" cy="4968205"/>
          </a:xfrm>
        </p:spPr>
        <p:txBody>
          <a:bodyPr/>
          <a:lstStyle/>
          <a:p>
            <a:pPr>
              <a:buNone/>
            </a:pPr>
            <a:r>
              <a:rPr lang="it-IT" sz="2000" b="1" dirty="0" smtClean="0"/>
              <a:t>L’area </a:t>
            </a:r>
            <a:r>
              <a:rPr lang="it-IT" sz="2000" b="1" dirty="0" smtClean="0"/>
              <a:t>“Fusioni e Integrazioni”,  costituisce quella più agevolata nell’operatività di Coopfond:</a:t>
            </a:r>
          </a:p>
          <a:p>
            <a:pPr>
              <a:buFontTx/>
              <a:buNone/>
            </a:pPr>
            <a:r>
              <a:rPr lang="it-IT" sz="2000" dirty="0" smtClean="0"/>
              <a:t>- </a:t>
            </a:r>
            <a:r>
              <a:rPr lang="it-IT" sz="2000" dirty="0" smtClean="0"/>
              <a:t>tassi agevolati su prestito (3,75% fisso, minimo Istat)</a:t>
            </a:r>
          </a:p>
          <a:p>
            <a:pPr>
              <a:buFontTx/>
              <a:buNone/>
            </a:pPr>
            <a:r>
              <a:rPr lang="it-IT" sz="2000" dirty="0" smtClean="0"/>
              <a:t>- partecipazione al capitale:</a:t>
            </a:r>
            <a:r>
              <a:rPr lang="it-IT" sz="2000" dirty="0" smtClean="0">
                <a:cs typeface="Times New Roman" pitchFamily="18" charset="0"/>
              </a:rPr>
              <a:t> </a:t>
            </a:r>
          </a:p>
          <a:p>
            <a:pPr lvl="3">
              <a:buFontTx/>
              <a:buNone/>
            </a:pPr>
            <a:r>
              <a:rPr lang="it-IT" sz="1100" dirty="0" smtClean="0">
                <a:cs typeface="Times New Roman" pitchFamily="18" charset="0"/>
              </a:rPr>
              <a:t>nuovo capitale </a:t>
            </a:r>
            <a:r>
              <a:rPr lang="it-IT" sz="1100" dirty="0" smtClean="0">
                <a:cs typeface="Times New Roman" pitchFamily="18" charset="0"/>
              </a:rPr>
              <a:t>+ </a:t>
            </a:r>
            <a:r>
              <a:rPr lang="it-IT" sz="1100" dirty="0" smtClean="0"/>
              <a:t> </a:t>
            </a:r>
            <a:r>
              <a:rPr lang="it-IT" sz="1100" dirty="0" smtClean="0"/>
              <a:t>(*) </a:t>
            </a:r>
            <a:r>
              <a:rPr lang="it-IT" sz="1100" dirty="0" smtClean="0">
                <a:cs typeface="Times New Roman" pitchFamily="18" charset="0"/>
              </a:rPr>
              <a:t>minor importo (</a:t>
            </a:r>
            <a:r>
              <a:rPr lang="it-IT" sz="1100" dirty="0" err="1" smtClean="0"/>
              <a:t>max</a:t>
            </a:r>
            <a:r>
              <a:rPr lang="it-IT" sz="1100" dirty="0" smtClean="0"/>
              <a:t> </a:t>
            </a:r>
            <a:r>
              <a:rPr lang="it-IT" sz="1100" b="1" dirty="0" smtClean="0"/>
              <a:t>€ </a:t>
            </a:r>
            <a:r>
              <a:rPr lang="it-IT" sz="1100" dirty="0" smtClean="0"/>
              <a:t>750.000) </a:t>
            </a:r>
            <a:r>
              <a:rPr lang="it-IT" sz="1100" dirty="0" smtClean="0">
                <a:cs typeface="Times New Roman" pitchFamily="18" charset="0"/>
              </a:rPr>
              <a:t>tra capitale pre-esistente (interamente versato) / 50% riserve patrimoniali</a:t>
            </a:r>
          </a:p>
          <a:p>
            <a:pPr lvl="3">
              <a:buFontTx/>
              <a:buNone/>
            </a:pPr>
            <a:r>
              <a:rPr lang="it-IT" sz="1100" dirty="0" smtClean="0"/>
              <a:t>(*) SOLO PER FUSIONI COOP E CONTRATTO </a:t>
            </a:r>
            <a:r>
              <a:rPr lang="it-IT" sz="1100" dirty="0" err="1" smtClean="0"/>
              <a:t>DI</a:t>
            </a:r>
            <a:r>
              <a:rPr lang="it-IT" sz="1100" dirty="0" smtClean="0"/>
              <a:t> RETE</a:t>
            </a:r>
          </a:p>
          <a:p>
            <a:pPr>
              <a:buFontTx/>
              <a:buNone/>
            </a:pPr>
            <a:r>
              <a:rPr lang="it-IT" sz="2000" dirty="0" smtClean="0"/>
              <a:t>- si prescinde da investimenti </a:t>
            </a:r>
          </a:p>
          <a:p>
            <a:pPr>
              <a:buFontTx/>
              <a:buNone/>
            </a:pPr>
            <a:r>
              <a:rPr lang="it-IT" sz="2000" dirty="0" smtClean="0"/>
              <a:t>- non si considera soltanto il nuovo </a:t>
            </a:r>
            <a:r>
              <a:rPr lang="it-IT" sz="2000" dirty="0" smtClean="0"/>
              <a:t>capitale ma anche la precedente dotazione delle coop partecipanti (capitale e patrimonio)</a:t>
            </a:r>
            <a:r>
              <a:rPr lang="it-IT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it-IT" sz="2000" dirty="0" smtClean="0"/>
              <a:t>entrambi questi elementi sono parametri essenziali per le iniziative ordinarie:</a:t>
            </a:r>
          </a:p>
          <a:p>
            <a:pPr lvl="4"/>
            <a:r>
              <a:rPr lang="it-IT" sz="1400" dirty="0" smtClean="0"/>
              <a:t>effetto-leva dell’intervento</a:t>
            </a:r>
          </a:p>
          <a:p>
            <a:pPr lvl="4"/>
            <a:r>
              <a:rPr lang="it-IT" sz="1400" dirty="0" smtClean="0"/>
              <a:t>valutazione del merito imprenditoriale dell’iniziativa</a:t>
            </a:r>
          </a:p>
          <a:p>
            <a:pPr lvl="4"/>
            <a:r>
              <a:rPr lang="it-IT" sz="1400" dirty="0" smtClean="0"/>
              <a:t>condivisione del rischio con l’imprenditore cooperativo</a:t>
            </a:r>
          </a:p>
          <a:p>
            <a:pPr lvl="4"/>
            <a:endParaRPr lang="it-IT" sz="1400" dirty="0" smtClean="0"/>
          </a:p>
          <a:p>
            <a:pPr>
              <a:buFontTx/>
              <a:buNone/>
            </a:pPr>
            <a:endParaRPr lang="it-IT" sz="2400" dirty="0" smtClean="0">
              <a:cs typeface="Times New Roman" pitchFamily="18" charset="0"/>
            </a:endParaRPr>
          </a:p>
          <a:p>
            <a:pPr lvl="3">
              <a:buFontTx/>
              <a:buNone/>
            </a:pPr>
            <a:endParaRPr lang="it-IT" sz="1600" dirty="0" smtClean="0"/>
          </a:p>
          <a:p>
            <a:pPr>
              <a:buFontTx/>
              <a:buNone/>
            </a:pPr>
            <a:endParaRPr lang="it-IT" sz="2400" dirty="0" smtClean="0"/>
          </a:p>
          <a:p>
            <a:pPr>
              <a:buFontTx/>
              <a:buNone/>
            </a:pPr>
            <a:endParaRPr lang="it-IT" dirty="0" smtClean="0"/>
          </a:p>
        </p:txBody>
      </p:sp>
      <p:sp>
        <p:nvSpPr>
          <p:cNvPr id="8195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A2B0DF-AC1C-4D91-B5ED-48353FB8D707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>
          <a:xfrm>
            <a:off x="323850" y="1772816"/>
            <a:ext cx="8002588" cy="3744416"/>
          </a:xfrm>
        </p:spPr>
        <p:txBody>
          <a:bodyPr/>
          <a:lstStyle/>
          <a:p>
            <a:pPr algn="l"/>
            <a:r>
              <a:rPr lang="it-IT" b="0" dirty="0" smtClean="0">
                <a:solidFill>
                  <a:schemeClr val="tx1"/>
                </a:solidFill>
              </a:rPr>
              <a:t/>
            </a:r>
            <a:br>
              <a:rPr lang="it-IT" b="0" dirty="0" smtClean="0">
                <a:solidFill>
                  <a:schemeClr val="tx1"/>
                </a:solidFill>
              </a:rPr>
            </a:br>
            <a:r>
              <a:rPr lang="it-IT" b="0" dirty="0" smtClean="0">
                <a:solidFill>
                  <a:schemeClr val="tx1"/>
                </a:solidFill>
              </a:rPr>
              <a:t>- </a:t>
            </a:r>
            <a:r>
              <a:rPr lang="it-IT" b="1" dirty="0" smtClean="0">
                <a:solidFill>
                  <a:schemeClr val="tx1"/>
                </a:solidFill>
              </a:rPr>
              <a:t>fusione</a:t>
            </a:r>
            <a:r>
              <a:rPr lang="it-IT" b="0" dirty="0" smtClean="0">
                <a:solidFill>
                  <a:schemeClr val="tx1"/>
                </a:solidFill>
              </a:rPr>
              <a:t> / </a:t>
            </a:r>
            <a:r>
              <a:rPr lang="it-IT" b="0" dirty="0" smtClean="0">
                <a:solidFill>
                  <a:schemeClr val="tx1"/>
                </a:solidFill>
              </a:rPr>
              <a:t>incorporazione</a:t>
            </a:r>
            <a:br>
              <a:rPr lang="it-IT" b="0" dirty="0" smtClean="0">
                <a:solidFill>
                  <a:schemeClr val="tx1"/>
                </a:solidFill>
              </a:rPr>
            </a:br>
            <a:r>
              <a:rPr lang="it-IT" b="0" dirty="0" smtClean="0">
                <a:solidFill>
                  <a:schemeClr val="tx1"/>
                </a:solidFill>
              </a:rPr>
              <a:t>- creazione di </a:t>
            </a:r>
            <a:r>
              <a:rPr lang="it-IT" b="1" dirty="0" smtClean="0">
                <a:solidFill>
                  <a:schemeClr val="tx1"/>
                </a:solidFill>
              </a:rPr>
              <a:t>newco</a:t>
            </a:r>
            <a:r>
              <a:rPr lang="it-IT" b="0" dirty="0" smtClean="0">
                <a:solidFill>
                  <a:schemeClr val="tx1"/>
                </a:solidFill>
              </a:rPr>
              <a:t> (</a:t>
            </a:r>
            <a:r>
              <a:rPr lang="it-IT" dirty="0" smtClean="0">
                <a:solidFill>
                  <a:schemeClr val="tx1"/>
                </a:solidFill>
              </a:rPr>
              <a:t>coop/lucrativa/consortile) che realizzi finalità di integrazione delle attività di più cooperative tali da comportare una rilevante e qualificata modificazione dell’assetto imprenditoriale dei soggetti coinvolti,</a:t>
            </a:r>
            <a:br>
              <a:rPr lang="it-IT" dirty="0" smtClean="0">
                <a:solidFill>
                  <a:schemeClr val="tx1"/>
                </a:solidFill>
              </a:rPr>
            </a:br>
            <a:r>
              <a:rPr lang="it-IT" dirty="0" smtClean="0">
                <a:solidFill>
                  <a:schemeClr val="tx1"/>
                </a:solidFill>
              </a:rPr>
              <a:t>- </a:t>
            </a:r>
            <a:r>
              <a:rPr lang="it-IT" u="sng" dirty="0" smtClean="0">
                <a:solidFill>
                  <a:schemeClr val="tx1"/>
                </a:solidFill>
              </a:rPr>
              <a:t>contratto di rete tra cooperative </a:t>
            </a:r>
            <a:r>
              <a:rPr lang="it-IT" b="0" dirty="0" smtClean="0">
                <a:solidFill>
                  <a:schemeClr val="tx1"/>
                </a:solidFill>
              </a:rPr>
              <a:t/>
            </a:r>
            <a:br>
              <a:rPr lang="it-IT" b="0" dirty="0" smtClean="0">
                <a:solidFill>
                  <a:schemeClr val="tx1"/>
                </a:solidFill>
              </a:rPr>
            </a:br>
            <a:endParaRPr lang="it-IT" b="0" dirty="0" smtClean="0">
              <a:solidFill>
                <a:schemeClr val="tx1"/>
              </a:solidFill>
            </a:endParaRPr>
          </a:p>
        </p:txBody>
      </p:sp>
      <p:sp>
        <p:nvSpPr>
          <p:cNvPr id="9219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E96D7E6-852D-44F3-8538-B02E01B2CDA6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467544" y="548681"/>
            <a:ext cx="8002588" cy="864096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soft" dir="t"/>
            </a:scene3d>
            <a:sp3d prstMaterial="softEdge">
              <a:bevelT w="0" h="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5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fusioni e integrazioni: </a:t>
            </a:r>
            <a:br>
              <a:rPr kumimoji="0" lang="it-IT" sz="25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it-IT" sz="25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le possibili forme tecniche</a:t>
            </a:r>
            <a:br>
              <a:rPr kumimoji="0" lang="it-IT" sz="25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it-IT" sz="25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egnaposto testo 5"/>
          <p:cNvSpPr>
            <a:spLocks noGrp="1"/>
          </p:cNvSpPr>
          <p:nvPr>
            <p:ph type="body" idx="2"/>
          </p:nvPr>
        </p:nvSpPr>
        <p:spPr>
          <a:xfrm>
            <a:off x="683568" y="1052736"/>
            <a:ext cx="7283450" cy="4464496"/>
          </a:xfrm>
        </p:spPr>
        <p:txBody>
          <a:bodyPr/>
          <a:lstStyle/>
          <a:p>
            <a:r>
              <a:rPr lang="it-IT" b="1" dirty="0" smtClean="0"/>
              <a:t>interventi con finalità di integrazione</a:t>
            </a:r>
          </a:p>
          <a:p>
            <a:r>
              <a:rPr lang="it-IT" dirty="0" smtClean="0"/>
              <a:t>- 38 iniziative</a:t>
            </a:r>
          </a:p>
          <a:p>
            <a:r>
              <a:rPr lang="it-IT" dirty="0" smtClean="0"/>
              <a:t>- </a:t>
            </a:r>
            <a:r>
              <a:rPr lang="nb-NO" dirty="0" smtClean="0"/>
              <a:t>€</a:t>
            </a:r>
            <a:r>
              <a:rPr lang="it-IT" dirty="0" smtClean="0"/>
              <a:t> 21,6 </a:t>
            </a:r>
            <a:r>
              <a:rPr lang="it-IT" dirty="0" err="1" smtClean="0"/>
              <a:t>mln</a:t>
            </a:r>
            <a:endParaRPr lang="it-IT" dirty="0" smtClean="0"/>
          </a:p>
          <a:p>
            <a:r>
              <a:rPr lang="it-IT" dirty="0" smtClean="0"/>
              <a:t>- aree operative di riferimento</a:t>
            </a:r>
          </a:p>
          <a:p>
            <a:r>
              <a:rPr lang="it-IT" dirty="0" err="1" smtClean="0"/>
              <a:t>FusInt</a:t>
            </a:r>
            <a:r>
              <a:rPr lang="it-IT" dirty="0" smtClean="0"/>
              <a:t> 	</a:t>
            </a:r>
            <a:r>
              <a:rPr lang="nb-NO" dirty="0" smtClean="0"/>
              <a:t>€</a:t>
            </a:r>
            <a:r>
              <a:rPr lang="it-IT" dirty="0" smtClean="0"/>
              <a:t>	</a:t>
            </a:r>
            <a:r>
              <a:rPr lang="it-IT" b="1" dirty="0" smtClean="0"/>
              <a:t>17.294,0</a:t>
            </a:r>
          </a:p>
          <a:p>
            <a:r>
              <a:rPr lang="nb-NO" dirty="0" smtClean="0"/>
              <a:t>Sviluppo 	€	  2.240,0</a:t>
            </a:r>
          </a:p>
          <a:p>
            <a:r>
              <a:rPr lang="it-IT" dirty="0" smtClean="0"/>
              <a:t>Conv. </a:t>
            </a:r>
            <a:r>
              <a:rPr lang="it-IT" dirty="0" err="1" smtClean="0"/>
              <a:t>banc</a:t>
            </a:r>
            <a:r>
              <a:rPr lang="it-IT" dirty="0" smtClean="0"/>
              <a:t> </a:t>
            </a:r>
            <a:r>
              <a:rPr lang="nb-NO" dirty="0" smtClean="0"/>
              <a:t>€</a:t>
            </a:r>
            <a:r>
              <a:rPr lang="it-IT" dirty="0" smtClean="0"/>
              <a:t>	  2.100,0</a:t>
            </a:r>
          </a:p>
          <a:p>
            <a:r>
              <a:rPr lang="nl-NL" dirty="0" smtClean="0"/>
              <a:t>-------------------------------------------</a:t>
            </a:r>
          </a:p>
          <a:p>
            <a:r>
              <a:rPr lang="nl-NL" dirty="0" smtClean="0"/>
              <a:t>Tot. 	euro 	</a:t>
            </a:r>
            <a:r>
              <a:rPr lang="nl-NL" b="1" dirty="0" smtClean="0"/>
              <a:t>21.634,0</a:t>
            </a:r>
          </a:p>
          <a:p>
            <a:endParaRPr lang="it-IT" b="1" dirty="0" smtClean="0"/>
          </a:p>
          <a:p>
            <a:r>
              <a:rPr lang="it-IT" b="1" dirty="0" smtClean="0"/>
              <a:t>(5% circa del totale </a:t>
            </a:r>
            <a:r>
              <a:rPr lang="it-IT" b="1" dirty="0" smtClean="0"/>
              <a:t>di euro 395 </a:t>
            </a:r>
            <a:r>
              <a:rPr lang="it-IT" b="1" dirty="0" smtClean="0"/>
              <a:t>milioni)</a:t>
            </a:r>
            <a:endParaRPr lang="nl-NL" dirty="0" smtClean="0"/>
          </a:p>
          <a:p>
            <a:endParaRPr lang="nl-NL" dirty="0" smtClean="0"/>
          </a:p>
          <a:p>
            <a:endParaRPr lang="it-IT" dirty="0" smtClean="0"/>
          </a:p>
        </p:txBody>
      </p:sp>
      <p:sp>
        <p:nvSpPr>
          <p:cNvPr id="10242" name="Segnaposto contenuto 4"/>
          <p:cNvSpPr>
            <a:spLocks noGrp="1"/>
          </p:cNvSpPr>
          <p:nvPr>
            <p:ph sz="half" idx="1"/>
          </p:nvPr>
        </p:nvSpPr>
        <p:spPr>
          <a:xfrm>
            <a:off x="323528" y="4077073"/>
            <a:ext cx="8291513" cy="1152128"/>
          </a:xfrm>
        </p:spPr>
        <p:txBody>
          <a:bodyPr/>
          <a:lstStyle/>
          <a:p>
            <a:pPr>
              <a:buFontTx/>
              <a:buNone/>
            </a:pPr>
            <a:endParaRPr lang="it-IT" sz="2000" b="1" dirty="0" smtClean="0"/>
          </a:p>
          <a:p>
            <a:pPr>
              <a:buFontTx/>
              <a:buNone/>
            </a:pPr>
            <a:endParaRPr lang="it-IT" sz="2000" b="1" dirty="0" smtClean="0"/>
          </a:p>
        </p:txBody>
      </p:sp>
      <p:sp>
        <p:nvSpPr>
          <p:cNvPr id="10244" name="Segnaposto numero diapositiva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D08BA0-FE33-44CB-81EA-51D474892118}" type="slidenum">
              <a:rPr lang="it-IT" smtClean="0"/>
              <a:pPr/>
              <a:t>5</a:t>
            </a:fld>
            <a:endParaRPr lang="it-IT" smtClean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99DEE10-6B3C-4EF1-8012-627D60736EF4}" type="slidenum">
              <a:rPr lang="it-IT" smtClean="0"/>
              <a:pPr/>
              <a:t>6</a:t>
            </a:fld>
            <a:endParaRPr lang="it-IT" smtClean="0"/>
          </a:p>
        </p:txBody>
      </p:sp>
      <p:sp>
        <p:nvSpPr>
          <p:cNvPr id="12290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smtClean="0"/>
              <a:t>contratto di rete </a:t>
            </a:r>
          </a:p>
        </p:txBody>
      </p:sp>
      <p:sp>
        <p:nvSpPr>
          <p:cNvPr id="13316" name="Rectangle 1"/>
          <p:cNvSpPr>
            <a:spLocks noChangeArrowheads="1"/>
          </p:cNvSpPr>
          <p:nvPr/>
        </p:nvSpPr>
        <p:spPr bwMode="auto">
          <a:xfrm>
            <a:off x="323850" y="1584325"/>
            <a:ext cx="8424863" cy="409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54000" algn="ctr" eaLnBrk="0" hangingPunct="0">
              <a:defRPr/>
            </a:pPr>
            <a:r>
              <a:rPr lang="it-IT" sz="2000" b="1" dirty="0">
                <a:cs typeface="Times New Roman" pitchFamily="18" charset="0"/>
              </a:rPr>
              <a:t>elementi essenziali:</a:t>
            </a:r>
          </a:p>
          <a:p>
            <a:pPr indent="254000" algn="just" eaLnBrk="0" hangingPunct="0">
              <a:defRPr/>
            </a:pPr>
            <a:r>
              <a:rPr lang="it-IT" sz="2000" dirty="0">
                <a:cs typeface="Times New Roman" pitchFamily="18" charset="0"/>
              </a:rPr>
              <a:t>- due o più imprese </a:t>
            </a:r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si obbligano</a:t>
            </a:r>
            <a:r>
              <a:rPr lang="it-IT" sz="2000" dirty="0">
                <a:cs typeface="Times New Roman" pitchFamily="18" charset="0"/>
              </a:rPr>
              <a:t> </a:t>
            </a:r>
          </a:p>
          <a:p>
            <a:pPr indent="254000" algn="just" eaLnBrk="0" hangingPunct="0">
              <a:defRPr/>
            </a:pPr>
            <a:r>
              <a:rPr lang="it-IT" sz="2000" dirty="0">
                <a:cs typeface="Times New Roman" pitchFamily="18" charset="0"/>
              </a:rPr>
              <a:t>- ad </a:t>
            </a:r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esercitare in comune una o più attività economiche</a:t>
            </a:r>
            <a:r>
              <a:rPr lang="it-IT" sz="2000" dirty="0">
                <a:cs typeface="Times New Roman" pitchFamily="18" charset="0"/>
              </a:rPr>
              <a:t> </a:t>
            </a:r>
          </a:p>
          <a:p>
            <a:pPr indent="254000" algn="just" eaLnBrk="0" hangingPunct="0">
              <a:defRPr/>
            </a:pPr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- allo scopo di accrescere la reciproca capacità innovativa e la competitività sul mercato</a:t>
            </a:r>
            <a:endParaRPr lang="it-IT" sz="2000" dirty="0">
              <a:cs typeface="Times New Roman" pitchFamily="18" charset="0"/>
            </a:endParaRPr>
          </a:p>
          <a:p>
            <a:pPr indent="254000" algn="just" eaLnBrk="0" hangingPunct="0">
              <a:defRPr/>
            </a:pPr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- indicazione </a:t>
            </a:r>
            <a:r>
              <a:rPr lang="it-IT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degli obiettivi strategici</a:t>
            </a:r>
            <a:endParaRPr lang="it-IT" sz="2000" dirty="0">
              <a:cs typeface="Times New Roman" pitchFamily="18" charset="0"/>
            </a:endParaRPr>
          </a:p>
          <a:p>
            <a:pPr indent="254000" algn="just" eaLnBrk="0" hangingPunct="0">
              <a:defRPr/>
            </a:pPr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- </a:t>
            </a:r>
            <a:r>
              <a:rPr lang="it-IT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miglioramento della capacità innovativa e della competitività sul mercato</a:t>
            </a:r>
            <a:endParaRPr lang="it-IT" sz="2000" dirty="0">
              <a:cs typeface="Times New Roman" pitchFamily="18" charset="0"/>
            </a:endParaRPr>
          </a:p>
          <a:p>
            <a:pPr indent="254000" algn="just" eaLnBrk="0" hangingPunct="0">
              <a:defRPr/>
            </a:pPr>
            <a:r>
              <a:rPr lang="it-IT" sz="2000" dirty="0">
                <a:cs typeface="Times New Roman" pitchFamily="18" charset="0"/>
              </a:rPr>
              <a:t>- individuazione di un </a:t>
            </a:r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programma di rete</a:t>
            </a:r>
            <a:r>
              <a:rPr lang="it-IT" sz="2000" dirty="0">
                <a:cs typeface="Times New Roman" pitchFamily="18" charset="0"/>
              </a:rPr>
              <a:t>, con </a:t>
            </a:r>
            <a:r>
              <a:rPr lang="it-IT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l’enunciazione dei diritti e degli obblighi </a:t>
            </a:r>
            <a:r>
              <a:rPr lang="it-IT" sz="2000" dirty="0">
                <a:cs typeface="Times New Roman" pitchFamily="18" charset="0"/>
              </a:rPr>
              <a:t>assunti da ciascuna impresa partecipante </a:t>
            </a:r>
          </a:p>
          <a:p>
            <a:pPr indent="254000" algn="just" eaLnBrk="0" hangingPunct="0">
              <a:defRPr/>
            </a:pPr>
            <a:endParaRPr lang="it-IT" sz="2000" dirty="0">
              <a:cs typeface="Times New Roman" pitchFamily="18" charset="0"/>
            </a:endParaRPr>
          </a:p>
          <a:p>
            <a:pPr indent="254000" algn="just" eaLnBrk="0" hangingPunct="0">
              <a:defRPr/>
            </a:pPr>
            <a:endParaRPr lang="it-IT" sz="2000" dirty="0">
              <a:cs typeface="Times New Roman" pitchFamily="18" charset="0"/>
            </a:endParaRPr>
          </a:p>
          <a:p>
            <a:pPr indent="254000" algn="just" eaLnBrk="0" hangingPunct="0">
              <a:defRPr/>
            </a:pPr>
            <a:endParaRPr lang="it-IT" sz="2000" dirty="0">
              <a:cs typeface="Times New Roman" pitchFamily="18" charset="0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algn="ctr">
              <a:buFontTx/>
              <a:buNone/>
            </a:pPr>
            <a:endParaRPr lang="it-IT" sz="2400" b="1" smtClean="0"/>
          </a:p>
          <a:p>
            <a:pPr algn="ctr">
              <a:buFontTx/>
              <a:buNone/>
            </a:pPr>
            <a:r>
              <a:rPr lang="it-IT" sz="2400" b="1" smtClean="0"/>
              <a:t>Contratto di rete: requisiti per intervento Coopfond </a:t>
            </a:r>
          </a:p>
          <a:p>
            <a:pPr>
              <a:buFontTx/>
              <a:buNone/>
            </a:pPr>
            <a:endParaRPr lang="it-IT" sz="2400" smtClean="0"/>
          </a:p>
          <a:p>
            <a:pPr>
              <a:buFontTx/>
              <a:buNone/>
            </a:pPr>
            <a:r>
              <a:rPr lang="it-IT" sz="2400" smtClean="0"/>
              <a:t>- stabilità del rapporto contrattuale </a:t>
            </a:r>
          </a:p>
          <a:p>
            <a:pPr>
              <a:buFontTx/>
              <a:buNone/>
            </a:pPr>
            <a:endParaRPr lang="it-IT" sz="2400" smtClean="0"/>
          </a:p>
          <a:p>
            <a:pPr>
              <a:buFontTx/>
              <a:buNone/>
            </a:pPr>
            <a:r>
              <a:rPr lang="it-IT" sz="2400" smtClean="0"/>
              <a:t>- condizioni e modalità di attuazione e verifica del relativo programma</a:t>
            </a:r>
          </a:p>
        </p:txBody>
      </p:sp>
      <p:sp>
        <p:nvSpPr>
          <p:cNvPr id="13315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979A57-9DA1-42C0-8399-2D06699E402E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contenuto 2"/>
          <p:cNvSpPr>
            <a:spLocks noGrp="1"/>
          </p:cNvSpPr>
          <p:nvPr>
            <p:ph sz="half" idx="1"/>
          </p:nvPr>
        </p:nvSpPr>
        <p:spPr>
          <a:xfrm>
            <a:off x="468313" y="260350"/>
            <a:ext cx="7704137" cy="5853113"/>
          </a:xfrm>
        </p:spPr>
        <p:txBody>
          <a:bodyPr/>
          <a:lstStyle/>
          <a:p>
            <a:pPr algn="ctr">
              <a:buFontTx/>
              <a:buNone/>
            </a:pPr>
            <a:r>
              <a:rPr lang="it-IT" b="1" smtClean="0"/>
              <a:t>confronto tra forme e strumenti </a:t>
            </a:r>
          </a:p>
          <a:p>
            <a:pPr algn="ctr">
              <a:buFontTx/>
              <a:buNone/>
            </a:pPr>
            <a:r>
              <a:rPr lang="it-IT" b="1" smtClean="0"/>
              <a:t>di integrazione </a:t>
            </a:r>
          </a:p>
          <a:p>
            <a:pPr>
              <a:buFontTx/>
              <a:buNone/>
            </a:pPr>
            <a:r>
              <a:rPr lang="it-IT" sz="2400" smtClean="0"/>
              <a:t>- Fusione </a:t>
            </a:r>
          </a:p>
          <a:p>
            <a:pPr lvl="1">
              <a:buFont typeface="Arial" charset="0"/>
              <a:buChar char="•"/>
            </a:pPr>
            <a:r>
              <a:rPr lang="it-IT" sz="2000" smtClean="0"/>
              <a:t>unificazione dei soggetti societari </a:t>
            </a:r>
          </a:p>
          <a:p>
            <a:pPr lvl="1">
              <a:buFont typeface="Arial" charset="0"/>
              <a:buChar char="•"/>
            </a:pPr>
            <a:r>
              <a:rPr lang="it-IT" sz="2000" smtClean="0"/>
              <a:t>accentramento di attività/patrimoni/centri decisionali</a:t>
            </a:r>
            <a:r>
              <a:rPr lang="it-IT" smtClean="0"/>
              <a:t>	</a:t>
            </a:r>
          </a:p>
          <a:p>
            <a:pPr>
              <a:buFontTx/>
              <a:buNone/>
            </a:pPr>
            <a:r>
              <a:rPr lang="it-IT" sz="2400" smtClean="0"/>
              <a:t>- Gruppo paritetico</a:t>
            </a:r>
          </a:p>
          <a:p>
            <a:pPr lvl="1">
              <a:buFont typeface="Arial" charset="0"/>
              <a:buChar char="•"/>
            </a:pPr>
            <a:r>
              <a:rPr lang="it-IT" sz="2000" smtClean="0"/>
              <a:t>distinzione dei soggetti societari </a:t>
            </a:r>
          </a:p>
          <a:p>
            <a:pPr lvl="1">
              <a:buFont typeface="Arial" charset="0"/>
              <a:buChar char="•"/>
            </a:pPr>
            <a:r>
              <a:rPr lang="it-IT" sz="2000" smtClean="0"/>
              <a:t>controllo contrattuale (congiunto/reciproco) </a:t>
            </a:r>
          </a:p>
          <a:p>
            <a:pPr lvl="1">
              <a:buFont typeface="Arial" charset="0"/>
              <a:buChar char="•"/>
            </a:pPr>
            <a:r>
              <a:rPr lang="it-IT" sz="2000" smtClean="0"/>
              <a:t>accentramento dei (soli) centri decisionali	</a:t>
            </a:r>
          </a:p>
          <a:p>
            <a:pPr>
              <a:buFontTx/>
              <a:buNone/>
            </a:pPr>
            <a:r>
              <a:rPr lang="it-IT" sz="2400" smtClean="0"/>
              <a:t>- Contratto di rete</a:t>
            </a:r>
          </a:p>
          <a:p>
            <a:pPr lvl="1">
              <a:buFont typeface="Arial" charset="0"/>
              <a:buChar char="•"/>
            </a:pPr>
            <a:r>
              <a:rPr lang="it-IT" sz="2000" smtClean="0"/>
              <a:t>distinzione dei soggetti societari </a:t>
            </a:r>
          </a:p>
          <a:p>
            <a:pPr lvl="1">
              <a:buFont typeface="Arial" charset="0"/>
              <a:buChar char="•"/>
            </a:pPr>
            <a:r>
              <a:rPr lang="it-IT" sz="2000" smtClean="0"/>
              <a:t>svolgimento in comune di attività d’impresa </a:t>
            </a:r>
          </a:p>
          <a:p>
            <a:pPr lvl="1">
              <a:buFont typeface="Arial" charset="0"/>
              <a:buChar char="•"/>
            </a:pPr>
            <a:r>
              <a:rPr lang="it-IT" sz="2000" smtClean="0">
                <a:cs typeface="Times New Roman" pitchFamily="18" charset="0"/>
              </a:rPr>
              <a:t>scopo di accrescere capacità innovativa e competitività</a:t>
            </a:r>
            <a:endParaRPr lang="it-IT" sz="2000" smtClean="0"/>
          </a:p>
          <a:p>
            <a:pPr lvl="1">
              <a:buFont typeface="Arial" charset="0"/>
              <a:buChar char="•"/>
            </a:pPr>
            <a:r>
              <a:rPr lang="it-IT" sz="2000" smtClean="0"/>
              <a:t>possibile creazione di patrimonio comune 	</a:t>
            </a:r>
          </a:p>
        </p:txBody>
      </p:sp>
      <p:sp>
        <p:nvSpPr>
          <p:cNvPr id="14339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29259C-F1E6-4073-AD80-7CF1778EF337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testo 3"/>
          <p:cNvSpPr>
            <a:spLocks noGrp="1"/>
          </p:cNvSpPr>
          <p:nvPr>
            <p:ph type="body" idx="2"/>
          </p:nvPr>
        </p:nvSpPr>
        <p:spPr>
          <a:xfrm>
            <a:off x="468313" y="692150"/>
            <a:ext cx="8135937" cy="5689600"/>
          </a:xfrm>
        </p:spPr>
        <p:txBody>
          <a:bodyPr/>
          <a:lstStyle/>
          <a:p>
            <a:endParaRPr lang="it-IT" dirty="0" smtClean="0"/>
          </a:p>
          <a:p>
            <a:pPr algn="ctr"/>
            <a:r>
              <a:rPr lang="it-IT" sz="2000" b="1" dirty="0" smtClean="0"/>
              <a:t>Considerazioni </a:t>
            </a:r>
            <a:r>
              <a:rPr lang="it-IT" sz="2000" b="1" dirty="0" smtClean="0"/>
              <a:t>conclusive</a:t>
            </a:r>
            <a:endParaRPr lang="it-IT" sz="2000" b="1" dirty="0" smtClean="0"/>
          </a:p>
          <a:p>
            <a:pPr algn="l"/>
            <a:r>
              <a:rPr lang="it-IT" sz="1200" dirty="0" smtClean="0"/>
              <a:t>- </a:t>
            </a:r>
            <a:r>
              <a:rPr lang="it-IT" sz="1200" dirty="0" smtClean="0"/>
              <a:t>al di là della imputazione alla specifica area </a:t>
            </a:r>
            <a:r>
              <a:rPr lang="it-IT" sz="1200" dirty="0" smtClean="0"/>
              <a:t>operativa di Coopfond, </a:t>
            </a:r>
            <a:r>
              <a:rPr lang="it-IT" sz="1200" b="1" dirty="0" smtClean="0"/>
              <a:t>le finalità di integrazione cooperativa fanno parte dei criteri di valutazione dei progetti</a:t>
            </a:r>
            <a:r>
              <a:rPr lang="it-IT" sz="12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criteri </a:t>
            </a:r>
            <a:r>
              <a:rPr lang="it-IT" sz="1050" dirty="0" smtClean="0"/>
              <a:t>di qualità imprenditoriale 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… </a:t>
            </a:r>
            <a:r>
              <a:rPr lang="it-IT" sz="1050" dirty="0" smtClean="0"/>
              <a:t>o addirittura condizioni di deroga alle ordinarie modalità di intervento</a:t>
            </a:r>
          </a:p>
          <a:p>
            <a:pPr algn="l"/>
            <a:r>
              <a:rPr lang="it-IT" sz="1200" dirty="0" smtClean="0"/>
              <a:t>- le integrazioni coop rappresentano percorsi </a:t>
            </a:r>
            <a:r>
              <a:rPr lang="it-IT" sz="1200" dirty="0" smtClean="0"/>
              <a:t>molto faticosi, spesso indispensabili sul piano delle risposte di </a:t>
            </a:r>
            <a:r>
              <a:rPr lang="it-IT" sz="1200" dirty="0" smtClean="0"/>
              <a:t>adeguamento </a:t>
            </a:r>
            <a:r>
              <a:rPr lang="it-IT" sz="1200" dirty="0" err="1" smtClean="0"/>
              <a:t>organizzativo-produttivo</a:t>
            </a:r>
            <a:r>
              <a:rPr lang="it-IT" sz="1200" dirty="0" smtClean="0"/>
              <a:t>, </a:t>
            </a:r>
            <a:r>
              <a:rPr lang="it-IT" sz="1200" dirty="0" smtClean="0"/>
              <a:t>ma resi più complessi dalla “struttura personalistica” della coop 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voto </a:t>
            </a:r>
            <a:r>
              <a:rPr lang="it-IT" sz="1050" dirty="0" smtClean="0"/>
              <a:t>per testa e mancanza di un “socio di controllo”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importanza </a:t>
            </a:r>
            <a:r>
              <a:rPr lang="it-IT" sz="1050" dirty="0" smtClean="0"/>
              <a:t>delle identità aziendali 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lentezza </a:t>
            </a:r>
            <a:r>
              <a:rPr lang="it-IT" sz="1050" dirty="0" smtClean="0"/>
              <a:t>dei processi </a:t>
            </a:r>
            <a:r>
              <a:rPr lang="it-IT" sz="1050" dirty="0" smtClean="0"/>
              <a:t>decisionali</a:t>
            </a:r>
          </a:p>
          <a:p>
            <a:pPr lvl="1">
              <a:buFont typeface="Arial" pitchFamily="34" charset="0"/>
              <a:buChar char="•"/>
            </a:pPr>
            <a:r>
              <a:rPr lang="it-IT" sz="1050" b="1" dirty="0" smtClean="0"/>
              <a:t>è fondamentale il ruolo delle strutture associative Legacoop per avviare e sviluppare questi percorsi</a:t>
            </a:r>
            <a:endParaRPr lang="it-IT" sz="1050" b="1" dirty="0" smtClean="0"/>
          </a:p>
          <a:p>
            <a:pPr algn="l"/>
            <a:r>
              <a:rPr lang="it-IT" sz="1200" dirty="0" smtClean="0"/>
              <a:t>- il contratto di rete rappresenta una forma morbida di integrazione aziendale (ancora più del </a:t>
            </a:r>
            <a:r>
              <a:rPr lang="it-IT" sz="1200" dirty="0" smtClean="0"/>
              <a:t>gruppo </a:t>
            </a:r>
            <a:r>
              <a:rPr lang="it-IT" sz="1200" dirty="0" smtClean="0"/>
              <a:t>coop paritetico), che consente: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la </a:t>
            </a:r>
            <a:r>
              <a:rPr lang="it-IT" sz="1050" dirty="0" smtClean="0"/>
              <a:t>sperimentazione sul piano operativo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la </a:t>
            </a:r>
            <a:r>
              <a:rPr lang="it-IT" sz="1050" dirty="0" smtClean="0"/>
              <a:t>conservazione delle identità societarie</a:t>
            </a:r>
          </a:p>
          <a:p>
            <a:pPr algn="l"/>
            <a:r>
              <a:rPr lang="it-IT" sz="1200" dirty="0" smtClean="0"/>
              <a:t>- gruppo coop paritetico e rete sono spesso intesi in funzione strumentale alla possibile fusione: </a:t>
            </a:r>
          </a:p>
          <a:p>
            <a:pPr lvl="1">
              <a:buFont typeface="Arial" pitchFamily="34" charset="0"/>
              <a:buChar char="•"/>
            </a:pPr>
            <a:r>
              <a:rPr lang="it-IT" sz="1100" dirty="0" smtClean="0"/>
              <a:t>timore nell’adottarli</a:t>
            </a:r>
          </a:p>
          <a:p>
            <a:pPr lvl="1">
              <a:buFont typeface="Arial" pitchFamily="34" charset="0"/>
              <a:buChar char="•"/>
            </a:pPr>
            <a:r>
              <a:rPr lang="it-IT" sz="1100" dirty="0" smtClean="0"/>
              <a:t>esperienza propedeutica e spesso distorta</a:t>
            </a:r>
          </a:p>
          <a:p>
            <a:pPr lvl="1">
              <a:buFont typeface="Arial" pitchFamily="34" charset="0"/>
              <a:buChar char="•"/>
            </a:pPr>
            <a:r>
              <a:rPr lang="it-IT" sz="1100" b="1" dirty="0" smtClean="0"/>
              <a:t>sarebbe opportuno che le sperimentazioni approfondissero le  potenzialità dei rispettivi strumenti , indipendentemente da possibili ulteriori sviluppi </a:t>
            </a:r>
          </a:p>
          <a:p>
            <a:pPr algn="l"/>
            <a:r>
              <a:rPr lang="it-IT" sz="1200" dirty="0" smtClean="0"/>
              <a:t>- </a:t>
            </a:r>
            <a:r>
              <a:rPr lang="it-IT" sz="1200" b="1" dirty="0" smtClean="0"/>
              <a:t>situazioni di crisi</a:t>
            </a:r>
            <a:r>
              <a:rPr lang="it-IT" sz="1200" dirty="0" smtClean="0"/>
              <a:t> </a:t>
            </a:r>
            <a:r>
              <a:rPr lang="it-IT" sz="1200" dirty="0" smtClean="0"/>
              <a:t>si </a:t>
            </a:r>
            <a:r>
              <a:rPr lang="it-IT" sz="1200" dirty="0" smtClean="0"/>
              <a:t>presentano spesso a latere delle integrazioni </a:t>
            </a:r>
            <a:r>
              <a:rPr lang="it-IT" sz="1200" dirty="0" smtClean="0"/>
              <a:t>(modalità di </a:t>
            </a:r>
            <a:r>
              <a:rPr lang="it-IT" sz="1200" dirty="0" smtClean="0"/>
              <a:t>prevenzione </a:t>
            </a:r>
            <a:r>
              <a:rPr lang="it-IT" sz="1200" dirty="0" smtClean="0"/>
              <a:t>o di risoluzione) </a:t>
            </a:r>
          </a:p>
          <a:p>
            <a:pPr lvl="1">
              <a:buFont typeface="Arial" pitchFamily="34" charset="0"/>
              <a:buChar char="•"/>
            </a:pPr>
            <a:r>
              <a:rPr lang="it-IT" sz="1050" dirty="0" smtClean="0"/>
              <a:t>soprattutto in questi casi, occorre avere chiaro quando l</a:t>
            </a:r>
            <a:r>
              <a:rPr lang="it-IT" sz="1050" dirty="0" smtClean="0"/>
              <a:t>a </a:t>
            </a:r>
            <a:r>
              <a:rPr lang="it-IT" sz="1050" dirty="0" smtClean="0"/>
              <a:t>vera risposta strategica risiede necessariamente nell’</a:t>
            </a:r>
            <a:r>
              <a:rPr lang="it-IT" sz="1050" b="1" dirty="0" smtClean="0"/>
              <a:t>integrazione delle sedi di governo</a:t>
            </a:r>
            <a:r>
              <a:rPr lang="it-IT" sz="1050" dirty="0" smtClean="0"/>
              <a:t> </a:t>
            </a:r>
            <a:r>
              <a:rPr lang="it-IT" sz="1050" dirty="0" smtClean="0"/>
              <a:t> delle imprese, evitando scelte palliative</a:t>
            </a:r>
          </a:p>
          <a:p>
            <a:pPr algn="l"/>
            <a:endParaRPr lang="it-IT" sz="1200" dirty="0" smtClean="0"/>
          </a:p>
          <a:p>
            <a:pPr lvl="1"/>
            <a:endParaRPr lang="it-IT" sz="1050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</p:txBody>
      </p:sp>
      <p:sp>
        <p:nvSpPr>
          <p:cNvPr id="15363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ADE909-489C-43E8-97B4-3C8E2B20D4CD}" type="slidenum">
              <a:rPr lang="it-IT" smtClean="0"/>
              <a:pPr/>
              <a:t>9</a:t>
            </a:fld>
            <a:endParaRPr lang="it-IT" smtClean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Gli strumenti del Fondo mutualistico</a:t>
            </a:r>
            <a:endParaRPr lang="it-IT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1246</TotalTime>
  <Words>638</Words>
  <Application>Microsoft Office PowerPoint</Application>
  <PresentationFormat>Presentazione su schermo (4:3)</PresentationFormat>
  <Paragraphs>112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Viale</vt:lpstr>
      <vt:lpstr>Fusioni e integrazioni cooperative: gli strumenti del   Fondo Mutualistico</vt:lpstr>
      <vt:lpstr>Diapositiva 2</vt:lpstr>
      <vt:lpstr>Diapositiva 3</vt:lpstr>
      <vt:lpstr> - fusione / incorporazione - creazione di newco (coop/lucrativa/consortile) che realizzi finalità di integrazione delle attività di più cooperative tali da comportare una rilevante e qualificata modificazione dell’assetto imprenditoriale dei soggetti coinvolti, - contratto di rete tra cooperative  </vt:lpstr>
      <vt:lpstr>Diapositiva 5</vt:lpstr>
      <vt:lpstr>contratto di rete </vt:lpstr>
      <vt:lpstr>Diapositiva 7</vt:lpstr>
      <vt:lpstr>Diapositiva 8</vt:lpstr>
      <vt:lpstr>Diapositiva 9</vt:lpstr>
    </vt:vector>
  </TitlesOfParts>
  <Company>COOPFOND SPA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outside mutuality  &amp;  Mutualistic Funds</dc:title>
  <dc:creator>ROBERTO GENCO</dc:creator>
  <cp:lastModifiedBy>genco</cp:lastModifiedBy>
  <cp:revision>122</cp:revision>
  <dcterms:created xsi:type="dcterms:W3CDTF">2003-07-29T20:00:25Z</dcterms:created>
  <dcterms:modified xsi:type="dcterms:W3CDTF">2013-11-29T13:19:39Z</dcterms:modified>
</cp:coreProperties>
</file>