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6"/>
  </p:notesMasterIdLst>
  <p:sldIdLst>
    <p:sldId id="257" r:id="rId2"/>
    <p:sldId id="258" r:id="rId3"/>
    <p:sldId id="259" r:id="rId4"/>
    <p:sldId id="260" r:id="rId5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-618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7" d="100"/>
          <a:sy n="67" d="100"/>
        </p:scale>
        <p:origin x="-2250" y="-114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819F7B8-085C-4FFF-8716-A4C22AE7B145}" type="datetimeFigureOut">
              <a:rPr lang="it-IT" smtClean="0"/>
              <a:pPr/>
              <a:t>22/09/2010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06D87F3-68AA-4D90-8554-B07A12CAD063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6D87F3-68AA-4D90-8554-B07A12CAD063}" type="slidenum">
              <a:rPr lang="it-IT" smtClean="0"/>
              <a:pPr/>
              <a:t>1</a:t>
            </a:fld>
            <a:endParaRPr lang="it-IT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ttangolo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ttangolo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ttangolo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ttangolo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ttangolo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Sottotitolo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it-IT" smtClean="0"/>
              <a:t>Fare clic per modificare lo stile del sottotitolo dello schema</a:t>
            </a:r>
            <a:endParaRPr kumimoji="0" lang="en-US"/>
          </a:p>
        </p:txBody>
      </p:sp>
      <p:sp>
        <p:nvSpPr>
          <p:cNvPr id="28" name="Segnaposto data 2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dirty="0" smtClean="0"/>
              <a:t>17/09/2010</a:t>
            </a:r>
            <a:endParaRPr lang="it-IT" dirty="0"/>
          </a:p>
        </p:txBody>
      </p:sp>
      <p:sp>
        <p:nvSpPr>
          <p:cNvPr id="17" name="Segnaposto piè di pagina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dirty="0" smtClean="0"/>
              <a:t>Unioncamere Emilia-Romagna</a:t>
            </a:r>
            <a:endParaRPr lang="it-IT" dirty="0"/>
          </a:p>
        </p:txBody>
      </p:sp>
      <p:sp>
        <p:nvSpPr>
          <p:cNvPr id="7" name="Connettore 1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ttangolo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Ovale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Ovale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Segnaposto numero diapositiva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5372D28E-E70C-4AFB-B1F4-115A91632B5E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8" name="Titolo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8D7F73-DB84-4625-8359-5C4D76A8802C}" type="datetimeFigureOut">
              <a:rPr lang="it-IT" smtClean="0"/>
              <a:pPr/>
              <a:t>22/09/2010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72D28E-E70C-4AFB-B1F4-115A91632B5E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1_Titolo e testo vertical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ttangolo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ttangolo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ttangolo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ttangolo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ttangolo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Connettore 1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Ovale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e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5372D28E-E70C-4AFB-B1F4-115A91632B5E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8D7F73-DB84-4625-8359-5C4D76A8802C}" type="datetimeFigureOut">
              <a:rPr lang="it-IT" smtClean="0"/>
              <a:pPr/>
              <a:t>22/09/2010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8D7F73-DB84-4625-8359-5C4D76A8802C}" type="datetimeFigureOut">
              <a:rPr lang="it-IT" smtClean="0"/>
              <a:pPr/>
              <a:t>22/09/2010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5372D28E-E70C-4AFB-B1F4-115A91632B5E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8" name="Segnaposto contenuto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Intestazione sezion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ttangolo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ttangolo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ttangolo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ttangolo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ttangolo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ttangolo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13" name="Rettangolo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Rettangolo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8D7F73-DB84-4625-8359-5C4D76A8802C}" type="datetimeFigureOut">
              <a:rPr lang="it-IT" smtClean="0"/>
              <a:pPr/>
              <a:t>22/09/2010</a:t>
            </a:fld>
            <a:endParaRPr lang="it-IT"/>
          </a:p>
        </p:txBody>
      </p:sp>
      <p:sp>
        <p:nvSpPr>
          <p:cNvPr id="8" name="Connettore 1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vale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e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5372D28E-E70C-4AFB-B1F4-115A91632B5E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FB8D7F73-DB84-4625-8359-5C4D76A8802C}" type="datetimeFigureOut">
              <a:rPr lang="it-IT" smtClean="0"/>
              <a:pPr/>
              <a:t>22/09/2010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72D28E-E70C-4AFB-B1F4-115A91632B5E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8" name="Connettore 1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Segnaposto contenuto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12" name="Segnaposto contenuto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nfronto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nettore 1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Rettangolo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ttangolo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Rettangolo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Rettangolo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ttangolo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ttangolo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8D7F73-DB84-4625-8359-5C4D76A8802C}" type="datetimeFigureOut">
              <a:rPr lang="it-IT" smtClean="0"/>
              <a:pPr/>
              <a:t>22/09/2010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it-IT"/>
          </a:p>
        </p:txBody>
      </p:sp>
      <p:sp>
        <p:nvSpPr>
          <p:cNvPr id="15" name="Connettore 1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ttangolo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Segnaposto contenuto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26" name="Segnaposto contenuto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25" name="Ovale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Ovale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5372D28E-E70C-4AFB-B1F4-115A91632B5E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23" name="Titolo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8D7F73-DB84-4625-8359-5C4D76A8802C}" type="datetimeFigureOut">
              <a:rPr lang="it-IT" smtClean="0"/>
              <a:pPr/>
              <a:t>22/09/2010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5372D28E-E70C-4AFB-B1F4-115A91632B5E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ttangolo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ttangolo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ttangolo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Rettangolo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Rettangolo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8D7F73-DB84-4625-8359-5C4D76A8802C}" type="datetimeFigureOut">
              <a:rPr lang="it-IT" smtClean="0"/>
              <a:pPr/>
              <a:t>22/09/2010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5372D28E-E70C-4AFB-B1F4-115A91632B5E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to con didascalia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ttangolo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ttangolo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ttangolo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ttangolo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ttangolo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Rettangolo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8" name="Rettangolo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Connettore 1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Segnaposto contenuto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10" name="Ovale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e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5372D28E-E70C-4AFB-B1F4-115A91632B5E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21" name="Rettangolo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8D7F73-DB84-4625-8359-5C4D76A8802C}" type="datetimeFigureOut">
              <a:rPr lang="it-IT" smtClean="0"/>
              <a:pPr/>
              <a:t>22/09/2010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it-IT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Connettore 1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ttangolo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ttangolo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ttangolo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ttangolo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Rettangolo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ttangolo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Rettangolo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Ovale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Ovale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5372D28E-E70C-4AFB-B1F4-115A91632B5E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it-IT" smtClean="0"/>
              <a:t>Fare clic sull'icona per inserire un'immagine</a:t>
            </a:r>
            <a:endParaRPr kumimoji="0" lang="en-US" dirty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22" name="Rettangolo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FB8D7F73-DB84-4625-8359-5C4D76A8802C}" type="datetimeFigureOut">
              <a:rPr lang="it-IT" smtClean="0"/>
              <a:pPr/>
              <a:t>22/09/2010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ttangolo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ttangolo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ttangolo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ttangolo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ttangolo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Segnaposto data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FB8D7F73-DB84-4625-8359-5C4D76A8802C}" type="datetimeFigureOut">
              <a:rPr lang="it-IT" smtClean="0"/>
              <a:pPr/>
              <a:t>22/09/2010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it-IT"/>
          </a:p>
        </p:txBody>
      </p:sp>
      <p:sp>
        <p:nvSpPr>
          <p:cNvPr id="8" name="Rettangolo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Connettore 1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vale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e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egnaposto numero diapositiva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5372D28E-E70C-4AFB-B1F4-115A91632B5E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22" name="Segnaposto titolo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13" name="Segnaposto testo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  <a:p>
            <a:pPr lvl="1" eaLnBrk="1" latinLnBrk="0" hangingPunct="1"/>
            <a:r>
              <a:rPr kumimoji="0" lang="it-IT" smtClean="0"/>
              <a:t>Secondo livello</a:t>
            </a:r>
          </a:p>
          <a:p>
            <a:pPr lvl="2" eaLnBrk="1" latinLnBrk="0" hangingPunct="1"/>
            <a:r>
              <a:rPr kumimoji="0" lang="it-IT" smtClean="0"/>
              <a:t>Terzo livello</a:t>
            </a:r>
          </a:p>
          <a:p>
            <a:pPr lvl="3" eaLnBrk="1" latinLnBrk="0" hangingPunct="1"/>
            <a:r>
              <a:rPr kumimoji="0" lang="it-IT" smtClean="0"/>
              <a:t>Quarto livello</a:t>
            </a:r>
          </a:p>
          <a:p>
            <a:pPr lvl="4" eaLnBrk="1" latinLnBrk="0" hangingPunct="1"/>
            <a:r>
              <a:rPr kumimoji="0" lang="it-IT" smtClean="0"/>
              <a:t>Quinto livello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ottotitolo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Titolo 3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it-IT" sz="3200" dirty="0" smtClean="0"/>
              <a:t>Progetto “Servizi delle camere di commercio per la conciliazione, l’arbitrato e gli uffici</a:t>
            </a:r>
            <a:br>
              <a:rPr lang="it-IT" sz="3200" dirty="0" smtClean="0"/>
            </a:br>
            <a:r>
              <a:rPr lang="it-IT" sz="3200" dirty="0" smtClean="0"/>
              <a:t>di vigilanza del mercato”(f.p. 2007-08)</a:t>
            </a:r>
            <a:endParaRPr lang="it-IT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Iniziative previste 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47500" lnSpcReduction="20000"/>
          </a:bodyPr>
          <a:lstStyle/>
          <a:p>
            <a:pPr marL="514350" indent="-514350">
              <a:buAutoNum type="arabicPeriod"/>
            </a:pPr>
            <a:r>
              <a:rPr lang="it-IT" sz="3300" dirty="0" smtClean="0"/>
              <a:t>contribuire ad aggiornare il regolamento di mediazione dell’Unioncamere e gli standard di formazione dei conciliatori, coinvolgendo il gruppo network intercamerale sulla mediazione e la Commissione di esperti sulla mediazione in via di attivazione da parte di Unioncamere;</a:t>
            </a:r>
          </a:p>
          <a:p>
            <a:pPr marL="514350" indent="-514350">
              <a:buAutoNum type="arabicPeriod"/>
            </a:pPr>
            <a:r>
              <a:rPr lang="it-IT" sz="3300" dirty="0" smtClean="0"/>
              <a:t>dotare le Camere di commercio di un sistema informativo web </a:t>
            </a:r>
            <a:r>
              <a:rPr lang="it-IT" sz="3300" dirty="0" err="1" smtClean="0"/>
              <a:t>based</a:t>
            </a:r>
            <a:r>
              <a:rPr lang="it-IT" sz="3300" dirty="0" smtClean="0"/>
              <a:t> per acquisire le domande su supporto elettronico e gestire tutta la modulistica on </a:t>
            </a:r>
            <a:r>
              <a:rPr lang="it-IT" sz="3300" dirty="0" err="1" smtClean="0"/>
              <a:t>line</a:t>
            </a:r>
            <a:r>
              <a:rPr lang="it-IT" sz="3300" dirty="0" smtClean="0"/>
              <a:t> (compatibile con i sistemi di firma digitale, PEC, CNS), gestire a livello periferico le richieste di mediazione, monitorare le pratiche, informatizzare le liste dei conciliatori, “pubblicizzare” e archiviare in una </a:t>
            </a:r>
            <a:r>
              <a:rPr lang="it-IT" sz="3300" dirty="0" err="1" smtClean="0"/>
              <a:t>repository</a:t>
            </a:r>
            <a:r>
              <a:rPr lang="it-IT" sz="3300" dirty="0" smtClean="0"/>
              <a:t> l’esito delle conciliazioni, monitorare costantemente l’andamento delle procedure di mediazione</a:t>
            </a:r>
          </a:p>
          <a:p>
            <a:pPr marL="514350" indent="-514350">
              <a:buAutoNum type="arabicPeriod"/>
            </a:pPr>
            <a:r>
              <a:rPr lang="it-IT" sz="3300" dirty="0" smtClean="0"/>
              <a:t> diffondere la mediazione on-line del sistema camerale al fine di favorire la gestione rapida ed economica delle controversie che nascono tra parti che risiedono in luoghi diversi e distanti;</a:t>
            </a:r>
          </a:p>
          <a:p>
            <a:pPr marL="514350" indent="-514350">
              <a:buAutoNum type="arabicPeriod"/>
            </a:pPr>
            <a:r>
              <a:rPr lang="it-IT" sz="3300" dirty="0" smtClean="0"/>
              <a:t> aggiornare i responsabili camerali e i conciliatori delle Camere di commercio sulle diverse problematiche connesse con le novità legislative e sull’introduzione di nuove materie oggetto di controversie risolvibili con la mediazione con condizione di procedibilità, </a:t>
            </a:r>
          </a:p>
          <a:p>
            <a:pPr marL="514350" indent="-514350">
              <a:buAutoNum type="arabicPeriod"/>
            </a:pPr>
            <a:r>
              <a:rPr lang="it-IT" sz="3300" dirty="0" smtClean="0"/>
              <a:t>sperimentare forme di servizi in comune e accorpamenti di funzioni omogenee nell’ambito della mediazione svolta dalle Camere di commercio, tenendo anche conto di quanto previsto dallo schema di decreto legislativo di riforma della normativa camerale.</a:t>
            </a:r>
          </a:p>
          <a:p>
            <a:endParaRPr lang="it-IT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Fase di progettazione 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it-IT" sz="2000" dirty="0" smtClean="0"/>
              <a:t>Analisi  per quantificare l’aumento stimabile nel numero di pratiche. =&gt;avviate o approfondite le collaborazioni con i Tribunali e gli ordini professionali, ed in particolare quelli forensi,  al fine di condividere informazioni e prospettare eventuali accordi per gestire il probabile incremento di mediazioni in vista a partire dal marzo 2011.  I risultati saranno valutati nell’ambito del gruppo del network camerale regionale sulla mediazione, per favorire lo scambio di buone prassi e di soluzioni organizzative. </a:t>
            </a:r>
          </a:p>
          <a:p>
            <a:r>
              <a:rPr lang="it-IT" sz="2000" dirty="0" smtClean="0"/>
              <a:t>verifica dei differenti sistemi informativi web </a:t>
            </a:r>
            <a:r>
              <a:rPr lang="it-IT" sz="2000" dirty="0" err="1" smtClean="0"/>
              <a:t>based</a:t>
            </a:r>
            <a:r>
              <a:rPr lang="it-IT" sz="2000" dirty="0" smtClean="0"/>
              <a:t> e l’ eventuale adozione/creazione di un sistema ad hoc per consentire alla Camera la gestione on </a:t>
            </a:r>
            <a:r>
              <a:rPr lang="it-IT" sz="2000" dirty="0" err="1" smtClean="0"/>
              <a:t>line</a:t>
            </a:r>
            <a:r>
              <a:rPr lang="it-IT" sz="2000" dirty="0" smtClean="0"/>
              <a:t> delle richieste di mediazione;</a:t>
            </a:r>
          </a:p>
          <a:p>
            <a:r>
              <a:rPr lang="it-IT" sz="2000" dirty="0" smtClean="0"/>
              <a:t>proposte per la definizione del nuovo  regolamento di mediazione dell’Unioncamere e agli standard di formazione dei conciliatori, e individuazione delle modalità di realizzazione di moduli di aggiornamento per i  mediatori e i funzionari camerali e di comunicazione/promozione del servizio di mediazione </a:t>
            </a:r>
            <a:r>
              <a:rPr lang="it-IT" sz="2000" smtClean="0"/>
              <a:t>delle CCIAA</a:t>
            </a:r>
            <a:endParaRPr lang="it-IT" sz="2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Fase di realizzazione del progetto  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it-IT" dirty="0" smtClean="0"/>
              <a:t>Test  del sistema gestionale per la mediazione on </a:t>
            </a:r>
            <a:r>
              <a:rPr lang="it-IT" dirty="0" err="1" smtClean="0"/>
              <a:t>line</a:t>
            </a:r>
            <a:r>
              <a:rPr lang="it-IT" dirty="0" smtClean="0"/>
              <a:t> (entro il febbraio 2011)</a:t>
            </a:r>
          </a:p>
          <a:p>
            <a:endParaRPr lang="it-IT" dirty="0" smtClean="0"/>
          </a:p>
          <a:p>
            <a:r>
              <a:rPr lang="it-IT" dirty="0" smtClean="0"/>
              <a:t>Azioni di comunicazione/promozione </a:t>
            </a:r>
          </a:p>
          <a:p>
            <a:pPr>
              <a:buNone/>
            </a:pPr>
            <a:r>
              <a:rPr lang="it-IT" dirty="0" smtClean="0"/>
              <a:t> </a:t>
            </a:r>
          </a:p>
          <a:p>
            <a:r>
              <a:rPr lang="it-IT" dirty="0" smtClean="0"/>
              <a:t>Attività di formazione </a:t>
            </a:r>
          </a:p>
          <a:p>
            <a:endParaRPr lang="it-IT" dirty="0" smtClean="0"/>
          </a:p>
          <a:p>
            <a:r>
              <a:rPr lang="it-IT" dirty="0" smtClean="0"/>
              <a:t>Indagine sul gradimento del servizio presso </a:t>
            </a:r>
            <a:r>
              <a:rPr lang="it-IT" smtClean="0"/>
              <a:t>gli </a:t>
            </a:r>
            <a:r>
              <a:rPr lang="it-IT" smtClean="0"/>
              <a:t>utenti</a:t>
            </a:r>
            <a:endParaRPr lang="it-IT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ttà">
  <a:themeElements>
    <a:clrScheme name="Città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Città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Città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97</TotalTime>
  <Words>430</Words>
  <Application>Microsoft Office PowerPoint</Application>
  <PresentationFormat>Presentazione su schermo (4:3)</PresentationFormat>
  <Paragraphs>20</Paragraphs>
  <Slides>4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4</vt:i4>
      </vt:variant>
    </vt:vector>
  </HeadingPairs>
  <TitlesOfParts>
    <vt:vector size="5" baseType="lpstr">
      <vt:lpstr>Città</vt:lpstr>
      <vt:lpstr>Progetto “Servizi delle camere di commercio per la conciliazione, l’arbitrato e gli uffici di vigilanza del mercato”(f.p. 2007-08)</vt:lpstr>
      <vt:lpstr>Iniziative previste </vt:lpstr>
      <vt:lpstr>Fase di progettazione </vt:lpstr>
      <vt:lpstr>Fase di realizzazione del progetto 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Progetto “Servizi delle camere di commercio per la conciliazione, l’arbitrato e gli uffici di vigilanza del mercato”(f.p. 2007-08)</dc:title>
  <dc:creator>Administrator</dc:creator>
  <cp:lastModifiedBy>Administrator</cp:lastModifiedBy>
  <cp:revision>11</cp:revision>
  <dcterms:created xsi:type="dcterms:W3CDTF">2010-09-15T14:00:40Z</dcterms:created>
  <dcterms:modified xsi:type="dcterms:W3CDTF">2010-09-22T08:36:57Z</dcterms:modified>
</cp:coreProperties>
</file>