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78" r:id="rId2"/>
    <p:sldId id="813" r:id="rId3"/>
    <p:sldId id="1256" r:id="rId4"/>
    <p:sldId id="1255" r:id="rId5"/>
    <p:sldId id="1258" r:id="rId6"/>
    <p:sldId id="1259" r:id="rId7"/>
    <p:sldId id="1264" r:id="rId8"/>
    <p:sldId id="1257" r:id="rId9"/>
    <p:sldId id="1260" r:id="rId10"/>
    <p:sldId id="1261" r:id="rId11"/>
    <p:sldId id="1262" r:id="rId12"/>
    <p:sldId id="1263" r:id="rId13"/>
    <p:sldId id="1252"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0D4A62-8ED2-844B-B1D4-ECC584027CAA}" name="Bandini Rosanna" initials="RB" userId="S::Rosanna.Bandini@Regione.Emilia-Romagna.it::3be56f7b-9466-4464-9b96-383dc3824ede" providerId="AD"/>
  <p188:author id="{ACC3AFEE-30F6-2005-5F9D-FA5F194F68AB}" name="Ropa Federica" initials="FR" userId="S::Federica.Ropa@regione.emilia-romagna.it::1476bb3e-c7e2-440a-a660-5b9c636e73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3EC"/>
    <a:srgbClr val="99CCFF"/>
    <a:srgbClr val="E1DFCD"/>
    <a:srgbClr val="EAE9E2"/>
    <a:srgbClr val="F0EAF0"/>
    <a:srgbClr val="41A57A"/>
    <a:srgbClr val="3D9972"/>
    <a:srgbClr val="46AF82"/>
    <a:srgbClr val="00A249"/>
    <a:srgbClr val="54B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7029FD-66DE-4647-97C8-98215AC9ED4E}" v="7" dt="2024-03-24T09:56:52.67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1657" autoAdjust="0"/>
  </p:normalViewPr>
  <p:slideViewPr>
    <p:cSldViewPr snapToGrid="0">
      <p:cViewPr varScale="1">
        <p:scale>
          <a:sx n="38" d="100"/>
          <a:sy n="38" d="100"/>
        </p:scale>
        <p:origin x="749" y="-58"/>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51D7A6-3FB2-4941-8C6D-8C3D5B8EED3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it-IT"/>
        </a:p>
      </dgm:t>
    </dgm:pt>
    <dgm:pt modelId="{B200E856-C3AD-4BD4-A73A-79BAEC5557B2}" type="pres">
      <dgm:prSet presAssocID="{4051D7A6-3FB2-4941-8C6D-8C3D5B8EED35}" presName="linear" presStyleCnt="0">
        <dgm:presLayoutVars>
          <dgm:dir/>
          <dgm:animLvl val="lvl"/>
          <dgm:resizeHandles val="exact"/>
        </dgm:presLayoutVars>
      </dgm:prSet>
      <dgm:spPr/>
    </dgm:pt>
  </dgm:ptLst>
  <dgm:cxnLst>
    <dgm:cxn modelId="{EF777708-E2FA-4BA6-AADE-10CAA5825D0F}" type="presOf" srcId="{4051D7A6-3FB2-4941-8C6D-8C3D5B8EED35}" destId="{B200E856-C3AD-4BD4-A73A-79BAEC5557B2}"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30C6BE-6527-4E56-B986-1FE95A0B12BF}" type="doc">
      <dgm:prSet loTypeId="urn:microsoft.com/office/officeart/2005/8/layout/vList3" loCatId="list" qsTypeId="urn:microsoft.com/office/officeart/2005/8/quickstyle/simple1" qsCatId="simple" csTypeId="urn:microsoft.com/office/officeart/2005/8/colors/accent1_2" csCatId="accent1" phldr="1"/>
      <dgm:spPr/>
    </dgm:pt>
    <dgm:pt modelId="{9A6850EF-3E47-46AD-86EC-05E3832BC9EA}">
      <dgm:prSet phldrT="[Testo]" custT="1"/>
      <dgm:spPr>
        <a:solidFill>
          <a:srgbClr val="54B888"/>
        </a:solidFill>
        <a:ln>
          <a:solidFill>
            <a:srgbClr val="5CB08C"/>
          </a:solidFill>
        </a:ln>
      </dgm:spPr>
      <dgm:t>
        <a:bodyPr/>
        <a:lstStyle/>
        <a:p>
          <a:pPr algn="l"/>
          <a:r>
            <a:rPr lang="it-IT" sz="3600" b="1" dirty="0">
              <a:latin typeface="Raleway Medium" pitchFamily="2" charset="0"/>
            </a:rPr>
            <a:t>Ambientale e della qualità della vita: </a:t>
          </a:r>
          <a:r>
            <a:rPr lang="it-IT" sz="3600" b="0" dirty="0">
              <a:latin typeface="Raleway Medium" pitchFamily="2" charset="0"/>
            </a:rPr>
            <a:t>ridurre l'impatto degli effetti negativi dell'inquinamento</a:t>
          </a:r>
        </a:p>
      </dgm:t>
    </dgm:pt>
    <dgm:pt modelId="{B63CCB70-9420-468F-9CC7-A159F0F58D6B}" type="parTrans" cxnId="{0657C1C7-0E1E-4AC2-9660-5CA056EDE4FC}">
      <dgm:prSet/>
      <dgm:spPr/>
      <dgm:t>
        <a:bodyPr/>
        <a:lstStyle/>
        <a:p>
          <a:endParaRPr lang="it-IT"/>
        </a:p>
      </dgm:t>
    </dgm:pt>
    <dgm:pt modelId="{838A8D37-B1AC-4D92-9562-18C7A021E12D}" type="sibTrans" cxnId="{0657C1C7-0E1E-4AC2-9660-5CA056EDE4FC}">
      <dgm:prSet/>
      <dgm:spPr/>
      <dgm:t>
        <a:bodyPr/>
        <a:lstStyle/>
        <a:p>
          <a:endParaRPr lang="it-IT"/>
        </a:p>
      </dgm:t>
    </dgm:pt>
    <dgm:pt modelId="{53C89F1C-3B81-4055-967C-4CD58040FD66}">
      <dgm:prSet phldrT="[Testo]" custT="1"/>
      <dgm:spPr>
        <a:solidFill>
          <a:srgbClr val="54B888"/>
        </a:solidFill>
        <a:ln w="25400" cap="flat" cmpd="sng" algn="ctr">
          <a:solidFill>
            <a:srgbClr val="5CB08C"/>
          </a:solidFill>
          <a:prstDash val="solid"/>
        </a:ln>
        <a:effectLst/>
      </dgm:spPr>
      <dgm:t>
        <a:bodyPr spcFirstLastPara="0" vert="horz" wrap="square" lIns="707821" tIns="152400" rIns="284480" bIns="152400" numCol="1" spcCol="1270" anchor="ctr" anchorCtr="0"/>
        <a:lstStyle/>
        <a:p>
          <a:pPr marL="0" lvl="0" indent="0" algn="l" defTabSz="1778000">
            <a:lnSpc>
              <a:spcPct val="90000"/>
            </a:lnSpc>
            <a:spcBef>
              <a:spcPct val="0"/>
            </a:spcBef>
            <a:spcAft>
              <a:spcPct val="35000"/>
            </a:spcAft>
            <a:buNone/>
          </a:pPr>
          <a:r>
            <a:rPr lang="it-IT" sz="3600" b="1" kern="1200" dirty="0">
              <a:solidFill>
                <a:srgbClr val="FFFFFF"/>
              </a:solidFill>
              <a:latin typeface="Raleway Medium" pitchFamily="2" charset="0"/>
            </a:rPr>
            <a:t>Sociale: </a:t>
          </a:r>
          <a:r>
            <a:rPr lang="it-IT" sz="3600" b="0" kern="1200" dirty="0">
              <a:solidFill>
                <a:srgbClr val="FFFFFF"/>
              </a:solidFill>
              <a:latin typeface="Raleway Medium" pitchFamily="2" charset="0"/>
            </a:rPr>
            <a:t>migliorare l'accessibilità territoriale</a:t>
          </a:r>
          <a:endParaRPr lang="it-IT" sz="3600" b="0" kern="1200" dirty="0">
            <a:solidFill>
              <a:srgbClr val="FFFFFF"/>
            </a:solidFill>
            <a:latin typeface="Raleway Medium" pitchFamily="2" charset="0"/>
            <a:ea typeface="Helvetica Neue"/>
            <a:cs typeface="Helvetica Neue"/>
          </a:endParaRPr>
        </a:p>
      </dgm:t>
    </dgm:pt>
    <dgm:pt modelId="{17049D13-528C-4C0F-9A59-15D05E07A979}" type="parTrans" cxnId="{883D421D-8BCC-40E2-AC54-E1574153129D}">
      <dgm:prSet/>
      <dgm:spPr/>
      <dgm:t>
        <a:bodyPr/>
        <a:lstStyle/>
        <a:p>
          <a:endParaRPr lang="it-IT"/>
        </a:p>
      </dgm:t>
    </dgm:pt>
    <dgm:pt modelId="{746082E4-3A30-420D-B8B0-A10ED5428E5D}" type="sibTrans" cxnId="{883D421D-8BCC-40E2-AC54-E1574153129D}">
      <dgm:prSet/>
      <dgm:spPr/>
      <dgm:t>
        <a:bodyPr/>
        <a:lstStyle/>
        <a:p>
          <a:endParaRPr lang="it-IT"/>
        </a:p>
      </dgm:t>
    </dgm:pt>
    <dgm:pt modelId="{C56C6939-64BB-4575-BBCF-C4ED95883105}">
      <dgm:prSet phldrT="[Testo]" custT="1"/>
      <dgm:spPr>
        <a:solidFill>
          <a:srgbClr val="54B888"/>
        </a:solidFill>
        <a:ln w="25400" cap="flat" cmpd="sng" algn="ctr">
          <a:solidFill>
            <a:srgbClr val="5CB08C"/>
          </a:solidFill>
          <a:prstDash val="solid"/>
        </a:ln>
        <a:effectLst/>
      </dgm:spPr>
      <dgm:t>
        <a:bodyPr spcFirstLastPara="0" vert="horz" wrap="square" lIns="707821" tIns="152400" rIns="284480" bIns="152400" numCol="1" spcCol="1270" anchor="ctr" anchorCtr="0"/>
        <a:lstStyle/>
        <a:p>
          <a:pPr marL="0" lvl="0" indent="0" algn="l" defTabSz="1778000">
            <a:lnSpc>
              <a:spcPct val="90000"/>
            </a:lnSpc>
            <a:spcBef>
              <a:spcPct val="0"/>
            </a:spcBef>
            <a:spcAft>
              <a:spcPct val="35000"/>
            </a:spcAft>
            <a:buNone/>
          </a:pPr>
          <a:r>
            <a:rPr lang="it-IT" sz="3600" b="1" kern="1200" dirty="0">
              <a:solidFill>
                <a:srgbClr val="FFFFFF"/>
              </a:solidFill>
              <a:latin typeface="Raleway Medium" pitchFamily="2" charset="0"/>
            </a:rPr>
            <a:t>Economico: </a:t>
          </a:r>
          <a:r>
            <a:rPr lang="it-IT" sz="3600" b="0" kern="1200" dirty="0">
              <a:solidFill>
                <a:srgbClr val="FFFFFF"/>
              </a:solidFill>
              <a:latin typeface="Raleway Medium" pitchFamily="2" charset="0"/>
            </a:rPr>
            <a:t>offrire servizi di sistemi di trasporto a sostegno delle imprese del territorio</a:t>
          </a:r>
          <a:endParaRPr lang="it-IT" sz="3600" b="0" kern="1200" dirty="0">
            <a:solidFill>
              <a:srgbClr val="FFFFFF"/>
            </a:solidFill>
            <a:latin typeface="Raleway Medium" pitchFamily="2" charset="0"/>
            <a:ea typeface="Helvetica Neue"/>
            <a:cs typeface="Helvetica Neue"/>
          </a:endParaRPr>
        </a:p>
      </dgm:t>
    </dgm:pt>
    <dgm:pt modelId="{F20EE70C-DE19-4D85-AA6D-8CF9BD53ECD6}" type="parTrans" cxnId="{0330060E-0B0F-4601-AC25-D71C58FE41E6}">
      <dgm:prSet/>
      <dgm:spPr/>
      <dgm:t>
        <a:bodyPr/>
        <a:lstStyle/>
        <a:p>
          <a:endParaRPr lang="it-IT"/>
        </a:p>
      </dgm:t>
    </dgm:pt>
    <dgm:pt modelId="{1FF41E2D-196D-42B4-ADD4-198653510B60}" type="sibTrans" cxnId="{0330060E-0B0F-4601-AC25-D71C58FE41E6}">
      <dgm:prSet/>
      <dgm:spPr/>
      <dgm:t>
        <a:bodyPr/>
        <a:lstStyle/>
        <a:p>
          <a:endParaRPr lang="it-IT"/>
        </a:p>
      </dgm:t>
    </dgm:pt>
    <dgm:pt modelId="{3EA92F38-D5EE-4A4F-8B4E-59199A9404A2}">
      <dgm:prSet phldrT="[Testo]" custT="1"/>
      <dgm:spPr>
        <a:solidFill>
          <a:srgbClr val="5CB08C"/>
        </a:solidFill>
        <a:ln w="25400" cap="flat" cmpd="sng" algn="ctr">
          <a:solidFill>
            <a:srgbClr val="5CB08C"/>
          </a:solidFill>
          <a:prstDash val="solid"/>
        </a:ln>
        <a:effectLst/>
      </dgm:spPr>
      <dgm:t>
        <a:bodyPr spcFirstLastPara="0" vert="horz" wrap="square" lIns="707821" tIns="152400" rIns="284480" bIns="152400" numCol="1" spcCol="1270" anchor="ctr" anchorCtr="0"/>
        <a:lstStyle/>
        <a:p>
          <a:pPr marL="0" lvl="0" indent="0" algn="l" defTabSz="1778000">
            <a:lnSpc>
              <a:spcPct val="90000"/>
            </a:lnSpc>
            <a:spcBef>
              <a:spcPct val="0"/>
            </a:spcBef>
            <a:spcAft>
              <a:spcPct val="35000"/>
            </a:spcAft>
            <a:buNone/>
          </a:pPr>
          <a:r>
            <a:rPr lang="it-IT" sz="3600" b="1" kern="1200" dirty="0">
              <a:solidFill>
                <a:srgbClr val="FFFFFF"/>
              </a:solidFill>
              <a:latin typeface="Raleway Medium" pitchFamily="2" charset="0"/>
            </a:rPr>
            <a:t>Partecipativo: </a:t>
          </a:r>
          <a:r>
            <a:rPr lang="it-IT" sz="3600" b="0" kern="1200" dirty="0">
              <a:solidFill>
                <a:srgbClr val="FFFFFF"/>
              </a:solidFill>
              <a:latin typeface="Raleway Medium" pitchFamily="2" charset="0"/>
            </a:rPr>
            <a:t>migliorare la governance e lo sviluppo delle competenze</a:t>
          </a:r>
          <a:endParaRPr lang="it-IT" sz="3600" b="0" kern="1200" dirty="0">
            <a:solidFill>
              <a:srgbClr val="FFFFFF"/>
            </a:solidFill>
            <a:latin typeface="Raleway Medium" pitchFamily="2" charset="0"/>
            <a:ea typeface="Helvetica Neue"/>
            <a:cs typeface="Helvetica Neue"/>
          </a:endParaRPr>
        </a:p>
      </dgm:t>
    </dgm:pt>
    <dgm:pt modelId="{DDCF4829-55FB-4EC7-A0CF-122E8E581492}" type="parTrans" cxnId="{B10BB97E-30EA-4ECE-AC77-510644D84B42}">
      <dgm:prSet/>
      <dgm:spPr/>
      <dgm:t>
        <a:bodyPr/>
        <a:lstStyle/>
        <a:p>
          <a:endParaRPr lang="it-IT"/>
        </a:p>
      </dgm:t>
    </dgm:pt>
    <dgm:pt modelId="{74851E1F-1FA7-416D-BE91-04A879384C1D}" type="sibTrans" cxnId="{B10BB97E-30EA-4ECE-AC77-510644D84B42}">
      <dgm:prSet/>
      <dgm:spPr/>
      <dgm:t>
        <a:bodyPr/>
        <a:lstStyle/>
        <a:p>
          <a:endParaRPr lang="it-IT"/>
        </a:p>
      </dgm:t>
    </dgm:pt>
    <dgm:pt modelId="{0CCBDF62-EA72-40B3-B95B-2E4CBA87602F}" type="pres">
      <dgm:prSet presAssocID="{8630C6BE-6527-4E56-B986-1FE95A0B12BF}" presName="linearFlow" presStyleCnt="0">
        <dgm:presLayoutVars>
          <dgm:dir/>
          <dgm:resizeHandles val="exact"/>
        </dgm:presLayoutVars>
      </dgm:prSet>
      <dgm:spPr/>
    </dgm:pt>
    <dgm:pt modelId="{346F8D2B-82D8-4FC0-A062-3F08B61F6ACE}" type="pres">
      <dgm:prSet presAssocID="{9A6850EF-3E47-46AD-86EC-05E3832BC9EA}" presName="composite" presStyleCnt="0"/>
      <dgm:spPr/>
    </dgm:pt>
    <dgm:pt modelId="{5978A9A9-9DF3-4CA3-884F-5D175944BC8D}" type="pres">
      <dgm:prSet presAssocID="{9A6850EF-3E47-46AD-86EC-05E3832BC9EA}" presName="imgShp" presStyleLbl="fgImgPlace1" presStyleIdx="0" presStyleCnt="4" custLinFactNeighborX="1139" custLinFactNeighborY="-113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bg1"/>
          </a:solidFill>
        </a:ln>
      </dgm:spPr>
      <dgm:extLst>
        <a:ext uri="{E40237B7-FDA0-4F09-8148-C483321AD2D9}">
          <dgm14:cNvPr xmlns:dgm14="http://schemas.microsoft.com/office/drawing/2010/diagram" id="0" name="" descr="Foglia con riempimento a tinta unita"/>
        </a:ext>
      </dgm:extLst>
    </dgm:pt>
    <dgm:pt modelId="{E7BB6358-42B6-46DB-BECD-ECD83677A755}" type="pres">
      <dgm:prSet presAssocID="{9A6850EF-3E47-46AD-86EC-05E3832BC9EA}" presName="txShp" presStyleLbl="node1" presStyleIdx="0" presStyleCnt="4" custScaleX="121502" custScaleY="70521" custLinFactNeighborX="11735" custLinFactNeighborY="-1724">
        <dgm:presLayoutVars>
          <dgm:bulletEnabled val="1"/>
        </dgm:presLayoutVars>
      </dgm:prSet>
      <dgm:spPr/>
    </dgm:pt>
    <dgm:pt modelId="{FDDC3AD1-91E8-45DD-A1B2-70D963439816}" type="pres">
      <dgm:prSet presAssocID="{838A8D37-B1AC-4D92-9562-18C7A021E12D}" presName="spacing" presStyleCnt="0"/>
      <dgm:spPr/>
    </dgm:pt>
    <dgm:pt modelId="{A60DF2AA-1A32-476D-99AE-2035B41EFE3C}" type="pres">
      <dgm:prSet presAssocID="{53C89F1C-3B81-4055-967C-4CD58040FD66}" presName="composite" presStyleCnt="0"/>
      <dgm:spPr/>
    </dgm:pt>
    <dgm:pt modelId="{F741CCBF-AB0F-4AE5-912A-B3D5555A0AFD}" type="pres">
      <dgm:prSet presAssocID="{53C89F1C-3B81-4055-967C-4CD58040FD66}"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tenti con riempimento a tinta unita"/>
        </a:ext>
      </dgm:extLst>
    </dgm:pt>
    <dgm:pt modelId="{BC92A672-F649-4ECD-B191-2C5E22EF884E}" type="pres">
      <dgm:prSet presAssocID="{53C89F1C-3B81-4055-967C-4CD58040FD66}" presName="txShp" presStyleLbl="node1" presStyleIdx="1" presStyleCnt="4" custScaleX="121502" custScaleY="70521" custLinFactNeighborX="11735" custLinFactNeighborY="-1724">
        <dgm:presLayoutVars>
          <dgm:bulletEnabled val="1"/>
        </dgm:presLayoutVars>
      </dgm:prSet>
      <dgm:spPr>
        <a:xfrm rot="10800000">
          <a:off x="4606282" y="2216735"/>
          <a:ext cx="21384425" cy="1131959"/>
        </a:xfrm>
        <a:prstGeom prst="homePlate">
          <a:avLst/>
        </a:prstGeom>
      </dgm:spPr>
    </dgm:pt>
    <dgm:pt modelId="{1FB42E93-D1CF-4627-A4C3-3EC118D85F8E}" type="pres">
      <dgm:prSet presAssocID="{746082E4-3A30-420D-B8B0-A10ED5428E5D}" presName="spacing" presStyleCnt="0"/>
      <dgm:spPr/>
    </dgm:pt>
    <dgm:pt modelId="{92A51128-EE5E-4763-A8DD-0ECA525DAA5A}" type="pres">
      <dgm:prSet presAssocID="{C56C6939-64BB-4575-BBCF-C4ED95883105}" presName="composite" presStyleCnt="0"/>
      <dgm:spPr/>
    </dgm:pt>
    <dgm:pt modelId="{EE6867BB-C50E-4510-BF27-4CB977BA1A8A}" type="pres">
      <dgm:prSet presAssocID="{C56C6939-64BB-4575-BBCF-C4ED95883105}"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endenza al rialzo con riempimento a tinta unita"/>
        </a:ext>
      </dgm:extLst>
    </dgm:pt>
    <dgm:pt modelId="{760A86E4-1616-45DE-A40E-1DD2B670231A}" type="pres">
      <dgm:prSet presAssocID="{C56C6939-64BB-4575-BBCF-C4ED95883105}" presName="txShp" presStyleLbl="node1" presStyleIdx="2" presStyleCnt="4" custScaleX="121502" custScaleY="70521" custLinFactNeighborX="11735" custLinFactNeighborY="-1724">
        <dgm:presLayoutVars>
          <dgm:bulletEnabled val="1"/>
        </dgm:presLayoutVars>
      </dgm:prSet>
      <dgm:spPr>
        <a:xfrm rot="10800000">
          <a:off x="4606282" y="4223157"/>
          <a:ext cx="21384425" cy="1131959"/>
        </a:xfrm>
        <a:prstGeom prst="homePlate">
          <a:avLst/>
        </a:prstGeom>
      </dgm:spPr>
    </dgm:pt>
    <dgm:pt modelId="{5EABBFD7-FE77-460E-BA20-9878C7572C88}" type="pres">
      <dgm:prSet presAssocID="{1FF41E2D-196D-42B4-ADD4-198653510B60}" presName="spacing" presStyleCnt="0"/>
      <dgm:spPr/>
    </dgm:pt>
    <dgm:pt modelId="{086F83A3-9167-4740-ADB1-EE0DE8E4E66D}" type="pres">
      <dgm:prSet presAssocID="{3EA92F38-D5EE-4A4F-8B4E-59199A9404A2}" presName="composite" presStyleCnt="0"/>
      <dgm:spPr/>
    </dgm:pt>
    <dgm:pt modelId="{E97910C5-CDE2-4E7D-82AA-04FAAFF1F589}" type="pres">
      <dgm:prSet presAssocID="{3EA92F38-D5EE-4A4F-8B4E-59199A9404A2}"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rindisi con riempimento a tinta unita"/>
        </a:ext>
      </dgm:extLst>
    </dgm:pt>
    <dgm:pt modelId="{0C870D9B-7753-4BAD-B34B-F1872B27E3D7}" type="pres">
      <dgm:prSet presAssocID="{3EA92F38-D5EE-4A4F-8B4E-59199A9404A2}" presName="txShp" presStyleLbl="node1" presStyleIdx="3" presStyleCnt="4" custScaleX="121502" custScaleY="70521" custLinFactNeighborX="12358" custLinFactNeighborY="-644">
        <dgm:presLayoutVars>
          <dgm:bulletEnabled val="1"/>
        </dgm:presLayoutVars>
      </dgm:prSet>
      <dgm:spPr>
        <a:xfrm rot="10800000">
          <a:off x="4606282" y="6229579"/>
          <a:ext cx="21384425" cy="1131959"/>
        </a:xfrm>
        <a:prstGeom prst="homePlate">
          <a:avLst/>
        </a:prstGeom>
      </dgm:spPr>
    </dgm:pt>
  </dgm:ptLst>
  <dgm:cxnLst>
    <dgm:cxn modelId="{0330060E-0B0F-4601-AC25-D71C58FE41E6}" srcId="{8630C6BE-6527-4E56-B986-1FE95A0B12BF}" destId="{C56C6939-64BB-4575-BBCF-C4ED95883105}" srcOrd="2" destOrd="0" parTransId="{F20EE70C-DE19-4D85-AA6D-8CF9BD53ECD6}" sibTransId="{1FF41E2D-196D-42B4-ADD4-198653510B60}"/>
    <dgm:cxn modelId="{883D421D-8BCC-40E2-AC54-E1574153129D}" srcId="{8630C6BE-6527-4E56-B986-1FE95A0B12BF}" destId="{53C89F1C-3B81-4055-967C-4CD58040FD66}" srcOrd="1" destOrd="0" parTransId="{17049D13-528C-4C0F-9A59-15D05E07A979}" sibTransId="{746082E4-3A30-420D-B8B0-A10ED5428E5D}"/>
    <dgm:cxn modelId="{D423984D-0370-4CEE-A352-C004B9F5BF3A}" type="presOf" srcId="{3EA92F38-D5EE-4A4F-8B4E-59199A9404A2}" destId="{0C870D9B-7753-4BAD-B34B-F1872B27E3D7}" srcOrd="0" destOrd="0" presId="urn:microsoft.com/office/officeart/2005/8/layout/vList3"/>
    <dgm:cxn modelId="{882ECB59-AE27-432A-8483-7BBB66138304}" type="presOf" srcId="{8630C6BE-6527-4E56-B986-1FE95A0B12BF}" destId="{0CCBDF62-EA72-40B3-B95B-2E4CBA87602F}" srcOrd="0" destOrd="0" presId="urn:microsoft.com/office/officeart/2005/8/layout/vList3"/>
    <dgm:cxn modelId="{B10BB97E-30EA-4ECE-AC77-510644D84B42}" srcId="{8630C6BE-6527-4E56-B986-1FE95A0B12BF}" destId="{3EA92F38-D5EE-4A4F-8B4E-59199A9404A2}" srcOrd="3" destOrd="0" parTransId="{DDCF4829-55FB-4EC7-A0CF-122E8E581492}" sibTransId="{74851E1F-1FA7-416D-BE91-04A879384C1D}"/>
    <dgm:cxn modelId="{FFB7A89C-8DF7-4FCC-B132-FFA1806B6AD5}" type="presOf" srcId="{9A6850EF-3E47-46AD-86EC-05E3832BC9EA}" destId="{E7BB6358-42B6-46DB-BECD-ECD83677A755}" srcOrd="0" destOrd="0" presId="urn:microsoft.com/office/officeart/2005/8/layout/vList3"/>
    <dgm:cxn modelId="{0657C1C7-0E1E-4AC2-9660-5CA056EDE4FC}" srcId="{8630C6BE-6527-4E56-B986-1FE95A0B12BF}" destId="{9A6850EF-3E47-46AD-86EC-05E3832BC9EA}" srcOrd="0" destOrd="0" parTransId="{B63CCB70-9420-468F-9CC7-A159F0F58D6B}" sibTransId="{838A8D37-B1AC-4D92-9562-18C7A021E12D}"/>
    <dgm:cxn modelId="{541567D5-28AC-42EE-9E1D-855C280D9E6B}" type="presOf" srcId="{53C89F1C-3B81-4055-967C-4CD58040FD66}" destId="{BC92A672-F649-4ECD-B191-2C5E22EF884E}" srcOrd="0" destOrd="0" presId="urn:microsoft.com/office/officeart/2005/8/layout/vList3"/>
    <dgm:cxn modelId="{020F48EC-39C7-4A98-9764-2FE0BF7E81E3}" type="presOf" srcId="{C56C6939-64BB-4575-BBCF-C4ED95883105}" destId="{760A86E4-1616-45DE-A40E-1DD2B670231A}" srcOrd="0" destOrd="0" presId="urn:microsoft.com/office/officeart/2005/8/layout/vList3"/>
    <dgm:cxn modelId="{3185D0FD-B3BD-475E-BC13-219E0536287D}" type="presParOf" srcId="{0CCBDF62-EA72-40B3-B95B-2E4CBA87602F}" destId="{346F8D2B-82D8-4FC0-A062-3F08B61F6ACE}" srcOrd="0" destOrd="0" presId="urn:microsoft.com/office/officeart/2005/8/layout/vList3"/>
    <dgm:cxn modelId="{47CAB84A-DA42-4F36-8D7F-66EE0958114B}" type="presParOf" srcId="{346F8D2B-82D8-4FC0-A062-3F08B61F6ACE}" destId="{5978A9A9-9DF3-4CA3-884F-5D175944BC8D}" srcOrd="0" destOrd="0" presId="urn:microsoft.com/office/officeart/2005/8/layout/vList3"/>
    <dgm:cxn modelId="{82E92607-F9F5-453D-8FA8-24E3345BD0CA}" type="presParOf" srcId="{346F8D2B-82D8-4FC0-A062-3F08B61F6ACE}" destId="{E7BB6358-42B6-46DB-BECD-ECD83677A755}" srcOrd="1" destOrd="0" presId="urn:microsoft.com/office/officeart/2005/8/layout/vList3"/>
    <dgm:cxn modelId="{8E51C313-840E-4FD5-9A3E-55839A9FA157}" type="presParOf" srcId="{0CCBDF62-EA72-40B3-B95B-2E4CBA87602F}" destId="{FDDC3AD1-91E8-45DD-A1B2-70D963439816}" srcOrd="1" destOrd="0" presId="urn:microsoft.com/office/officeart/2005/8/layout/vList3"/>
    <dgm:cxn modelId="{0232B63D-46D8-4353-8939-D61057C3D843}" type="presParOf" srcId="{0CCBDF62-EA72-40B3-B95B-2E4CBA87602F}" destId="{A60DF2AA-1A32-476D-99AE-2035B41EFE3C}" srcOrd="2" destOrd="0" presId="urn:microsoft.com/office/officeart/2005/8/layout/vList3"/>
    <dgm:cxn modelId="{D72B0144-D532-45AA-B49C-EC7810395A28}" type="presParOf" srcId="{A60DF2AA-1A32-476D-99AE-2035B41EFE3C}" destId="{F741CCBF-AB0F-4AE5-912A-B3D5555A0AFD}" srcOrd="0" destOrd="0" presId="urn:microsoft.com/office/officeart/2005/8/layout/vList3"/>
    <dgm:cxn modelId="{55335066-30EA-4EAC-B794-F37D78428E0E}" type="presParOf" srcId="{A60DF2AA-1A32-476D-99AE-2035B41EFE3C}" destId="{BC92A672-F649-4ECD-B191-2C5E22EF884E}" srcOrd="1" destOrd="0" presId="urn:microsoft.com/office/officeart/2005/8/layout/vList3"/>
    <dgm:cxn modelId="{CE33533C-D1A8-4A57-9779-DBA3CFC16319}" type="presParOf" srcId="{0CCBDF62-EA72-40B3-B95B-2E4CBA87602F}" destId="{1FB42E93-D1CF-4627-A4C3-3EC118D85F8E}" srcOrd="3" destOrd="0" presId="urn:microsoft.com/office/officeart/2005/8/layout/vList3"/>
    <dgm:cxn modelId="{26A34715-A5F6-49D9-BF7A-FCA763C3C4C9}" type="presParOf" srcId="{0CCBDF62-EA72-40B3-B95B-2E4CBA87602F}" destId="{92A51128-EE5E-4763-A8DD-0ECA525DAA5A}" srcOrd="4" destOrd="0" presId="urn:microsoft.com/office/officeart/2005/8/layout/vList3"/>
    <dgm:cxn modelId="{9CB9CC9C-277A-4F55-8C43-14FCEEA0E7C3}" type="presParOf" srcId="{92A51128-EE5E-4763-A8DD-0ECA525DAA5A}" destId="{EE6867BB-C50E-4510-BF27-4CB977BA1A8A}" srcOrd="0" destOrd="0" presId="urn:microsoft.com/office/officeart/2005/8/layout/vList3"/>
    <dgm:cxn modelId="{22AD85FD-C84B-472B-9FFB-962AFCCC88F3}" type="presParOf" srcId="{92A51128-EE5E-4763-A8DD-0ECA525DAA5A}" destId="{760A86E4-1616-45DE-A40E-1DD2B670231A}" srcOrd="1" destOrd="0" presId="urn:microsoft.com/office/officeart/2005/8/layout/vList3"/>
    <dgm:cxn modelId="{4ACB963C-6D92-4A4A-BD0F-FF2F7595B5E6}" type="presParOf" srcId="{0CCBDF62-EA72-40B3-B95B-2E4CBA87602F}" destId="{5EABBFD7-FE77-460E-BA20-9878C7572C88}" srcOrd="5" destOrd="0" presId="urn:microsoft.com/office/officeart/2005/8/layout/vList3"/>
    <dgm:cxn modelId="{07CEAB77-DF28-4012-90D9-C639213172A7}" type="presParOf" srcId="{0CCBDF62-EA72-40B3-B95B-2E4CBA87602F}" destId="{086F83A3-9167-4740-ADB1-EE0DE8E4E66D}" srcOrd="6" destOrd="0" presId="urn:microsoft.com/office/officeart/2005/8/layout/vList3"/>
    <dgm:cxn modelId="{D13CB991-CA1B-4633-A39B-91D67ADC7A05}" type="presParOf" srcId="{086F83A3-9167-4740-ADB1-EE0DE8E4E66D}" destId="{E97910C5-CDE2-4E7D-82AA-04FAAFF1F589}" srcOrd="0" destOrd="0" presId="urn:microsoft.com/office/officeart/2005/8/layout/vList3"/>
    <dgm:cxn modelId="{531ADFAA-AC13-41B1-BC38-29B95132351C}" type="presParOf" srcId="{086F83A3-9167-4740-ADB1-EE0DE8E4E66D}" destId="{0C870D9B-7753-4BAD-B34B-F1872B27E3D7}"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140EF2-DD64-4A78-898E-071D72F33E0B}"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it-IT"/>
        </a:p>
      </dgm:t>
    </dgm:pt>
    <dgm:pt modelId="{9C31D096-23FB-47E5-A145-E3F9A6980D6B}">
      <dgm:prSet/>
      <dgm:spPr/>
      <dgm:t>
        <a:bodyPr/>
        <a:lstStyle/>
        <a:p>
          <a:r>
            <a:rPr lang="it-IT" b="1" i="0" baseline="0" dirty="0"/>
            <a:t>28/03/2023: </a:t>
          </a:r>
          <a:r>
            <a:rPr lang="it-IT" b="0" i="0" baseline="0" dirty="0"/>
            <a:t>A1 MILANO – NAPOLI: INCIDENTE TRA FIORENZUOLA E PIACENZA SUD IN DIREZIONE MILANO. Indicazioni fornite: “</a:t>
          </a:r>
          <a:r>
            <a:rPr lang="it-IT" b="0" i="1" baseline="0" dirty="0"/>
            <a:t>Agli utenti provenienti da Bologna e diretti verso Milano si consiglia di immettersi sull’A22 del Brennero verso Verona, quindi sull’A4 verso Milano; a chi ha già superato il bivio con l’A22 si consiglia di immettersi sull’A21 diramazione di Fiorenzuola, in direzione Brescia quindi in A4 verso Milano</a:t>
          </a:r>
          <a:r>
            <a:rPr lang="it-IT" b="0" i="0" baseline="0" dirty="0"/>
            <a:t>”).</a:t>
          </a:r>
          <a:endParaRPr lang="it-IT" dirty="0"/>
        </a:p>
      </dgm:t>
    </dgm:pt>
    <dgm:pt modelId="{265EC8A1-E740-464F-B40A-B8EC6D2E88B1}" type="parTrans" cxnId="{C9B8AA76-6D0E-4259-A4C0-F9076A0770C1}">
      <dgm:prSet/>
      <dgm:spPr/>
      <dgm:t>
        <a:bodyPr/>
        <a:lstStyle/>
        <a:p>
          <a:endParaRPr lang="it-IT"/>
        </a:p>
      </dgm:t>
    </dgm:pt>
    <dgm:pt modelId="{B2774403-8111-4D59-A803-E0E8FC2E32CB}" type="sibTrans" cxnId="{C9B8AA76-6D0E-4259-A4C0-F9076A0770C1}">
      <dgm:prSet/>
      <dgm:spPr/>
      <dgm:t>
        <a:bodyPr/>
        <a:lstStyle/>
        <a:p>
          <a:endParaRPr lang="it-IT"/>
        </a:p>
      </dgm:t>
    </dgm:pt>
    <dgm:pt modelId="{B8D8CF2E-7797-4052-B2B0-7AA2172C876D}">
      <dgm:prSet/>
      <dgm:spPr/>
      <dgm:t>
        <a:bodyPr/>
        <a:lstStyle/>
        <a:p>
          <a:r>
            <a:rPr lang="it-IT" b="1" i="0" baseline="0" dirty="0"/>
            <a:t>05/04/2023</a:t>
          </a:r>
          <a:r>
            <a:rPr lang="it-IT" b="0" i="0" baseline="0" dirty="0"/>
            <a:t>: A1 MILANO-NAPOLI: INCIDENTE TRA REGGIO EMILIA E IL BIVIO CON LA A22 BRENNERO-MODENA VERSO BOLOGNA. Indicazioni fornite: “</a:t>
          </a:r>
          <a:r>
            <a:rPr lang="it-IT" b="0" i="1" baseline="0" dirty="0"/>
            <a:t>Agli utenti diretti verso Bologna, </a:t>
          </a:r>
          <a:r>
            <a:rPr lang="it-IT" b="1" i="1" baseline="0" dirty="0"/>
            <a:t>si consiglia di uscire alla stazione di Terre di Canossa Campegine, percorrere la SS9 via Emilia e rientrare in A1 alla stazione di Modena nord</a:t>
          </a:r>
          <a:r>
            <a:rPr lang="it-IT" b="0" i="0" baseline="0" dirty="0"/>
            <a:t>”).</a:t>
          </a:r>
          <a:endParaRPr lang="it-IT" dirty="0"/>
        </a:p>
      </dgm:t>
    </dgm:pt>
    <dgm:pt modelId="{AE15E7E2-81EE-458F-8E74-3527F882C85A}" type="parTrans" cxnId="{EF1E2564-79A8-4FA0-9315-B23181684C30}">
      <dgm:prSet/>
      <dgm:spPr/>
      <dgm:t>
        <a:bodyPr/>
        <a:lstStyle/>
        <a:p>
          <a:endParaRPr lang="it-IT"/>
        </a:p>
      </dgm:t>
    </dgm:pt>
    <dgm:pt modelId="{7A528CFF-E748-4A71-99F0-FF4D006D4A77}" type="sibTrans" cxnId="{EF1E2564-79A8-4FA0-9315-B23181684C30}">
      <dgm:prSet/>
      <dgm:spPr/>
      <dgm:t>
        <a:bodyPr/>
        <a:lstStyle/>
        <a:p>
          <a:endParaRPr lang="it-IT"/>
        </a:p>
      </dgm:t>
    </dgm:pt>
    <dgm:pt modelId="{128FCDE2-9984-43DD-95C2-F6AAE782F650}" type="pres">
      <dgm:prSet presAssocID="{3E140EF2-DD64-4A78-898E-071D72F33E0B}" presName="linear" presStyleCnt="0">
        <dgm:presLayoutVars>
          <dgm:animLvl val="lvl"/>
          <dgm:resizeHandles val="exact"/>
        </dgm:presLayoutVars>
      </dgm:prSet>
      <dgm:spPr/>
    </dgm:pt>
    <dgm:pt modelId="{BCE2C006-0732-48E1-BF55-466E8B1AC1CE}" type="pres">
      <dgm:prSet presAssocID="{9C31D096-23FB-47E5-A145-E3F9A6980D6B}" presName="parentText" presStyleLbl="node1" presStyleIdx="0" presStyleCnt="2">
        <dgm:presLayoutVars>
          <dgm:chMax val="0"/>
          <dgm:bulletEnabled val="1"/>
        </dgm:presLayoutVars>
      </dgm:prSet>
      <dgm:spPr/>
    </dgm:pt>
    <dgm:pt modelId="{E5004E50-5523-4F3D-908D-9363A6246057}" type="pres">
      <dgm:prSet presAssocID="{B2774403-8111-4D59-A803-E0E8FC2E32CB}" presName="spacer" presStyleCnt="0"/>
      <dgm:spPr/>
    </dgm:pt>
    <dgm:pt modelId="{7F399F5A-D0B8-472E-8731-E4B824A36EFE}" type="pres">
      <dgm:prSet presAssocID="{B8D8CF2E-7797-4052-B2B0-7AA2172C876D}" presName="parentText" presStyleLbl="node1" presStyleIdx="1" presStyleCnt="2">
        <dgm:presLayoutVars>
          <dgm:chMax val="0"/>
          <dgm:bulletEnabled val="1"/>
        </dgm:presLayoutVars>
      </dgm:prSet>
      <dgm:spPr/>
    </dgm:pt>
  </dgm:ptLst>
  <dgm:cxnLst>
    <dgm:cxn modelId="{EF1E2564-79A8-4FA0-9315-B23181684C30}" srcId="{3E140EF2-DD64-4A78-898E-071D72F33E0B}" destId="{B8D8CF2E-7797-4052-B2B0-7AA2172C876D}" srcOrd="1" destOrd="0" parTransId="{AE15E7E2-81EE-458F-8E74-3527F882C85A}" sibTransId="{7A528CFF-E748-4A71-99F0-FF4D006D4A77}"/>
    <dgm:cxn modelId="{C9B8AA76-6D0E-4259-A4C0-F9076A0770C1}" srcId="{3E140EF2-DD64-4A78-898E-071D72F33E0B}" destId="{9C31D096-23FB-47E5-A145-E3F9A6980D6B}" srcOrd="0" destOrd="0" parTransId="{265EC8A1-E740-464F-B40A-B8EC6D2E88B1}" sibTransId="{B2774403-8111-4D59-A803-E0E8FC2E32CB}"/>
    <dgm:cxn modelId="{86219D58-5861-48C9-8C14-59244566AAE8}" type="presOf" srcId="{3E140EF2-DD64-4A78-898E-071D72F33E0B}" destId="{128FCDE2-9984-43DD-95C2-F6AAE782F650}" srcOrd="0" destOrd="0" presId="urn:microsoft.com/office/officeart/2005/8/layout/vList2"/>
    <dgm:cxn modelId="{517B0CAB-934B-4B74-9E2F-666077D7C8C2}" type="presOf" srcId="{9C31D096-23FB-47E5-A145-E3F9A6980D6B}" destId="{BCE2C006-0732-48E1-BF55-466E8B1AC1CE}" srcOrd="0" destOrd="0" presId="urn:microsoft.com/office/officeart/2005/8/layout/vList2"/>
    <dgm:cxn modelId="{22E1ECCA-D7FF-46F8-8AE4-D6E1572521F9}" type="presOf" srcId="{B8D8CF2E-7797-4052-B2B0-7AA2172C876D}" destId="{7F399F5A-D0B8-472E-8731-E4B824A36EFE}" srcOrd="0" destOrd="0" presId="urn:microsoft.com/office/officeart/2005/8/layout/vList2"/>
    <dgm:cxn modelId="{9864CB90-88ED-4BC8-9BA1-16494830F3FE}" type="presParOf" srcId="{128FCDE2-9984-43DD-95C2-F6AAE782F650}" destId="{BCE2C006-0732-48E1-BF55-466E8B1AC1CE}" srcOrd="0" destOrd="0" presId="urn:microsoft.com/office/officeart/2005/8/layout/vList2"/>
    <dgm:cxn modelId="{DA86E6F1-755C-4B7F-B5D0-782A3E2BEFCC}" type="presParOf" srcId="{128FCDE2-9984-43DD-95C2-F6AAE782F650}" destId="{E5004E50-5523-4F3D-908D-9363A6246057}" srcOrd="1" destOrd="0" presId="urn:microsoft.com/office/officeart/2005/8/layout/vList2"/>
    <dgm:cxn modelId="{87E2DC25-5B58-461B-A3A5-E6404A6BD6B7}" type="presParOf" srcId="{128FCDE2-9984-43DD-95C2-F6AAE782F650}" destId="{7F399F5A-D0B8-472E-8731-E4B824A36EF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F122CB-C333-4FD7-956E-C35670F8CB16}"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6F5BEC81-D4BF-47D0-A041-B6B572D2A5BB}">
      <dgm:prSet custT="1"/>
      <dgm:spPr/>
      <dgm:t>
        <a:bodyPr/>
        <a:lstStyle/>
        <a:p>
          <a:r>
            <a:rPr lang="it-IT" sz="3600" b="1" i="0" baseline="0" dirty="0"/>
            <a:t>06/04/2023 – ORE 14.30 </a:t>
          </a:r>
          <a:r>
            <a:rPr lang="it-IT" sz="3600" b="0" i="0" baseline="0" dirty="0"/>
            <a:t>: A1 MILANO-NAPOLI: TRATTO CHIUSO TRA IL BIVIO CON LA COMPLANARE DI PIACENZA E FIDENZA VERSO BOLOGNA PER INCIDENTE. Indicazioni fornite: “</a:t>
          </a:r>
          <a:r>
            <a:rPr lang="it-IT" sz="3600" b="0" i="1" baseline="0" dirty="0"/>
            <a:t>Agli utenti diretti verso Bologna, </a:t>
          </a:r>
          <a:r>
            <a:rPr lang="it-IT" sz="3600" b="1" i="1" baseline="0" dirty="0"/>
            <a:t>si consiglia di anticipare l’uscita a Basso Lodigiano, percorrere la SS9 “Via Emilia” e rientrare in A1 a Fidenza</a:t>
          </a:r>
          <a:r>
            <a:rPr lang="it-IT" sz="3600" b="0" i="1" baseline="0" dirty="0"/>
            <a:t>. Per le lunghe percorrenze in direzione di Bologna/Firenze percorrere la A58 TEEM per raggiungere la A4 Milano-Brescia, quindi proseguire lungo A22 Brennero-Modena e rientrare in A1 Milano-Napoli.”)</a:t>
          </a:r>
          <a:endParaRPr lang="it-IT" sz="3600" dirty="0"/>
        </a:p>
      </dgm:t>
    </dgm:pt>
    <dgm:pt modelId="{89429890-DABC-42B4-91EB-AD8CEC3722D9}" type="parTrans" cxnId="{41708542-E32B-48E6-9C78-BCD5868A3D6E}">
      <dgm:prSet/>
      <dgm:spPr/>
      <dgm:t>
        <a:bodyPr/>
        <a:lstStyle/>
        <a:p>
          <a:endParaRPr lang="it-IT" sz="3600"/>
        </a:p>
      </dgm:t>
    </dgm:pt>
    <dgm:pt modelId="{0A9569C8-2354-4BC7-8661-5A6A70B3BC70}" type="sibTrans" cxnId="{41708542-E32B-48E6-9C78-BCD5868A3D6E}">
      <dgm:prSet/>
      <dgm:spPr/>
      <dgm:t>
        <a:bodyPr/>
        <a:lstStyle/>
        <a:p>
          <a:endParaRPr lang="it-IT" sz="3600"/>
        </a:p>
      </dgm:t>
    </dgm:pt>
    <dgm:pt modelId="{498BB36C-AA35-45D2-B0AF-C57156C82B94}">
      <dgm:prSet custT="1"/>
      <dgm:spPr/>
      <dgm:t>
        <a:bodyPr/>
        <a:lstStyle/>
        <a:p>
          <a:r>
            <a:rPr lang="it-IT" sz="3600" b="1" i="1" baseline="0" dirty="0"/>
            <a:t>02/08/2023</a:t>
          </a:r>
          <a:r>
            <a:rPr lang="it-IT" sz="3600" b="0" i="1" baseline="0" dirty="0"/>
            <a:t>: A1 MILANO-NAPOLI: INCIDENTE NEL TRATTO COMPRESO TRA FIORENZUOLA E PIACENZA SUD IN DIREZIONE MILANO. Indicazioni fornite: “A chi è diretto verso Milano, </a:t>
          </a:r>
          <a:r>
            <a:rPr lang="it-IT" sz="3600" b="1" i="1" baseline="0" dirty="0"/>
            <a:t>si consiglia di uscire a Fiorenzuola, proseguire sulla SS9 Via Emilia, per rientrare in autostrada a Piacenza sud.</a:t>
          </a:r>
          <a:r>
            <a:rPr lang="it-IT" sz="3600" b="0" i="1" baseline="0" dirty="0"/>
            <a:t> Per le lunghe percorrenze, si consiglia di prendere la A21, per poi proseguire sulla A4, in direzione Milano/Torino. In alternativa, percorrere la A22 e poi la A4 in direzione Milano/Torino”).</a:t>
          </a:r>
          <a:endParaRPr lang="it-IT" sz="3600" dirty="0"/>
        </a:p>
      </dgm:t>
    </dgm:pt>
    <dgm:pt modelId="{248FD042-FFEA-45D8-90B8-052A79E5B1CC}" type="parTrans" cxnId="{8DDF130D-962C-4D2B-B89B-BF02B91A7592}">
      <dgm:prSet/>
      <dgm:spPr/>
      <dgm:t>
        <a:bodyPr/>
        <a:lstStyle/>
        <a:p>
          <a:endParaRPr lang="it-IT" sz="3600"/>
        </a:p>
      </dgm:t>
    </dgm:pt>
    <dgm:pt modelId="{E76DA28D-9B9D-4D98-8649-53090638FFED}" type="sibTrans" cxnId="{8DDF130D-962C-4D2B-B89B-BF02B91A7592}">
      <dgm:prSet/>
      <dgm:spPr/>
      <dgm:t>
        <a:bodyPr/>
        <a:lstStyle/>
        <a:p>
          <a:endParaRPr lang="it-IT" sz="3600"/>
        </a:p>
      </dgm:t>
    </dgm:pt>
    <dgm:pt modelId="{7E22BDF1-6B29-4FA5-B7FE-D4E52A7A49FC}" type="pres">
      <dgm:prSet presAssocID="{C5F122CB-C333-4FD7-956E-C35670F8CB16}" presName="linear" presStyleCnt="0">
        <dgm:presLayoutVars>
          <dgm:animLvl val="lvl"/>
          <dgm:resizeHandles val="exact"/>
        </dgm:presLayoutVars>
      </dgm:prSet>
      <dgm:spPr/>
    </dgm:pt>
    <dgm:pt modelId="{763D1568-7B18-4E7D-8089-B99AA2D2C449}" type="pres">
      <dgm:prSet presAssocID="{6F5BEC81-D4BF-47D0-A041-B6B572D2A5BB}" presName="parentText" presStyleLbl="node1" presStyleIdx="0" presStyleCnt="2" custScaleY="91531">
        <dgm:presLayoutVars>
          <dgm:chMax val="0"/>
          <dgm:bulletEnabled val="1"/>
        </dgm:presLayoutVars>
      </dgm:prSet>
      <dgm:spPr/>
    </dgm:pt>
    <dgm:pt modelId="{D8EFCB84-8B52-4BEA-A20B-C573C5C054BB}" type="pres">
      <dgm:prSet presAssocID="{0A9569C8-2354-4BC7-8661-5A6A70B3BC70}" presName="spacer" presStyleCnt="0"/>
      <dgm:spPr/>
    </dgm:pt>
    <dgm:pt modelId="{7098F6CA-7FB1-456C-BCE0-73E8E3F88CE1}" type="pres">
      <dgm:prSet presAssocID="{498BB36C-AA35-45D2-B0AF-C57156C82B94}" presName="parentText" presStyleLbl="node1" presStyleIdx="1" presStyleCnt="2" custScaleY="88836">
        <dgm:presLayoutVars>
          <dgm:chMax val="0"/>
          <dgm:bulletEnabled val="1"/>
        </dgm:presLayoutVars>
      </dgm:prSet>
      <dgm:spPr/>
    </dgm:pt>
  </dgm:ptLst>
  <dgm:cxnLst>
    <dgm:cxn modelId="{8DDF130D-962C-4D2B-B89B-BF02B91A7592}" srcId="{C5F122CB-C333-4FD7-956E-C35670F8CB16}" destId="{498BB36C-AA35-45D2-B0AF-C57156C82B94}" srcOrd="1" destOrd="0" parTransId="{248FD042-FFEA-45D8-90B8-052A79E5B1CC}" sibTransId="{E76DA28D-9B9D-4D98-8649-53090638FFED}"/>
    <dgm:cxn modelId="{72AE7F0E-539C-4608-8108-FB7259B1D4BC}" type="presOf" srcId="{6F5BEC81-D4BF-47D0-A041-B6B572D2A5BB}" destId="{763D1568-7B18-4E7D-8089-B99AA2D2C449}" srcOrd="0" destOrd="0" presId="urn:microsoft.com/office/officeart/2005/8/layout/vList2"/>
    <dgm:cxn modelId="{6027A22C-0122-4687-B332-C85FFB7F4262}" type="presOf" srcId="{498BB36C-AA35-45D2-B0AF-C57156C82B94}" destId="{7098F6CA-7FB1-456C-BCE0-73E8E3F88CE1}" srcOrd="0" destOrd="0" presId="urn:microsoft.com/office/officeart/2005/8/layout/vList2"/>
    <dgm:cxn modelId="{41708542-E32B-48E6-9C78-BCD5868A3D6E}" srcId="{C5F122CB-C333-4FD7-956E-C35670F8CB16}" destId="{6F5BEC81-D4BF-47D0-A041-B6B572D2A5BB}" srcOrd="0" destOrd="0" parTransId="{89429890-DABC-42B4-91EB-AD8CEC3722D9}" sibTransId="{0A9569C8-2354-4BC7-8661-5A6A70B3BC70}"/>
    <dgm:cxn modelId="{6E5A95AC-A721-4A16-9A8E-778C989EC151}" type="presOf" srcId="{C5F122CB-C333-4FD7-956E-C35670F8CB16}" destId="{7E22BDF1-6B29-4FA5-B7FE-D4E52A7A49FC}" srcOrd="0" destOrd="0" presId="urn:microsoft.com/office/officeart/2005/8/layout/vList2"/>
    <dgm:cxn modelId="{4536015E-7E2F-4224-8A06-6611D5228136}" type="presParOf" srcId="{7E22BDF1-6B29-4FA5-B7FE-D4E52A7A49FC}" destId="{763D1568-7B18-4E7D-8089-B99AA2D2C449}" srcOrd="0" destOrd="0" presId="urn:microsoft.com/office/officeart/2005/8/layout/vList2"/>
    <dgm:cxn modelId="{60F2B96F-1E07-4C4A-A5FC-BCA4F6A96A2B}" type="presParOf" srcId="{7E22BDF1-6B29-4FA5-B7FE-D4E52A7A49FC}" destId="{D8EFCB84-8B52-4BEA-A20B-C573C5C054BB}" srcOrd="1" destOrd="0" presId="urn:microsoft.com/office/officeart/2005/8/layout/vList2"/>
    <dgm:cxn modelId="{F491C516-82DF-4B76-8D5E-4FAB27236582}" type="presParOf" srcId="{7E22BDF1-6B29-4FA5-B7FE-D4E52A7A49FC}" destId="{7098F6CA-7FB1-456C-BCE0-73E8E3F88CE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B6358-42B6-46DB-BECD-ECD83677A755}">
      <dsp:nvSpPr>
        <dsp:cNvPr id="0" name=""/>
        <dsp:cNvSpPr/>
      </dsp:nvSpPr>
      <dsp:spPr>
        <a:xfrm rot="10800000">
          <a:off x="4606282" y="210313"/>
          <a:ext cx="21384425" cy="1131959"/>
        </a:xfrm>
        <a:prstGeom prst="homePlate">
          <a:avLst/>
        </a:prstGeom>
        <a:solidFill>
          <a:srgbClr val="54B888"/>
        </a:solidFill>
        <a:ln w="25400" cap="flat" cmpd="sng" algn="ctr">
          <a:solidFill>
            <a:srgbClr val="5CB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7821" tIns="137160" rIns="256032" bIns="137160" numCol="1" spcCol="1270" anchor="ctr" anchorCtr="0">
          <a:noAutofit/>
        </a:bodyPr>
        <a:lstStyle/>
        <a:p>
          <a:pPr marL="0" lvl="0" indent="0" algn="l" defTabSz="1600200">
            <a:lnSpc>
              <a:spcPct val="90000"/>
            </a:lnSpc>
            <a:spcBef>
              <a:spcPct val="0"/>
            </a:spcBef>
            <a:spcAft>
              <a:spcPct val="35000"/>
            </a:spcAft>
            <a:buNone/>
          </a:pPr>
          <a:r>
            <a:rPr lang="it-IT" sz="3600" b="1" kern="1200" dirty="0">
              <a:latin typeface="Raleway Medium" pitchFamily="2" charset="0"/>
            </a:rPr>
            <a:t>Ambientale e della qualità della vita: </a:t>
          </a:r>
          <a:r>
            <a:rPr lang="it-IT" sz="3600" b="0" kern="1200" dirty="0">
              <a:latin typeface="Raleway Medium" pitchFamily="2" charset="0"/>
            </a:rPr>
            <a:t>ridurre l'impatto degli effetti negativi dell'inquinamento</a:t>
          </a:r>
        </a:p>
      </dsp:txBody>
      <dsp:txXfrm rot="10800000">
        <a:off x="4889272" y="210313"/>
        <a:ext cx="21101435" cy="1131959"/>
      </dsp:txXfrm>
    </dsp:sp>
    <dsp:sp modelId="{5978A9A9-9DF3-4CA3-884F-5D175944BC8D}">
      <dsp:nvSpPr>
        <dsp:cNvPr id="0" name=""/>
        <dsp:cNvSpPr/>
      </dsp:nvSpPr>
      <dsp:spPr>
        <a:xfrm>
          <a:off x="3648811" y="0"/>
          <a:ext cx="1605137" cy="160513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BC92A672-F649-4ECD-B191-2C5E22EF884E}">
      <dsp:nvSpPr>
        <dsp:cNvPr id="0" name=""/>
        <dsp:cNvSpPr/>
      </dsp:nvSpPr>
      <dsp:spPr>
        <a:xfrm rot="10800000">
          <a:off x="4606282" y="2216735"/>
          <a:ext cx="21384425" cy="1131959"/>
        </a:xfrm>
        <a:prstGeom prst="homePlate">
          <a:avLst/>
        </a:prstGeom>
        <a:solidFill>
          <a:srgbClr val="54B888"/>
        </a:solidFill>
        <a:ln w="25400" cap="flat" cmpd="sng" algn="ctr">
          <a:solidFill>
            <a:srgbClr val="5CB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7821" tIns="152400" rIns="284480" bIns="152400" numCol="1" spcCol="1270" anchor="ctr" anchorCtr="0">
          <a:noAutofit/>
        </a:bodyPr>
        <a:lstStyle/>
        <a:p>
          <a:pPr marL="0" lvl="0" indent="0" algn="l" defTabSz="1778000">
            <a:lnSpc>
              <a:spcPct val="90000"/>
            </a:lnSpc>
            <a:spcBef>
              <a:spcPct val="0"/>
            </a:spcBef>
            <a:spcAft>
              <a:spcPct val="35000"/>
            </a:spcAft>
            <a:buNone/>
          </a:pPr>
          <a:r>
            <a:rPr lang="it-IT" sz="3600" b="1" kern="1200" dirty="0">
              <a:solidFill>
                <a:srgbClr val="FFFFFF"/>
              </a:solidFill>
              <a:latin typeface="Raleway Medium" pitchFamily="2" charset="0"/>
            </a:rPr>
            <a:t>Sociale: </a:t>
          </a:r>
          <a:r>
            <a:rPr lang="it-IT" sz="3600" b="0" kern="1200" dirty="0">
              <a:solidFill>
                <a:srgbClr val="FFFFFF"/>
              </a:solidFill>
              <a:latin typeface="Raleway Medium" pitchFamily="2" charset="0"/>
            </a:rPr>
            <a:t>migliorare l'accessibilità territoriale</a:t>
          </a:r>
          <a:endParaRPr lang="it-IT" sz="3600" b="0" kern="1200" dirty="0">
            <a:solidFill>
              <a:srgbClr val="FFFFFF"/>
            </a:solidFill>
            <a:latin typeface="Raleway Medium" pitchFamily="2" charset="0"/>
            <a:ea typeface="Helvetica Neue"/>
            <a:cs typeface="Helvetica Neue"/>
          </a:endParaRPr>
        </a:p>
      </dsp:txBody>
      <dsp:txXfrm rot="10800000">
        <a:off x="4889272" y="2216735"/>
        <a:ext cx="21101435" cy="1131959"/>
      </dsp:txXfrm>
    </dsp:sp>
    <dsp:sp modelId="{F741CCBF-AB0F-4AE5-912A-B3D5555A0AFD}">
      <dsp:nvSpPr>
        <dsp:cNvPr id="0" name=""/>
        <dsp:cNvSpPr/>
      </dsp:nvSpPr>
      <dsp:spPr>
        <a:xfrm>
          <a:off x="3630529" y="2007818"/>
          <a:ext cx="1605137" cy="160513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A86E4-1616-45DE-A40E-1DD2B670231A}">
      <dsp:nvSpPr>
        <dsp:cNvPr id="0" name=""/>
        <dsp:cNvSpPr/>
      </dsp:nvSpPr>
      <dsp:spPr>
        <a:xfrm rot="10800000">
          <a:off x="4606282" y="4223157"/>
          <a:ext cx="21384425" cy="1131959"/>
        </a:xfrm>
        <a:prstGeom prst="homePlate">
          <a:avLst/>
        </a:prstGeom>
        <a:solidFill>
          <a:srgbClr val="54B888"/>
        </a:solidFill>
        <a:ln w="25400" cap="flat" cmpd="sng" algn="ctr">
          <a:solidFill>
            <a:srgbClr val="5CB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7821" tIns="152400" rIns="284480" bIns="152400" numCol="1" spcCol="1270" anchor="ctr" anchorCtr="0">
          <a:noAutofit/>
        </a:bodyPr>
        <a:lstStyle/>
        <a:p>
          <a:pPr marL="0" lvl="0" indent="0" algn="l" defTabSz="1778000">
            <a:lnSpc>
              <a:spcPct val="90000"/>
            </a:lnSpc>
            <a:spcBef>
              <a:spcPct val="0"/>
            </a:spcBef>
            <a:spcAft>
              <a:spcPct val="35000"/>
            </a:spcAft>
            <a:buNone/>
          </a:pPr>
          <a:r>
            <a:rPr lang="it-IT" sz="3600" b="1" kern="1200" dirty="0">
              <a:solidFill>
                <a:srgbClr val="FFFFFF"/>
              </a:solidFill>
              <a:latin typeface="Raleway Medium" pitchFamily="2" charset="0"/>
            </a:rPr>
            <a:t>Economico: </a:t>
          </a:r>
          <a:r>
            <a:rPr lang="it-IT" sz="3600" b="0" kern="1200" dirty="0">
              <a:solidFill>
                <a:srgbClr val="FFFFFF"/>
              </a:solidFill>
              <a:latin typeface="Raleway Medium" pitchFamily="2" charset="0"/>
            </a:rPr>
            <a:t>offrire servizi di sistemi di trasporto a sostegno delle imprese del territorio</a:t>
          </a:r>
          <a:endParaRPr lang="it-IT" sz="3600" b="0" kern="1200" dirty="0">
            <a:solidFill>
              <a:srgbClr val="FFFFFF"/>
            </a:solidFill>
            <a:latin typeface="Raleway Medium" pitchFamily="2" charset="0"/>
            <a:ea typeface="Helvetica Neue"/>
            <a:cs typeface="Helvetica Neue"/>
          </a:endParaRPr>
        </a:p>
      </dsp:txBody>
      <dsp:txXfrm rot="10800000">
        <a:off x="4889272" y="4223157"/>
        <a:ext cx="21101435" cy="1131959"/>
      </dsp:txXfrm>
    </dsp:sp>
    <dsp:sp modelId="{EE6867BB-C50E-4510-BF27-4CB977BA1A8A}">
      <dsp:nvSpPr>
        <dsp:cNvPr id="0" name=""/>
        <dsp:cNvSpPr/>
      </dsp:nvSpPr>
      <dsp:spPr>
        <a:xfrm>
          <a:off x="3630529" y="4014240"/>
          <a:ext cx="1605137" cy="160513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870D9B-7753-4BAD-B34B-F1872B27E3D7}">
      <dsp:nvSpPr>
        <dsp:cNvPr id="0" name=""/>
        <dsp:cNvSpPr/>
      </dsp:nvSpPr>
      <dsp:spPr>
        <a:xfrm rot="10800000">
          <a:off x="4715930" y="6246914"/>
          <a:ext cx="21384425" cy="1131959"/>
        </a:xfrm>
        <a:prstGeom prst="homePlate">
          <a:avLst/>
        </a:prstGeom>
        <a:solidFill>
          <a:srgbClr val="5CB08C"/>
        </a:solidFill>
        <a:ln w="25400" cap="flat" cmpd="sng" algn="ctr">
          <a:solidFill>
            <a:srgbClr val="5CB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7821" tIns="152400" rIns="284480" bIns="152400" numCol="1" spcCol="1270" anchor="ctr" anchorCtr="0">
          <a:noAutofit/>
        </a:bodyPr>
        <a:lstStyle/>
        <a:p>
          <a:pPr marL="0" lvl="0" indent="0" algn="l" defTabSz="1778000">
            <a:lnSpc>
              <a:spcPct val="90000"/>
            </a:lnSpc>
            <a:spcBef>
              <a:spcPct val="0"/>
            </a:spcBef>
            <a:spcAft>
              <a:spcPct val="35000"/>
            </a:spcAft>
            <a:buNone/>
          </a:pPr>
          <a:r>
            <a:rPr lang="it-IT" sz="3600" b="1" kern="1200" dirty="0">
              <a:solidFill>
                <a:srgbClr val="FFFFFF"/>
              </a:solidFill>
              <a:latin typeface="Raleway Medium" pitchFamily="2" charset="0"/>
            </a:rPr>
            <a:t>Partecipativo: </a:t>
          </a:r>
          <a:r>
            <a:rPr lang="it-IT" sz="3600" b="0" kern="1200" dirty="0">
              <a:solidFill>
                <a:srgbClr val="FFFFFF"/>
              </a:solidFill>
              <a:latin typeface="Raleway Medium" pitchFamily="2" charset="0"/>
            </a:rPr>
            <a:t>migliorare la governance e lo sviluppo delle competenze</a:t>
          </a:r>
          <a:endParaRPr lang="it-IT" sz="3600" b="0" kern="1200" dirty="0">
            <a:solidFill>
              <a:srgbClr val="FFFFFF"/>
            </a:solidFill>
            <a:latin typeface="Raleway Medium" pitchFamily="2" charset="0"/>
            <a:ea typeface="Helvetica Neue"/>
            <a:cs typeface="Helvetica Neue"/>
          </a:endParaRPr>
        </a:p>
      </dsp:txBody>
      <dsp:txXfrm rot="10800000">
        <a:off x="4998920" y="6246914"/>
        <a:ext cx="21101435" cy="1131959"/>
      </dsp:txXfrm>
    </dsp:sp>
    <dsp:sp modelId="{E97910C5-CDE2-4E7D-82AA-04FAAFF1F589}">
      <dsp:nvSpPr>
        <dsp:cNvPr id="0" name=""/>
        <dsp:cNvSpPr/>
      </dsp:nvSpPr>
      <dsp:spPr>
        <a:xfrm>
          <a:off x="3630529" y="6020662"/>
          <a:ext cx="1605137" cy="160513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2C006-0732-48E1-BF55-466E8B1AC1CE}">
      <dsp:nvSpPr>
        <dsp:cNvPr id="0" name=""/>
        <dsp:cNvSpPr/>
      </dsp:nvSpPr>
      <dsp:spPr>
        <a:xfrm>
          <a:off x="0" y="124062"/>
          <a:ext cx="12899613" cy="46753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it-IT" sz="3700" b="1" i="0" kern="1200" baseline="0" dirty="0"/>
            <a:t>28/03/2023: </a:t>
          </a:r>
          <a:r>
            <a:rPr lang="it-IT" sz="3700" b="0" i="0" kern="1200" baseline="0" dirty="0"/>
            <a:t>A1 MILANO – NAPOLI: INCIDENTE TRA FIORENZUOLA E PIACENZA SUD IN DIREZIONE MILANO. Indicazioni fornite: “</a:t>
          </a:r>
          <a:r>
            <a:rPr lang="it-IT" sz="3700" b="0" i="1" kern="1200" baseline="0" dirty="0"/>
            <a:t>Agli utenti provenienti da Bologna e diretti verso Milano si consiglia di immettersi sull’A22 del Brennero verso Verona, quindi sull’A4 verso Milano; a chi ha già superato il bivio con l’A22 si consiglia di immettersi sull’A21 diramazione di Fiorenzuola, in direzione Brescia quindi in A4 verso Milano</a:t>
          </a:r>
          <a:r>
            <a:rPr lang="it-IT" sz="3700" b="0" i="0" kern="1200" baseline="0" dirty="0"/>
            <a:t>”).</a:t>
          </a:r>
          <a:endParaRPr lang="it-IT" sz="3700" kern="1200" dirty="0"/>
        </a:p>
      </dsp:txBody>
      <dsp:txXfrm>
        <a:off x="228230" y="352292"/>
        <a:ext cx="12443153" cy="4218860"/>
      </dsp:txXfrm>
    </dsp:sp>
    <dsp:sp modelId="{7F399F5A-D0B8-472E-8731-E4B824A36EFE}">
      <dsp:nvSpPr>
        <dsp:cNvPr id="0" name=""/>
        <dsp:cNvSpPr/>
      </dsp:nvSpPr>
      <dsp:spPr>
        <a:xfrm>
          <a:off x="0" y="4905942"/>
          <a:ext cx="12899613" cy="46753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it-IT" sz="3700" b="1" i="0" kern="1200" baseline="0" dirty="0"/>
            <a:t>05/04/2023</a:t>
          </a:r>
          <a:r>
            <a:rPr lang="it-IT" sz="3700" b="0" i="0" kern="1200" baseline="0" dirty="0"/>
            <a:t>: A1 MILANO-NAPOLI: INCIDENTE TRA REGGIO EMILIA E IL BIVIO CON LA A22 BRENNERO-MODENA VERSO BOLOGNA. Indicazioni fornite: “</a:t>
          </a:r>
          <a:r>
            <a:rPr lang="it-IT" sz="3700" b="0" i="1" kern="1200" baseline="0" dirty="0"/>
            <a:t>Agli utenti diretti verso Bologna, </a:t>
          </a:r>
          <a:r>
            <a:rPr lang="it-IT" sz="3700" b="1" i="1" kern="1200" baseline="0" dirty="0"/>
            <a:t>si consiglia di uscire alla stazione di Terre di Canossa Campegine, percorrere la SS9 via Emilia e rientrare in A1 alla stazione di Modena nord</a:t>
          </a:r>
          <a:r>
            <a:rPr lang="it-IT" sz="3700" b="0" i="0" kern="1200" baseline="0" dirty="0"/>
            <a:t>”).</a:t>
          </a:r>
          <a:endParaRPr lang="it-IT" sz="3700" kern="1200" dirty="0"/>
        </a:p>
      </dsp:txBody>
      <dsp:txXfrm>
        <a:off x="228230" y="5134172"/>
        <a:ext cx="12443153" cy="42188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D1568-7B18-4E7D-8089-B99AA2D2C449}">
      <dsp:nvSpPr>
        <dsp:cNvPr id="0" name=""/>
        <dsp:cNvSpPr/>
      </dsp:nvSpPr>
      <dsp:spPr>
        <a:xfrm>
          <a:off x="0" y="378504"/>
          <a:ext cx="12393037" cy="562014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it-IT" sz="3600" b="1" i="0" kern="1200" baseline="0" dirty="0"/>
            <a:t>06/04/2023 – ORE 14.30 </a:t>
          </a:r>
          <a:r>
            <a:rPr lang="it-IT" sz="3600" b="0" i="0" kern="1200" baseline="0" dirty="0"/>
            <a:t>: A1 MILANO-NAPOLI: TRATTO CHIUSO TRA IL BIVIO CON LA COMPLANARE DI PIACENZA E FIDENZA VERSO BOLOGNA PER INCIDENTE. Indicazioni fornite: “</a:t>
          </a:r>
          <a:r>
            <a:rPr lang="it-IT" sz="3600" b="0" i="1" kern="1200" baseline="0" dirty="0"/>
            <a:t>Agli utenti diretti verso Bologna, </a:t>
          </a:r>
          <a:r>
            <a:rPr lang="it-IT" sz="3600" b="1" i="1" kern="1200" baseline="0" dirty="0"/>
            <a:t>si consiglia di anticipare l’uscita a Basso Lodigiano, percorrere la SS9 “Via Emilia” e rientrare in A1 a Fidenza</a:t>
          </a:r>
          <a:r>
            <a:rPr lang="it-IT" sz="3600" b="0" i="1" kern="1200" baseline="0" dirty="0"/>
            <a:t>. Per le lunghe percorrenze in direzione di Bologna/Firenze percorrere la A58 TEEM per raggiungere la A4 Milano-Brescia, quindi proseguire lungo A22 Brennero-Modena e rientrare in A1 Milano-Napoli.”)</a:t>
          </a:r>
          <a:endParaRPr lang="it-IT" sz="3600" kern="1200" dirty="0"/>
        </a:p>
      </dsp:txBody>
      <dsp:txXfrm>
        <a:off x="274353" y="652857"/>
        <a:ext cx="11844331" cy="5071443"/>
      </dsp:txXfrm>
    </dsp:sp>
    <dsp:sp modelId="{7098F6CA-7FB1-456C-BCE0-73E8E3F88CE1}">
      <dsp:nvSpPr>
        <dsp:cNvPr id="0" name=""/>
        <dsp:cNvSpPr/>
      </dsp:nvSpPr>
      <dsp:spPr>
        <a:xfrm>
          <a:off x="0" y="6182974"/>
          <a:ext cx="12393037" cy="545467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it-IT" sz="3600" b="1" i="1" kern="1200" baseline="0" dirty="0"/>
            <a:t>02/08/2023</a:t>
          </a:r>
          <a:r>
            <a:rPr lang="it-IT" sz="3600" b="0" i="1" kern="1200" baseline="0" dirty="0"/>
            <a:t>: A1 MILANO-NAPOLI: INCIDENTE NEL TRATTO COMPRESO TRA FIORENZUOLA E PIACENZA SUD IN DIREZIONE MILANO. Indicazioni fornite: “A chi è diretto verso Milano, </a:t>
          </a:r>
          <a:r>
            <a:rPr lang="it-IT" sz="3600" b="1" i="1" kern="1200" baseline="0" dirty="0"/>
            <a:t>si consiglia di uscire a Fiorenzuola, proseguire sulla SS9 Via Emilia, per rientrare in autostrada a Piacenza sud.</a:t>
          </a:r>
          <a:r>
            <a:rPr lang="it-IT" sz="3600" b="0" i="1" kern="1200" baseline="0" dirty="0"/>
            <a:t> Per le lunghe percorrenze, si consiglia di prendere la A21, per poi proseguire sulla A4, in direzione Milano/Torino. In alternativa, percorrere la A22 e poi la A4 in direzione Milano/Torino”).</a:t>
          </a:r>
          <a:endParaRPr lang="it-IT" sz="3600" kern="1200" dirty="0"/>
        </a:p>
      </dsp:txBody>
      <dsp:txXfrm>
        <a:off x="266275" y="6449249"/>
        <a:ext cx="11860487" cy="492212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Shape 27"/>
          <p:cNvSpPr>
            <a:spLocks noGrp="1" noRot="1" noChangeAspect="1"/>
          </p:cNvSpPr>
          <p:nvPr>
            <p:ph type="sldImg"/>
          </p:nvPr>
        </p:nvSpPr>
        <p:spPr>
          <a:xfrm>
            <a:off x="1143000" y="685800"/>
            <a:ext cx="4572000" cy="3429000"/>
          </a:xfrm>
          <a:prstGeom prst="rect">
            <a:avLst/>
          </a:prstGeom>
        </p:spPr>
        <p:txBody>
          <a:bodyPr/>
          <a:lstStyle/>
          <a:p>
            <a:endParaRPr/>
          </a:p>
        </p:txBody>
      </p:sp>
      <p:sp>
        <p:nvSpPr>
          <p:cNvPr id="28" name="Shape 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87638" y="509588"/>
            <a:ext cx="4530725" cy="2547937"/>
          </a:xfrm>
        </p:spPr>
      </p:sp>
      <p:sp>
        <p:nvSpPr>
          <p:cNvPr id="3" name="Segnaposto note 2"/>
          <p:cNvSpPr>
            <a:spLocks noGrp="1"/>
          </p:cNvSpPr>
          <p:nvPr>
            <p:ph type="body" idx="1"/>
          </p:nvPr>
        </p:nvSpPr>
        <p:spPr/>
        <p:txBody>
          <a:bodyPr/>
          <a:lstStyle/>
          <a:p>
            <a:endParaRPr lang="it-IT" dirty="0"/>
          </a:p>
          <a:p>
            <a:endParaRPr lang="it-IT" dirty="0"/>
          </a:p>
        </p:txBody>
      </p:sp>
    </p:spTree>
    <p:extLst>
      <p:ext uri="{BB962C8B-B14F-4D97-AF65-F5344CB8AC3E}">
        <p14:creationId xmlns:p14="http://schemas.microsoft.com/office/powerpoint/2010/main" val="170179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5041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51080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29241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598544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745728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a:defRPr sz="3600"/>
            </a:lvl1pPr>
          </a:lstStyle>
          <a:p>
            <a:r>
              <a:t>Autore e data</a:t>
            </a:r>
          </a:p>
        </p:txBody>
      </p:sp>
      <p:sp>
        <p:nvSpPr>
          <p:cNvPr id="12" name="Titolo presentazione"/>
          <p:cNvSpPr txBox="1">
            <a:spLocks noGrp="1"/>
          </p:cNvSpPr>
          <p:nvPr>
            <p:ph type="title" hasCustomPrompt="1"/>
          </p:nvPr>
        </p:nvSpPr>
        <p:spPr>
          <a:prstGeom prst="rect">
            <a:avLst/>
          </a:prstGeom>
        </p:spPr>
        <p:txBody>
          <a:bodyPr/>
          <a:lstStyle/>
          <a:p>
            <a:r>
              <a:t>Titolo presentazione</a:t>
            </a:r>
          </a:p>
        </p:txBody>
      </p:sp>
      <p:sp>
        <p:nvSpPr>
          <p:cNvPr id="13" name="Corpo livello uno…"/>
          <p:cNvSpPr txBox="1">
            <a:spLocks noGrp="1"/>
          </p:cNvSpPr>
          <p:nvPr>
            <p:ph type="body" sz="quarter" idx="1" hasCustomPrompt="1"/>
          </p:nvPr>
        </p:nvSpPr>
        <p:spPr>
          <a:prstGeom prst="rect">
            <a:avLst/>
          </a:prstGeom>
        </p:spPr>
        <p:txBody>
          <a:body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2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DA4868-34AD-EA45-96B4-19E96357E053}"/>
              </a:ext>
            </a:extLst>
          </p:cNvPr>
          <p:cNvSpPr>
            <a:spLocks noGrp="1"/>
          </p:cNvSpPr>
          <p:nvPr>
            <p:ph type="title"/>
          </p:nvPr>
        </p:nvSpPr>
        <p:spPr>
          <a:xfrm>
            <a:off x="307367" y="299948"/>
            <a:ext cx="23769272" cy="1708147"/>
          </a:xfrm>
          <a:noFill/>
          <a:ln>
            <a:noFill/>
          </a:ln>
        </p:spPr>
        <p:txBody>
          <a:bodyPr spcFirstLastPara="1" wrap="square" lIns="91425" tIns="45700" rIns="91425" bIns="45700" anchor="ctr" anchorCtr="0">
            <a:normAutofit/>
          </a:bodyPr>
          <a:lstStyle>
            <a:lvl1pPr>
              <a:defRPr lang="it-IT" sz="6667">
                <a:solidFill>
                  <a:srgbClr val="0F4C72"/>
                </a:solidFill>
                <a:latin typeface="Raleway"/>
                <a:ea typeface="Raleway"/>
                <a:cs typeface="Raleway"/>
              </a:defRPr>
            </a:lvl1pPr>
          </a:lstStyle>
          <a:p>
            <a:pPr lvl="0">
              <a:buClr>
                <a:srgbClr val="0F4C72"/>
              </a:buClr>
              <a:buSzPts val="2500"/>
              <a:buFont typeface="Raleway"/>
            </a:pPr>
            <a:r>
              <a:rPr lang="it-IT"/>
              <a:t>Fare clic per modificare lo stile del titolo dello schema</a:t>
            </a:r>
            <a:endParaRPr lang="it-IT" dirty="0"/>
          </a:p>
        </p:txBody>
      </p:sp>
      <p:sp>
        <p:nvSpPr>
          <p:cNvPr id="3" name="Segnaposto piè di pagina 2">
            <a:extLst>
              <a:ext uri="{FF2B5EF4-FFF2-40B4-BE49-F238E27FC236}">
                <a16:creationId xmlns:a16="http://schemas.microsoft.com/office/drawing/2014/main" id="{4E654781-D314-E442-A883-A0C747442BBA}"/>
              </a:ext>
            </a:extLst>
          </p:cNvPr>
          <p:cNvSpPr>
            <a:spLocks noGrp="1"/>
          </p:cNvSpPr>
          <p:nvPr>
            <p:ph type="ftr" idx="10"/>
          </p:nvPr>
        </p:nvSpPr>
        <p:spPr>
          <a:xfrm>
            <a:off x="4650724" y="12794664"/>
            <a:ext cx="17581747" cy="730251"/>
          </a:xfrm>
        </p:spPr>
        <p:txBody>
          <a:bodyPr/>
          <a:lstStyle>
            <a:lvl1pPr>
              <a:defRPr>
                <a:latin typeface="Raleway" pitchFamily="2" charset="77"/>
              </a:defRPr>
            </a:lvl1pPr>
          </a:lstStyle>
          <a:p>
            <a:endParaRPr lang="it-IT" dirty="0"/>
          </a:p>
        </p:txBody>
      </p:sp>
      <p:sp>
        <p:nvSpPr>
          <p:cNvPr id="4" name="Segnaposto numero diapositiva 3">
            <a:extLst>
              <a:ext uri="{FF2B5EF4-FFF2-40B4-BE49-F238E27FC236}">
                <a16:creationId xmlns:a16="http://schemas.microsoft.com/office/drawing/2014/main" id="{65913844-5C93-E04F-9A98-1413A000605A}"/>
              </a:ext>
            </a:extLst>
          </p:cNvPr>
          <p:cNvSpPr>
            <a:spLocks noGrp="1"/>
          </p:cNvSpPr>
          <p:nvPr>
            <p:ph type="sldNum" idx="11"/>
          </p:nvPr>
        </p:nvSpPr>
        <p:spPr>
          <a:xfrm>
            <a:off x="23062139" y="13145324"/>
            <a:ext cx="444031" cy="379591"/>
          </a:xfrm>
        </p:spPr>
        <p:txBody>
          <a:bodyPr/>
          <a:lstStyle>
            <a:lvl1pPr>
              <a:defRPr>
                <a:latin typeface="Raleway" pitchFamily="2" charset="77"/>
              </a:defRPr>
            </a:lvl1pPr>
          </a:lstStyle>
          <a:p>
            <a:fld id="{00000000-1234-1234-1234-123412341234}" type="slidenum">
              <a:rPr lang="it-IT" smtClean="0"/>
              <a:pPr/>
              <a:t>‹N›</a:t>
            </a:fld>
            <a:endParaRPr lang="it-IT"/>
          </a:p>
        </p:txBody>
      </p:sp>
      <p:sp>
        <p:nvSpPr>
          <p:cNvPr id="6" name="Segnaposto contenuto 5">
            <a:extLst>
              <a:ext uri="{FF2B5EF4-FFF2-40B4-BE49-F238E27FC236}">
                <a16:creationId xmlns:a16="http://schemas.microsoft.com/office/drawing/2014/main" id="{263F1FAA-EEB5-0743-AA6E-EE9D3584C8F7}"/>
              </a:ext>
            </a:extLst>
          </p:cNvPr>
          <p:cNvSpPr>
            <a:spLocks noGrp="1"/>
          </p:cNvSpPr>
          <p:nvPr>
            <p:ph sz="quarter" idx="12"/>
          </p:nvPr>
        </p:nvSpPr>
        <p:spPr>
          <a:xfrm>
            <a:off x="309036" y="2252135"/>
            <a:ext cx="23765933" cy="9982200"/>
          </a:xfrm>
        </p:spPr>
        <p:txBody>
          <a:bodyPr/>
          <a:lstStyle>
            <a:lvl1pPr>
              <a:defRPr>
                <a:latin typeface="Raleway" pitchFamily="2" charset="77"/>
              </a:defRPr>
            </a:lvl1pPr>
            <a:lvl2pPr>
              <a:defRPr>
                <a:latin typeface="Raleway" pitchFamily="2" charset="77"/>
              </a:defRPr>
            </a:lvl2pPr>
            <a:lvl3pPr>
              <a:defRPr>
                <a:latin typeface="Raleway" pitchFamily="2" charset="77"/>
              </a:defRPr>
            </a:lvl3pPr>
            <a:lvl4pPr>
              <a:defRPr>
                <a:latin typeface="Raleway" pitchFamily="2" charset="77"/>
              </a:defRPr>
            </a:lvl4pPr>
            <a:lvl5pPr>
              <a:defRPr>
                <a:latin typeface="Raleway" pitchFamily="2"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13776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1" y="3048001"/>
            <a:ext cx="10866968" cy="86836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11882968" y="3048001"/>
            <a:ext cx="10866965" cy="86836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1998347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presentazione"/>
          <p:cNvSpPr txBox="1">
            <a:spLocks noGrp="1"/>
          </p:cNvSpPr>
          <p:nvPr>
            <p:ph type="title" hasCustomPrompt="1"/>
          </p:nvPr>
        </p:nvSpPr>
        <p:spPr>
          <a:xfrm>
            <a:off x="1206496" y="2574991"/>
            <a:ext cx="21971004"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Titolo presentazione</a:t>
            </a:r>
          </a:p>
        </p:txBody>
      </p:sp>
      <p:sp>
        <p:nvSpPr>
          <p:cNvPr id="3" name="Corpo livello uno…"/>
          <p:cNvSpPr txBox="1">
            <a:spLocks noGrp="1"/>
          </p:cNvSpPr>
          <p:nvPr>
            <p:ph type="body" idx="1" hasCustomPrompt="1"/>
          </p:nvPr>
        </p:nvSpPr>
        <p:spPr>
          <a:xfrm>
            <a:off x="1201342" y="7223190"/>
            <a:ext cx="21971001"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Sottotitolo presentazione</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Lst>
  <p:transition spd="med"/>
  <p:txStyles>
    <p:title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9pPr>
    </p:titleStyle>
    <p:body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0" marR="0" indent="22860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6pPr>
      <a:lvl7pPr marL="0" marR="0" indent="2743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7pPr>
      <a:lvl8pPr marL="0" marR="0" indent="3200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8pPr>
      <a:lvl9pPr marL="0" marR="0" indent="3657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riangolo"/>
          <p:cNvSpPr/>
          <p:nvPr/>
        </p:nvSpPr>
        <p:spPr>
          <a:xfrm rot="14103246">
            <a:off x="-16678607" y="-10460367"/>
            <a:ext cx="21920283" cy="178313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FFC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0" name="Triangolo"/>
          <p:cNvSpPr/>
          <p:nvPr/>
        </p:nvSpPr>
        <p:spPr>
          <a:xfrm rot="13666198">
            <a:off x="12879385" y="-11488052"/>
            <a:ext cx="21920284" cy="178313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FF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1" name="E"/>
          <p:cNvSpPr/>
          <p:nvPr/>
        </p:nvSpPr>
        <p:spPr>
          <a:xfrm rot="11310170">
            <a:off x="12307269" y="12945132"/>
            <a:ext cx="21920283" cy="178313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60A284"/>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lstStyle>
            <a:lvl1pPr defTabSz="825500">
              <a:defRPr sz="3200">
                <a:solidFill>
                  <a:srgbClr val="FFFFFF"/>
                </a:solidFill>
                <a:latin typeface="Helvetica Neue Medium"/>
                <a:ea typeface="Helvetica Neue Medium"/>
                <a:cs typeface="Helvetica Neue Medium"/>
                <a:sym typeface="Helvetica Neue Medium"/>
              </a:defRPr>
            </a:lvl1pPr>
          </a:lstStyle>
          <a:p>
            <a:r>
              <a:t>E</a:t>
            </a:r>
          </a:p>
        </p:txBody>
      </p:sp>
      <p:sp>
        <p:nvSpPr>
          <p:cNvPr id="142" name="Triangolo"/>
          <p:cNvSpPr/>
          <p:nvPr/>
        </p:nvSpPr>
        <p:spPr>
          <a:xfrm rot="9877692">
            <a:off x="-13472687" y="14289034"/>
            <a:ext cx="21920283" cy="178313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0070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5" name="Lorem ipsum dolor sit amet, consectetur adipiscing.…"/>
          <p:cNvSpPr txBox="1"/>
          <p:nvPr/>
        </p:nvSpPr>
        <p:spPr>
          <a:xfrm>
            <a:off x="1974935" y="11141673"/>
            <a:ext cx="14336680" cy="1842236"/>
          </a:xfrm>
          <a:prstGeom prst="rect">
            <a:avLst/>
          </a:prstGeom>
          <a:solidFill>
            <a:srgbClr val="F0EAF0"/>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gn="l">
              <a:spcBef>
                <a:spcPts val="368"/>
              </a:spcBef>
              <a:buClrTx/>
              <a:buSzPct val="70000"/>
              <a:defRPr/>
            </a:pPr>
            <a:r>
              <a:rPr lang="it-IT" altLang="it-IT" sz="3200" b="1" dirty="0">
                <a:latin typeface="Raleway SemiBold" pitchFamily="2" charset="0"/>
                <a:cs typeface="Arial" panose="020B0604020202020204" pitchFamily="34" charset="0"/>
              </a:rPr>
              <a:t>Ing. Federica Ropa - </a:t>
            </a:r>
            <a:r>
              <a:rPr lang="it-IT" altLang="it-IT" sz="3200" i="1" dirty="0">
                <a:latin typeface="Raleway SemiBold" pitchFamily="2" charset="0"/>
                <a:cs typeface="Arial" panose="020B0604020202020204" pitchFamily="34" charset="0"/>
              </a:rPr>
              <a:t>Regione Emilia-Romagna</a:t>
            </a:r>
          </a:p>
          <a:p>
            <a:pPr algn="l">
              <a:spcBef>
                <a:spcPts val="368"/>
              </a:spcBef>
              <a:buSzPct val="70000"/>
              <a:defRPr/>
            </a:pPr>
            <a:r>
              <a:rPr lang="it-IT" altLang="it-IT" sz="3200" i="1" dirty="0">
                <a:latin typeface="Raleway SemiBold" pitchFamily="2" charset="0"/>
                <a:cs typeface="Arial" panose="020B0604020202020204" pitchFamily="34" charset="0"/>
              </a:rPr>
              <a:t>Responsabile Area di Lavoro Viabilità Logistica Vie d’acqua e Aeroporti</a:t>
            </a:r>
          </a:p>
          <a:p>
            <a:pPr algn="l">
              <a:lnSpc>
                <a:spcPct val="150000"/>
              </a:lnSpc>
              <a:spcBef>
                <a:spcPts val="368"/>
              </a:spcBef>
              <a:buClrTx/>
              <a:buSzPct val="70000"/>
              <a:defRPr/>
            </a:pPr>
            <a:r>
              <a:rPr lang="it-IT" altLang="it-IT" sz="3200" b="0" u="sng" dirty="0">
                <a:solidFill>
                  <a:srgbClr val="0070C0"/>
                </a:solidFill>
                <a:latin typeface="Raleway SemiBold" pitchFamily="2" charset="0"/>
                <a:cs typeface="Arial" panose="020B0604020202020204" pitchFamily="34" charset="0"/>
              </a:rPr>
              <a:t>federica.ropa@regione.emilia-romagna.it</a:t>
            </a:r>
          </a:p>
        </p:txBody>
      </p:sp>
      <p:pic>
        <p:nvPicPr>
          <p:cNvPr id="146" name="Immagine" descr="Immagine"/>
          <p:cNvPicPr>
            <a:picLocks noChangeAspect="1"/>
          </p:cNvPicPr>
          <p:nvPr/>
        </p:nvPicPr>
        <p:blipFill>
          <a:blip r:embed="rId3"/>
          <a:stretch>
            <a:fillRect/>
          </a:stretch>
        </p:blipFill>
        <p:spPr>
          <a:xfrm>
            <a:off x="563467" y="0"/>
            <a:ext cx="4849913" cy="1947908"/>
          </a:xfrm>
          <a:prstGeom prst="rect">
            <a:avLst/>
          </a:prstGeom>
          <a:ln w="12700">
            <a:miter lim="400000"/>
          </a:ln>
        </p:spPr>
      </p:pic>
      <p:sp>
        <p:nvSpPr>
          <p:cNvPr id="3" name="Triangolo">
            <a:extLst>
              <a:ext uri="{FF2B5EF4-FFF2-40B4-BE49-F238E27FC236}">
                <a16:creationId xmlns:a16="http://schemas.microsoft.com/office/drawing/2014/main" id="{B83C2774-4B6D-3F2D-1110-AF251E2C6D6C}"/>
              </a:ext>
            </a:extLst>
          </p:cNvPr>
          <p:cNvSpPr/>
          <p:nvPr/>
        </p:nvSpPr>
        <p:spPr>
          <a:xfrm rot="15021702">
            <a:off x="19331413" y="4408400"/>
            <a:ext cx="10105174" cy="88029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chemeClr val="accent3"/>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7" name="Immagine 6">
            <a:extLst>
              <a:ext uri="{FF2B5EF4-FFF2-40B4-BE49-F238E27FC236}">
                <a16:creationId xmlns:a16="http://schemas.microsoft.com/office/drawing/2014/main" id="{14B66E0E-804F-515D-B3EE-8BDC76F683AF}"/>
              </a:ext>
            </a:extLst>
          </p:cNvPr>
          <p:cNvPicPr>
            <a:picLocks noChangeAspect="1"/>
          </p:cNvPicPr>
          <p:nvPr/>
        </p:nvPicPr>
        <p:blipFill>
          <a:blip r:embed="rId4"/>
          <a:stretch>
            <a:fillRect/>
          </a:stretch>
        </p:blipFill>
        <p:spPr>
          <a:xfrm>
            <a:off x="3475918" y="1964391"/>
            <a:ext cx="16650766" cy="862101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84D805A-4F4C-9922-3416-C27AF251D0C4}"/>
              </a:ext>
            </a:extLst>
          </p:cNvPr>
          <p:cNvSpPr txBox="1"/>
          <p:nvPr/>
        </p:nvSpPr>
        <p:spPr>
          <a:xfrm>
            <a:off x="6910335" y="606088"/>
            <a:ext cx="4079631" cy="1429135"/>
          </a:xfrm>
          <a:prstGeom prst="rect">
            <a:avLst/>
          </a:prstGeom>
          <a:noFill/>
          <a:ln w="12700">
            <a:noFill/>
            <a:miter lim="400000"/>
          </a:ln>
        </p:spPr>
        <p:txBody>
          <a:bodyPr spcFirstLastPara="1" wrap="square" lIns="91425" tIns="45700" rIns="91425" bIns="45700" anchor="ctr" anchorCtr="0">
            <a:normAutofit/>
          </a:bodyPr>
          <a:lstStyle>
            <a:lvl1pPr algn="l">
              <a:lnSpc>
                <a:spcPct val="80000"/>
              </a:lnSpc>
              <a:defRPr lang="it-IT" sz="5600" b="1" spc="-232">
                <a:solidFill>
                  <a:srgbClr val="5CB08C"/>
                </a:solidFill>
                <a:latin typeface="Raleway"/>
              </a:defRPr>
            </a:lvl1pPr>
            <a:lvl2pPr algn="l">
              <a:lnSpc>
                <a:spcPct val="80000"/>
              </a:lnSpc>
              <a:defRPr sz="11600" b="1" spc="-232">
                <a:solidFill>
                  <a:srgbClr val="000000"/>
                </a:solidFill>
              </a:defRPr>
            </a:lvl2pPr>
            <a:lvl3pPr algn="l">
              <a:lnSpc>
                <a:spcPct val="80000"/>
              </a:lnSpc>
              <a:defRPr sz="11600" b="1" spc="-232">
                <a:solidFill>
                  <a:srgbClr val="000000"/>
                </a:solidFill>
              </a:defRPr>
            </a:lvl3pPr>
            <a:lvl4pPr algn="l">
              <a:lnSpc>
                <a:spcPct val="80000"/>
              </a:lnSpc>
              <a:defRPr sz="11600" b="1" spc="-232">
                <a:solidFill>
                  <a:srgbClr val="000000"/>
                </a:solidFill>
              </a:defRPr>
            </a:lvl4pPr>
            <a:lvl5pPr algn="l">
              <a:lnSpc>
                <a:spcPct val="80000"/>
              </a:lnSpc>
              <a:defRPr sz="11600" b="1" spc="-232">
                <a:solidFill>
                  <a:srgbClr val="000000"/>
                </a:solidFill>
              </a:defRPr>
            </a:lvl5pPr>
            <a:lvl6pPr algn="l">
              <a:lnSpc>
                <a:spcPct val="80000"/>
              </a:lnSpc>
              <a:defRPr sz="11600" b="1" spc="-232">
                <a:solidFill>
                  <a:srgbClr val="000000"/>
                </a:solidFill>
              </a:defRPr>
            </a:lvl6pPr>
            <a:lvl7pPr algn="l">
              <a:lnSpc>
                <a:spcPct val="80000"/>
              </a:lnSpc>
              <a:defRPr sz="11600" b="1" spc="-232">
                <a:solidFill>
                  <a:srgbClr val="000000"/>
                </a:solidFill>
              </a:defRPr>
            </a:lvl7pPr>
            <a:lvl8pPr algn="l">
              <a:lnSpc>
                <a:spcPct val="80000"/>
              </a:lnSpc>
              <a:defRPr sz="11600" b="1" spc="-232">
                <a:solidFill>
                  <a:srgbClr val="000000"/>
                </a:solidFill>
              </a:defRPr>
            </a:lvl8pPr>
            <a:lvl9pPr algn="l">
              <a:lnSpc>
                <a:spcPct val="80000"/>
              </a:lnSpc>
              <a:defRPr sz="11600" b="1" spc="-232">
                <a:solidFill>
                  <a:srgbClr val="000000"/>
                </a:solidFill>
              </a:defRPr>
            </a:lvl9pPr>
          </a:lstStyle>
          <a:p>
            <a:r>
              <a:rPr lang="it-IT" dirty="0"/>
              <a:t>PRIT 2025</a:t>
            </a:r>
          </a:p>
        </p:txBody>
      </p:sp>
      <p:pic>
        <p:nvPicPr>
          <p:cNvPr id="7" name="Immagine 6" descr="Immagine che contiene testo, mappa&#10;&#10;Descrizione generata automaticamente">
            <a:extLst>
              <a:ext uri="{FF2B5EF4-FFF2-40B4-BE49-F238E27FC236}">
                <a16:creationId xmlns:a16="http://schemas.microsoft.com/office/drawing/2014/main" id="{5815DE55-D016-2D9A-86AD-5F5C18B09B94}"/>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b="2506"/>
          <a:stretch/>
        </p:blipFill>
        <p:spPr>
          <a:xfrm>
            <a:off x="291830" y="1925151"/>
            <a:ext cx="19365231" cy="10662440"/>
          </a:xfrm>
          <a:prstGeom prst="rect">
            <a:avLst/>
          </a:prstGeom>
        </p:spPr>
      </p:pic>
      <p:sp>
        <p:nvSpPr>
          <p:cNvPr id="8" name="CasellaDiTesto 7">
            <a:extLst>
              <a:ext uri="{FF2B5EF4-FFF2-40B4-BE49-F238E27FC236}">
                <a16:creationId xmlns:a16="http://schemas.microsoft.com/office/drawing/2014/main" id="{F39BEEEA-A76B-9F76-A5C6-E41747749F60}"/>
              </a:ext>
            </a:extLst>
          </p:cNvPr>
          <p:cNvSpPr txBox="1"/>
          <p:nvPr/>
        </p:nvSpPr>
        <p:spPr>
          <a:xfrm>
            <a:off x="12464374" y="1683997"/>
            <a:ext cx="10706910" cy="2352888"/>
          </a:xfrm>
          <a:prstGeom prst="rect">
            <a:avLst/>
          </a:prstGeom>
          <a:solidFill>
            <a:srgbClr val="F4F3EC"/>
          </a:solidFill>
          <a:ln w="12700" cap="flat">
            <a:solidFill>
              <a:schemeClr val="tx1">
                <a:lumMod val="50000"/>
              </a:schemeClr>
            </a:solidFill>
            <a:miter lim="400000"/>
          </a:ln>
          <a:effectLst>
            <a:innerShdw blurRad="63500" dist="50800" dir="8100000">
              <a:prstClr val="black">
                <a:alpha val="50000"/>
              </a:prstClr>
            </a:inn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7000"/>
              </a:lnSpc>
              <a:spcAft>
                <a:spcPts val="800"/>
              </a:spcAft>
            </a:pPr>
            <a:r>
              <a:rPr lang="it-IT" sz="3600" kern="100" dirty="0">
                <a:latin typeface="Aptos" panose="020B0004020202020204" pitchFamily="34" charset="0"/>
                <a:ea typeface="Aptos" panose="020B0004020202020204" pitchFamily="34" charset="0"/>
                <a:cs typeface="Times New Roman" panose="02020603050405020304" pitchFamily="18" charset="0"/>
              </a:rPr>
              <a:t>L’</a:t>
            </a:r>
            <a:r>
              <a:rPr lang="it-IT" sz="3600" kern="100" dirty="0">
                <a:effectLst/>
                <a:latin typeface="Aptos" panose="020B0004020202020204" pitchFamily="34" charset="0"/>
                <a:ea typeface="Aptos" panose="020B0004020202020204" pitchFamily="34" charset="0"/>
                <a:cs typeface="Times New Roman" panose="02020603050405020304" pitchFamily="18" charset="0"/>
              </a:rPr>
              <a:t>intervento di potenziamento consente di ottenere sulle intere tratte un valore medio del Grado di Saturazione &lt;= 85%.</a:t>
            </a:r>
          </a:p>
          <a:p>
            <a:pPr marL="0" marR="0" indent="0" algn="ctr" defTabSz="2438338" rtl="0" fontAlgn="auto" latinLnBrk="0" hangingPunct="0">
              <a:lnSpc>
                <a:spcPct val="100000"/>
              </a:lnSpc>
              <a:spcBef>
                <a:spcPts val="0"/>
              </a:spcBef>
              <a:spcAft>
                <a:spcPts val="0"/>
              </a:spcAft>
              <a:buClrTx/>
              <a:buSzTx/>
              <a:buFontTx/>
              <a:buNone/>
              <a:tabLst/>
            </a:pPr>
            <a:endParaRPr kumimoji="0" lang="it-IT"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9" name="Immagine" descr="Immagine">
            <a:extLst>
              <a:ext uri="{FF2B5EF4-FFF2-40B4-BE49-F238E27FC236}">
                <a16:creationId xmlns:a16="http://schemas.microsoft.com/office/drawing/2014/main" id="{3AE4E7CD-0F09-108E-3705-AEA0E3C67B03}"/>
              </a:ext>
            </a:extLst>
          </p:cNvPr>
          <p:cNvPicPr>
            <a:picLocks noChangeAspect="1"/>
          </p:cNvPicPr>
          <p:nvPr/>
        </p:nvPicPr>
        <p:blipFill>
          <a:blip r:embed="rId4"/>
          <a:stretch>
            <a:fillRect/>
          </a:stretch>
        </p:blipFill>
        <p:spPr>
          <a:xfrm>
            <a:off x="1059516" y="251731"/>
            <a:ext cx="4849913" cy="1947908"/>
          </a:xfrm>
          <a:prstGeom prst="rect">
            <a:avLst/>
          </a:prstGeom>
          <a:ln w="12700">
            <a:miter lim="400000"/>
          </a:ln>
        </p:spPr>
      </p:pic>
    </p:spTree>
    <p:extLst>
      <p:ext uri="{BB962C8B-B14F-4D97-AF65-F5344CB8AC3E}">
        <p14:creationId xmlns:p14="http://schemas.microsoft.com/office/powerpoint/2010/main" val="394761556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84D805A-4F4C-9922-3416-C27AF251D0C4}"/>
              </a:ext>
            </a:extLst>
          </p:cNvPr>
          <p:cNvSpPr txBox="1"/>
          <p:nvPr/>
        </p:nvSpPr>
        <p:spPr>
          <a:xfrm>
            <a:off x="6792277" y="511117"/>
            <a:ext cx="4079631" cy="1429135"/>
          </a:xfrm>
          <a:prstGeom prst="rect">
            <a:avLst/>
          </a:prstGeom>
          <a:noFill/>
          <a:ln w="12700">
            <a:noFill/>
            <a:miter lim="400000"/>
          </a:ln>
        </p:spPr>
        <p:txBody>
          <a:bodyPr spcFirstLastPara="1" wrap="square" lIns="91425" tIns="45700" rIns="91425" bIns="45700" anchor="ctr" anchorCtr="0">
            <a:normAutofit/>
          </a:bodyPr>
          <a:lstStyle>
            <a:lvl1pPr algn="l">
              <a:lnSpc>
                <a:spcPct val="80000"/>
              </a:lnSpc>
              <a:defRPr lang="it-IT" sz="5600" b="1" spc="-232">
                <a:solidFill>
                  <a:srgbClr val="5CB08C"/>
                </a:solidFill>
                <a:latin typeface="Raleway"/>
              </a:defRPr>
            </a:lvl1pPr>
            <a:lvl2pPr algn="l">
              <a:lnSpc>
                <a:spcPct val="80000"/>
              </a:lnSpc>
              <a:defRPr sz="11600" b="1" spc="-232">
                <a:solidFill>
                  <a:srgbClr val="000000"/>
                </a:solidFill>
              </a:defRPr>
            </a:lvl2pPr>
            <a:lvl3pPr algn="l">
              <a:lnSpc>
                <a:spcPct val="80000"/>
              </a:lnSpc>
              <a:defRPr sz="11600" b="1" spc="-232">
                <a:solidFill>
                  <a:srgbClr val="000000"/>
                </a:solidFill>
              </a:defRPr>
            </a:lvl3pPr>
            <a:lvl4pPr algn="l">
              <a:lnSpc>
                <a:spcPct val="80000"/>
              </a:lnSpc>
              <a:defRPr sz="11600" b="1" spc="-232">
                <a:solidFill>
                  <a:srgbClr val="000000"/>
                </a:solidFill>
              </a:defRPr>
            </a:lvl4pPr>
            <a:lvl5pPr algn="l">
              <a:lnSpc>
                <a:spcPct val="80000"/>
              </a:lnSpc>
              <a:defRPr sz="11600" b="1" spc="-232">
                <a:solidFill>
                  <a:srgbClr val="000000"/>
                </a:solidFill>
              </a:defRPr>
            </a:lvl5pPr>
            <a:lvl6pPr algn="l">
              <a:lnSpc>
                <a:spcPct val="80000"/>
              </a:lnSpc>
              <a:defRPr sz="11600" b="1" spc="-232">
                <a:solidFill>
                  <a:srgbClr val="000000"/>
                </a:solidFill>
              </a:defRPr>
            </a:lvl6pPr>
            <a:lvl7pPr algn="l">
              <a:lnSpc>
                <a:spcPct val="80000"/>
              </a:lnSpc>
              <a:defRPr sz="11600" b="1" spc="-232">
                <a:solidFill>
                  <a:srgbClr val="000000"/>
                </a:solidFill>
              </a:defRPr>
            </a:lvl7pPr>
            <a:lvl8pPr algn="l">
              <a:lnSpc>
                <a:spcPct val="80000"/>
              </a:lnSpc>
              <a:defRPr sz="11600" b="1" spc="-232">
                <a:solidFill>
                  <a:srgbClr val="000000"/>
                </a:solidFill>
              </a:defRPr>
            </a:lvl8pPr>
            <a:lvl9pPr algn="l">
              <a:lnSpc>
                <a:spcPct val="80000"/>
              </a:lnSpc>
              <a:defRPr sz="11600" b="1" spc="-232">
                <a:solidFill>
                  <a:srgbClr val="000000"/>
                </a:solidFill>
              </a:defRPr>
            </a:lvl9pPr>
          </a:lstStyle>
          <a:p>
            <a:pPr algn="ctr"/>
            <a:r>
              <a:rPr lang="it-IT" dirty="0"/>
              <a:t>PRIT 2025</a:t>
            </a:r>
          </a:p>
        </p:txBody>
      </p:sp>
      <p:sp>
        <p:nvSpPr>
          <p:cNvPr id="8" name="CasellaDiTesto 7">
            <a:extLst>
              <a:ext uri="{FF2B5EF4-FFF2-40B4-BE49-F238E27FC236}">
                <a16:creationId xmlns:a16="http://schemas.microsoft.com/office/drawing/2014/main" id="{F39BEEEA-A76B-9F76-A5C6-E41747749F60}"/>
              </a:ext>
            </a:extLst>
          </p:cNvPr>
          <p:cNvSpPr txBox="1"/>
          <p:nvPr/>
        </p:nvSpPr>
        <p:spPr>
          <a:xfrm>
            <a:off x="1059515" y="2395240"/>
            <a:ext cx="22091430" cy="4462760"/>
          </a:xfrm>
          <a:prstGeom prst="rect">
            <a:avLst/>
          </a:prstGeom>
          <a:solidFill>
            <a:srgbClr val="F4F3EC"/>
          </a:solidFill>
          <a:ln w="12700" cap="flat">
            <a:solidFill>
              <a:schemeClr val="tx1">
                <a:lumMod val="50000"/>
              </a:schemeClr>
            </a:solidFill>
            <a:miter lim="400000"/>
          </a:ln>
          <a:effectLst>
            <a:innerShdw blurRad="63500" dist="50800" dir="8100000">
              <a:prstClr val="black">
                <a:alpha val="50000"/>
              </a:prstClr>
            </a:inn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ct val="150000"/>
              </a:lnSpc>
              <a:spcAft>
                <a:spcPts val="800"/>
              </a:spcAft>
            </a:pPr>
            <a:r>
              <a:rPr lang="it-IT" sz="3600" kern="100" dirty="0">
                <a:effectLst/>
                <a:latin typeface="Aptos" panose="020B0004020202020204" pitchFamily="34" charset="0"/>
                <a:ea typeface="Aptos" panose="020B0004020202020204" pitchFamily="34" charset="0"/>
                <a:cs typeface="Times New Roman" panose="02020603050405020304" pitchFamily="18" charset="0"/>
              </a:rPr>
              <a:t>Al fine di assicurare omogeneità funzionale della rete, dal punto di vista trasportistico risulta opportuno estendere gli interventi di potenziamento autostradali, </a:t>
            </a:r>
            <a:r>
              <a:rPr lang="it-IT" sz="3600" u="sng" kern="100" dirty="0">
                <a:effectLst/>
                <a:latin typeface="Aptos" panose="020B0004020202020204" pitchFamily="34" charset="0"/>
                <a:ea typeface="Aptos" panose="020B0004020202020204" pitchFamily="34" charset="0"/>
                <a:cs typeface="Times New Roman" panose="02020603050405020304" pitchFamily="18" charset="0"/>
              </a:rPr>
              <a:t>fin da subito </a:t>
            </a:r>
            <a:r>
              <a:rPr lang="it-IT" sz="3600" b="1" kern="100" dirty="0">
                <a:effectLst/>
                <a:latin typeface="Aptos" panose="020B0004020202020204" pitchFamily="34" charset="0"/>
                <a:ea typeface="Aptos" panose="020B0004020202020204" pitchFamily="34" charset="0"/>
                <a:cs typeface="Times New Roman" panose="02020603050405020304" pitchFamily="18" charset="0"/>
              </a:rPr>
              <a:t>oltre il confine regionale</a:t>
            </a:r>
            <a:r>
              <a:rPr lang="it-IT" sz="3600" kern="100" dirty="0">
                <a:effectLst/>
                <a:latin typeface="Aptos" panose="020B0004020202020204" pitchFamily="34" charset="0"/>
                <a:ea typeface="Aptos" panose="020B0004020202020204" pitchFamily="34" charset="0"/>
                <a:cs typeface="Times New Roman" panose="02020603050405020304" pitchFamily="18" charset="0"/>
              </a:rPr>
              <a:t>.</a:t>
            </a:r>
          </a:p>
          <a:p>
            <a:pPr algn="just">
              <a:lnSpc>
                <a:spcPct val="150000"/>
              </a:lnSpc>
              <a:spcAft>
                <a:spcPts val="800"/>
              </a:spcAft>
            </a:pPr>
            <a:r>
              <a:rPr lang="it-IT" sz="3600" kern="100" dirty="0">
                <a:effectLst/>
                <a:latin typeface="Aptos" panose="020B0004020202020204" pitchFamily="34" charset="0"/>
                <a:ea typeface="Aptos" panose="020B0004020202020204" pitchFamily="34" charset="0"/>
                <a:cs typeface="Times New Roman" panose="02020603050405020304" pitchFamily="18" charset="0"/>
              </a:rPr>
              <a:t>In considerazione della importante interrelazione con la viabilità ordinaria, ciò risulta di particolare importanza in corrispondenza degli attraversamenti del fiume Po, consentendo la possibilità di </a:t>
            </a:r>
            <a:r>
              <a:rPr lang="it-IT" sz="3600" b="1" kern="100" dirty="0">
                <a:effectLst/>
                <a:latin typeface="Aptos" panose="020B0004020202020204" pitchFamily="34" charset="0"/>
                <a:ea typeface="Aptos" panose="020B0004020202020204" pitchFamily="34" charset="0"/>
                <a:cs typeface="Times New Roman" panose="02020603050405020304" pitchFamily="18" charset="0"/>
              </a:rPr>
              <a:t>adeguati percorsi alternativi in caso di eventi manutentivi o di interruzione della rete locale</a:t>
            </a:r>
            <a:r>
              <a:rPr lang="it-IT" sz="3600" kern="100" dirty="0">
                <a:effectLst/>
                <a:latin typeface="Aptos" panose="020B0004020202020204" pitchFamily="34" charset="0"/>
                <a:ea typeface="Aptos" panose="020B0004020202020204" pitchFamily="34" charset="0"/>
                <a:cs typeface="Times New Roman" panose="02020603050405020304" pitchFamily="18" charset="0"/>
              </a:rPr>
              <a:t>.</a:t>
            </a:r>
            <a:endParaRPr kumimoji="0" lang="it-IT" sz="32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9" name="Immagine" descr="Immagine">
            <a:extLst>
              <a:ext uri="{FF2B5EF4-FFF2-40B4-BE49-F238E27FC236}">
                <a16:creationId xmlns:a16="http://schemas.microsoft.com/office/drawing/2014/main" id="{3AE4E7CD-0F09-108E-3705-AEA0E3C67B03}"/>
              </a:ext>
            </a:extLst>
          </p:cNvPr>
          <p:cNvPicPr>
            <a:picLocks noChangeAspect="1"/>
          </p:cNvPicPr>
          <p:nvPr/>
        </p:nvPicPr>
        <p:blipFill>
          <a:blip r:embed="rId3"/>
          <a:stretch>
            <a:fillRect/>
          </a:stretch>
        </p:blipFill>
        <p:spPr>
          <a:xfrm>
            <a:off x="1059516" y="251731"/>
            <a:ext cx="4849913" cy="1947908"/>
          </a:xfrm>
          <a:prstGeom prst="rect">
            <a:avLst/>
          </a:prstGeom>
          <a:ln w="12700">
            <a:miter lim="400000"/>
          </a:ln>
        </p:spPr>
      </p:pic>
      <p:pic>
        <p:nvPicPr>
          <p:cNvPr id="3" name="Immagine 2">
            <a:extLst>
              <a:ext uri="{FF2B5EF4-FFF2-40B4-BE49-F238E27FC236}">
                <a16:creationId xmlns:a16="http://schemas.microsoft.com/office/drawing/2014/main" id="{9F45E310-C35C-AB80-6F8D-595618114BE7}"/>
              </a:ext>
            </a:extLst>
          </p:cNvPr>
          <p:cNvPicPr>
            <a:picLocks noChangeAspect="1"/>
          </p:cNvPicPr>
          <p:nvPr/>
        </p:nvPicPr>
        <p:blipFill rotWithShape="1">
          <a:blip r:embed="rId4"/>
          <a:srcRect l="41290" t="24343" r="7234" b="14242"/>
          <a:stretch/>
        </p:blipFill>
        <p:spPr>
          <a:xfrm>
            <a:off x="13737265" y="7111130"/>
            <a:ext cx="9413680" cy="6317674"/>
          </a:xfrm>
          <a:prstGeom prst="rect">
            <a:avLst/>
          </a:prstGeom>
          <a:ln w="28575">
            <a:solidFill>
              <a:schemeClr val="tx1">
                <a:lumMod val="75000"/>
              </a:schemeClr>
            </a:solidFill>
          </a:ln>
        </p:spPr>
      </p:pic>
      <p:sp>
        <p:nvSpPr>
          <p:cNvPr id="5" name="CasellaDiTesto 4">
            <a:extLst>
              <a:ext uri="{FF2B5EF4-FFF2-40B4-BE49-F238E27FC236}">
                <a16:creationId xmlns:a16="http://schemas.microsoft.com/office/drawing/2014/main" id="{155050FB-90D0-CA8F-19A7-4FEF26EEE79C}"/>
              </a:ext>
            </a:extLst>
          </p:cNvPr>
          <p:cNvSpPr txBox="1"/>
          <p:nvPr/>
        </p:nvSpPr>
        <p:spPr>
          <a:xfrm>
            <a:off x="1059515" y="7053601"/>
            <a:ext cx="12337507" cy="6410668"/>
          </a:xfrm>
          <a:prstGeom prst="rect">
            <a:avLst/>
          </a:prstGeom>
          <a:solidFill>
            <a:srgbClr val="F4F3EC"/>
          </a:solidFill>
          <a:ln w="12700" cap="flat">
            <a:solidFill>
              <a:schemeClr val="tx1">
                <a:lumMod val="50000"/>
              </a:schemeClr>
            </a:solidFill>
            <a:miter lim="400000"/>
          </a:ln>
          <a:effectLst>
            <a:innerShdw blurRad="63500" dist="50800" dir="8100000">
              <a:prstClr val="black">
                <a:alpha val="50000"/>
              </a:prstClr>
            </a:inn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algn="just">
              <a:lnSpc>
                <a:spcPct val="150000"/>
              </a:lnSpc>
              <a:spcAft>
                <a:spcPts val="800"/>
              </a:spcAft>
            </a:pPr>
            <a:r>
              <a:rPr lang="it-IT" sz="3600" kern="100" dirty="0">
                <a:effectLst/>
                <a:latin typeface="Aptos" panose="020B0004020202020204" pitchFamily="34" charset="0"/>
                <a:ea typeface="Aptos" panose="020B0004020202020204" pitchFamily="34" charset="0"/>
                <a:cs typeface="Times New Roman" panose="02020603050405020304" pitchFamily="18" charset="0"/>
              </a:rPr>
              <a:t>In particolare, per la A1, il potenziamento a quattro corsie deve interessare anche il </a:t>
            </a:r>
            <a:r>
              <a:rPr lang="it-IT" sz="3600" b="1" kern="100" dirty="0">
                <a:effectLst/>
                <a:latin typeface="Aptos" panose="020B0004020202020204" pitchFamily="34" charset="0"/>
                <a:ea typeface="Aptos" panose="020B0004020202020204" pitchFamily="34" charset="0"/>
                <a:cs typeface="Times New Roman" panose="02020603050405020304" pitchFamily="18" charset="0"/>
              </a:rPr>
              <a:t>ponte autostradale sul Po</a:t>
            </a:r>
            <a:r>
              <a:rPr lang="it-IT" sz="3600" kern="100" dirty="0">
                <a:effectLst/>
                <a:latin typeface="Aptos" panose="020B0004020202020204" pitchFamily="34" charset="0"/>
                <a:ea typeface="Aptos" panose="020B0004020202020204" pitchFamily="34" charset="0"/>
                <a:cs typeface="Times New Roman" panose="02020603050405020304" pitchFamily="18" charset="0"/>
              </a:rPr>
              <a:t> al fine di attrarre quanto più possibile quote di traffico oggi gravanti sul ponte sul Po lungo la SS9, che attraversa il centro abitato di Piacenza. Tale previsione è coerente con il PRMT della Regione Lombardia che prevede “A1 quarta corsia Lodi – Piacenza, compreso ampliamento ponte sul Po”.</a:t>
            </a:r>
            <a:endParaRPr kumimoji="0" lang="it-IT" sz="32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52808637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Traffico in città di notte">
            <a:extLst>
              <a:ext uri="{FF2B5EF4-FFF2-40B4-BE49-F238E27FC236}">
                <a16:creationId xmlns:a16="http://schemas.microsoft.com/office/drawing/2014/main" id="{ED1160E3-46A4-35E1-4C86-2A5773FE3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768" y="7613006"/>
            <a:ext cx="14779256" cy="5216660"/>
          </a:xfrm>
          <a:prstGeom prst="rect">
            <a:avLst/>
          </a:prstGeom>
        </p:spPr>
      </p:pic>
      <p:sp>
        <p:nvSpPr>
          <p:cNvPr id="4" name="CasellaDiTesto 3">
            <a:extLst>
              <a:ext uri="{FF2B5EF4-FFF2-40B4-BE49-F238E27FC236}">
                <a16:creationId xmlns:a16="http://schemas.microsoft.com/office/drawing/2014/main" id="{084D805A-4F4C-9922-3416-C27AF251D0C4}"/>
              </a:ext>
            </a:extLst>
          </p:cNvPr>
          <p:cNvSpPr txBox="1"/>
          <p:nvPr/>
        </p:nvSpPr>
        <p:spPr>
          <a:xfrm>
            <a:off x="6338454" y="606088"/>
            <a:ext cx="16986029" cy="2294196"/>
          </a:xfrm>
          <a:prstGeom prst="rect">
            <a:avLst/>
          </a:prstGeom>
          <a:noFill/>
          <a:ln w="12700">
            <a:noFill/>
            <a:miter lim="400000"/>
          </a:ln>
        </p:spPr>
        <p:txBody>
          <a:bodyPr spcFirstLastPara="1" wrap="square" lIns="91425" tIns="45700" rIns="91425" bIns="45700" anchor="ctr" anchorCtr="0">
            <a:noAutofit/>
          </a:bodyPr>
          <a:lstStyle>
            <a:lvl1pPr algn="l">
              <a:lnSpc>
                <a:spcPct val="80000"/>
              </a:lnSpc>
              <a:defRPr lang="it-IT" sz="5600" b="1" spc="-232">
                <a:solidFill>
                  <a:srgbClr val="5CB08C"/>
                </a:solidFill>
                <a:latin typeface="Raleway"/>
              </a:defRPr>
            </a:lvl1pPr>
            <a:lvl2pPr algn="l">
              <a:lnSpc>
                <a:spcPct val="80000"/>
              </a:lnSpc>
              <a:defRPr sz="11600" b="1" spc="-232">
                <a:solidFill>
                  <a:srgbClr val="000000"/>
                </a:solidFill>
              </a:defRPr>
            </a:lvl2pPr>
            <a:lvl3pPr algn="l">
              <a:lnSpc>
                <a:spcPct val="80000"/>
              </a:lnSpc>
              <a:defRPr sz="11600" b="1" spc="-232">
                <a:solidFill>
                  <a:srgbClr val="000000"/>
                </a:solidFill>
              </a:defRPr>
            </a:lvl3pPr>
            <a:lvl4pPr algn="l">
              <a:lnSpc>
                <a:spcPct val="80000"/>
              </a:lnSpc>
              <a:defRPr sz="11600" b="1" spc="-232">
                <a:solidFill>
                  <a:srgbClr val="000000"/>
                </a:solidFill>
              </a:defRPr>
            </a:lvl4pPr>
            <a:lvl5pPr algn="l">
              <a:lnSpc>
                <a:spcPct val="80000"/>
              </a:lnSpc>
              <a:defRPr sz="11600" b="1" spc="-232">
                <a:solidFill>
                  <a:srgbClr val="000000"/>
                </a:solidFill>
              </a:defRPr>
            </a:lvl5pPr>
            <a:lvl6pPr algn="l">
              <a:lnSpc>
                <a:spcPct val="80000"/>
              </a:lnSpc>
              <a:defRPr sz="11600" b="1" spc="-232">
                <a:solidFill>
                  <a:srgbClr val="000000"/>
                </a:solidFill>
              </a:defRPr>
            </a:lvl6pPr>
            <a:lvl7pPr algn="l">
              <a:lnSpc>
                <a:spcPct val="80000"/>
              </a:lnSpc>
              <a:defRPr sz="11600" b="1" spc="-232">
                <a:solidFill>
                  <a:srgbClr val="000000"/>
                </a:solidFill>
              </a:defRPr>
            </a:lvl7pPr>
            <a:lvl8pPr algn="l">
              <a:lnSpc>
                <a:spcPct val="80000"/>
              </a:lnSpc>
              <a:defRPr sz="11600" b="1" spc="-232">
                <a:solidFill>
                  <a:srgbClr val="000000"/>
                </a:solidFill>
              </a:defRPr>
            </a:lvl8pPr>
            <a:lvl9pPr algn="l">
              <a:lnSpc>
                <a:spcPct val="80000"/>
              </a:lnSpc>
              <a:defRPr sz="11600" b="1" spc="-232">
                <a:solidFill>
                  <a:srgbClr val="000000"/>
                </a:solidFill>
              </a:defRPr>
            </a:lvl9pPr>
          </a:lstStyle>
          <a:p>
            <a:pPr algn="ctr">
              <a:lnSpc>
                <a:spcPct val="110000"/>
              </a:lnSpc>
            </a:pPr>
            <a:r>
              <a:rPr lang="it-IT" sz="4800" dirty="0"/>
              <a:t>Protocollo d’intesa fra Regione Emilia-Romagna e Unioncamere Emilia – Romagna</a:t>
            </a:r>
          </a:p>
          <a:p>
            <a:pPr algn="ctr">
              <a:lnSpc>
                <a:spcPct val="110000"/>
              </a:lnSpc>
            </a:pPr>
            <a:r>
              <a:rPr lang="it-IT" sz="3600" dirty="0"/>
              <a:t>12 febbraio 2023</a:t>
            </a:r>
          </a:p>
        </p:txBody>
      </p:sp>
      <p:sp>
        <p:nvSpPr>
          <p:cNvPr id="8" name="CasellaDiTesto 7">
            <a:extLst>
              <a:ext uri="{FF2B5EF4-FFF2-40B4-BE49-F238E27FC236}">
                <a16:creationId xmlns:a16="http://schemas.microsoft.com/office/drawing/2014/main" id="{F39BEEEA-A76B-9F76-A5C6-E41747749F60}"/>
              </a:ext>
            </a:extLst>
          </p:cNvPr>
          <p:cNvSpPr txBox="1"/>
          <p:nvPr/>
        </p:nvSpPr>
        <p:spPr>
          <a:xfrm>
            <a:off x="1059515" y="3359481"/>
            <a:ext cx="5278939" cy="9843720"/>
          </a:xfrm>
          <a:prstGeom prst="rect">
            <a:avLst/>
          </a:prstGeom>
          <a:solidFill>
            <a:srgbClr val="F4F3EC"/>
          </a:solidFill>
          <a:ln w="12700" cap="flat">
            <a:solidFill>
              <a:schemeClr val="tx1">
                <a:lumMod val="50000"/>
              </a:schemeClr>
            </a:solidFill>
            <a:miter lim="400000"/>
          </a:ln>
          <a:effectLst>
            <a:innerShdw blurRad="63500" dist="50800" dir="8100000">
              <a:prstClr val="black">
                <a:alpha val="50000"/>
              </a:prstClr>
            </a:inn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0215" indent="-252095" algn="ctr">
              <a:spcAft>
                <a:spcPts val="600"/>
              </a:spcAft>
            </a:pPr>
            <a:r>
              <a:rPr lang="it-IT" sz="1800" b="1" i="1" dirty="0">
                <a:effectLst/>
                <a:latin typeface="Titillium Web" panose="00000500000000000000" pitchFamily="2" charset="0"/>
                <a:ea typeface="Calibri" panose="020F0502020204030204" pitchFamily="34" charset="0"/>
                <a:cs typeface="Calibri" panose="020F0502020204030204" pitchFamily="34" charset="0"/>
              </a:rPr>
              <a:t>Articolo 2 - Finalità</a:t>
            </a:r>
            <a:endParaRPr lang="it-IT"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indent="-252095" algn="just">
              <a:spcAft>
                <a:spcPts val="600"/>
              </a:spcAft>
            </a:pPr>
            <a:r>
              <a:rPr lang="it-IT" sz="1800" dirty="0">
                <a:effectLst/>
                <a:latin typeface="Titillium Web" panose="00000500000000000000" pitchFamily="2" charset="0"/>
                <a:ea typeface="Calibri" panose="020F0502020204030204" pitchFamily="34" charset="0"/>
                <a:cs typeface="Calibri" panose="020F0502020204030204" pitchFamily="34" charset="0"/>
              </a:rPr>
              <a:t> </a:t>
            </a:r>
            <a:endParaRPr lang="it-IT"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52095" indent="-252095" algn="just">
              <a:spcAft>
                <a:spcPts val="600"/>
              </a:spcAft>
            </a:pPr>
            <a:r>
              <a:rPr lang="it-IT" sz="1800" dirty="0">
                <a:effectLst/>
                <a:latin typeface="Titillium Web" panose="00000500000000000000" pitchFamily="2" charset="0"/>
                <a:ea typeface="Calibri" panose="020F0502020204030204" pitchFamily="34" charset="0"/>
                <a:cs typeface="Calibri" panose="020F0502020204030204" pitchFamily="34" charset="0"/>
              </a:rPr>
              <a:t>La presente convenzione è finalizzata:</a:t>
            </a:r>
            <a:endParaRPr lang="it-IT"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52095" indent="-252095" algn="just">
              <a:spcAft>
                <a:spcPts val="600"/>
              </a:spcAft>
            </a:pPr>
            <a:r>
              <a:rPr lang="it-IT" sz="1800" dirty="0">
                <a:effectLst/>
                <a:latin typeface="Titillium Web" panose="00000500000000000000" pitchFamily="2" charset="0"/>
                <a:ea typeface="Calibri" panose="020F0502020204030204" pitchFamily="34" charset="0"/>
                <a:cs typeface="Calibri" panose="020F0502020204030204" pitchFamily="34" charset="0"/>
              </a:rPr>
              <a:t> </a:t>
            </a:r>
            <a:endParaRPr lang="it-IT"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Calibri" panose="020F0502020204030204" pitchFamily="34" charset="0"/>
              <a:buChar char="-"/>
            </a:pPr>
            <a:r>
              <a:rPr lang="it-IT" sz="1800" dirty="0">
                <a:effectLst/>
                <a:latin typeface="Titillium Web" panose="00000500000000000000" pitchFamily="2" charset="0"/>
                <a:ea typeface="Calibri" panose="020F0502020204030204" pitchFamily="34" charset="0"/>
                <a:cs typeface="Calibri" panose="020F0502020204030204" pitchFamily="34" charset="0"/>
              </a:rPr>
              <a:t>alla condivisione dei contenuti del progetto “Infrastrutture” ammesso ai contributi del Fondo di Perequazione 2021 – 2022, con particolare riferimento al Libro Bianco sulle priorità infrastrutturali dell’Emilia – Romagna e dei suoi successivi aggiornamenti;</a:t>
            </a:r>
            <a:endParaRPr lang="it-IT"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8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a condividere le esigenze del sistema produttivo regionale, che, in coerenza con il Piano Regionale Integrato dei Trasporti (P.R.I.T. 2025), potranno costituire il riferimento per le proposte da avanzare agli enti di governo circa le opere indifferibili e necessarie per competere al meglio sui mercati nazionali e internazionali, grazie ad una rete infrastrutturale completa ed estesa, ad una logistica efficiente e a connettività digitale performante, in grado di cogliere le opportunità dei cambiamenti del contesto socio-economico globale;</a:t>
            </a:r>
            <a:endParaRPr lang="it-IT"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800" dirty="0">
                <a:effectLst/>
                <a:latin typeface="Titillium Web" panose="00000500000000000000" pitchFamily="2" charset="0"/>
                <a:ea typeface="Calibri" panose="020F0502020204030204" pitchFamily="34" charset="0"/>
                <a:cs typeface="Calibri" panose="020F0502020204030204" pitchFamily="34" charset="0"/>
              </a:rPr>
              <a:t>alla realizzazione di indagini e studi che possano essere da supporto nello sviluppo di strategie di intervento e che possano garantire, attraverso il sistema delle Camere di commercio, un rapporto permanente con il sistema economico sui fabbisogni infrastrutturali del territorio regionale;</a:t>
            </a:r>
            <a:endParaRPr lang="it-IT"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it-IT" sz="1800" dirty="0">
                <a:effectLst/>
                <a:latin typeface="Titillium Web" panose="00000500000000000000" pitchFamily="2" charset="0"/>
                <a:ea typeface="Calibri" panose="020F0502020204030204" pitchFamily="34" charset="0"/>
                <a:cs typeface="Calibri" panose="020F0502020204030204" pitchFamily="34" charset="0"/>
              </a:rPr>
              <a:t>all’implementazione di progetti sperimentali </a:t>
            </a:r>
            <a:r>
              <a:rPr lang="it-IT" sz="18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riguardanti analisi e </a:t>
            </a:r>
            <a:r>
              <a:rPr lang="it-IT" sz="1800" dirty="0">
                <a:solidFill>
                  <a:srgbClr val="000000"/>
                </a:solidFill>
                <a:effectLst/>
                <a:latin typeface="Titillium Web" panose="00000500000000000000" pitchFamily="2" charset="0"/>
                <a:ea typeface="Calibri" panose="020F0502020204030204" pitchFamily="34" charset="0"/>
                <a:cs typeface="Arial" panose="020B0604020202020204" pitchFamily="34" charset="0"/>
              </a:rPr>
              <a:t>focus di approfondimento</a:t>
            </a:r>
            <a:r>
              <a:rPr lang="it-IT" sz="18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 su infrastrutture di particolare interesse per l’economia dei territori coinvolti;</a:t>
            </a:r>
            <a:endParaRPr lang="it-IT"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9" name="Immagine" descr="Immagine">
            <a:extLst>
              <a:ext uri="{FF2B5EF4-FFF2-40B4-BE49-F238E27FC236}">
                <a16:creationId xmlns:a16="http://schemas.microsoft.com/office/drawing/2014/main" id="{3AE4E7CD-0F09-108E-3705-AEA0E3C67B03}"/>
              </a:ext>
            </a:extLst>
          </p:cNvPr>
          <p:cNvPicPr>
            <a:picLocks noChangeAspect="1"/>
          </p:cNvPicPr>
          <p:nvPr/>
        </p:nvPicPr>
        <p:blipFill>
          <a:blip r:embed="rId4"/>
          <a:stretch>
            <a:fillRect/>
          </a:stretch>
        </p:blipFill>
        <p:spPr>
          <a:xfrm>
            <a:off x="1059516" y="599889"/>
            <a:ext cx="4849913" cy="1947908"/>
          </a:xfrm>
          <a:prstGeom prst="rect">
            <a:avLst/>
          </a:prstGeom>
          <a:ln w="12700">
            <a:miter lim="400000"/>
          </a:ln>
        </p:spPr>
      </p:pic>
      <p:sp>
        <p:nvSpPr>
          <p:cNvPr id="2" name="Fumetto: rettangolo con angoli arrotondati 1">
            <a:extLst>
              <a:ext uri="{FF2B5EF4-FFF2-40B4-BE49-F238E27FC236}">
                <a16:creationId xmlns:a16="http://schemas.microsoft.com/office/drawing/2014/main" id="{F84980EB-E0E6-D1DD-B1FB-954EAB5A371C}"/>
              </a:ext>
            </a:extLst>
          </p:cNvPr>
          <p:cNvSpPr/>
          <p:nvPr/>
        </p:nvSpPr>
        <p:spPr>
          <a:xfrm>
            <a:off x="7761768" y="3359481"/>
            <a:ext cx="14779256" cy="3794328"/>
          </a:xfrm>
          <a:prstGeom prst="wedgeRoundRectCallout">
            <a:avLst>
              <a:gd name="adj1" fmla="val -57092"/>
              <a:gd name="adj2" fmla="val 116611"/>
              <a:gd name="adj3" fmla="val 16667"/>
            </a:avLst>
          </a:prstGeom>
          <a:solidFill>
            <a:srgbClr val="99CCFF">
              <a:alpha val="50196"/>
            </a:srgbClr>
          </a:solidFill>
          <a:ln w="12700" cap="flat">
            <a:solidFill>
              <a:schemeClr val="tx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r>
              <a:rPr lang="it-IT" sz="4000" i="1" dirty="0">
                <a:effectLst/>
                <a:latin typeface="Titillium Web" panose="00000500000000000000" pitchFamily="2" charset="0"/>
                <a:ea typeface="Calibri" panose="020F0502020204030204" pitchFamily="34" charset="0"/>
                <a:cs typeface="Calibri" panose="020F0502020204030204" pitchFamily="34" charset="0"/>
              </a:rPr>
              <a:t>realizzazione di indagini e studi che possano essere da supporto nello sviluppo di strategie di intervento e che possano garantire, attraverso il sistema delle Camere di commercio, un rapporto permanente con il sistema economico sui fabbisogni infrastrutturali del territorio regionale</a:t>
            </a:r>
            <a:endParaRPr kumimoji="0" lang="it-IT" sz="4000" b="0" i="1"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 name="Rettangolo con angoli arrotondati 2">
            <a:extLst>
              <a:ext uri="{FF2B5EF4-FFF2-40B4-BE49-F238E27FC236}">
                <a16:creationId xmlns:a16="http://schemas.microsoft.com/office/drawing/2014/main" id="{A44935AC-B236-FB50-EE9D-BCF372A909C9}"/>
              </a:ext>
            </a:extLst>
          </p:cNvPr>
          <p:cNvSpPr/>
          <p:nvPr/>
        </p:nvSpPr>
        <p:spPr>
          <a:xfrm>
            <a:off x="689970" y="9803218"/>
            <a:ext cx="6018028" cy="1743740"/>
          </a:xfrm>
          <a:prstGeom prst="roundRect">
            <a:avLst/>
          </a:prstGeom>
          <a:solidFill>
            <a:srgbClr val="99CCFF">
              <a:alpha val="50196"/>
            </a:srgbClr>
          </a:solidFill>
          <a:ln w="12700" cap="flat">
            <a:solidFill>
              <a:schemeClr val="tx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36151660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a:extLst>
              <a:ext uri="{FF2B5EF4-FFF2-40B4-BE49-F238E27FC236}">
                <a16:creationId xmlns:a16="http://schemas.microsoft.com/office/drawing/2014/main" id="{E6AD3360-65AD-2CE6-FADD-70489E57CA3D}"/>
              </a:ext>
            </a:extLst>
          </p:cNvPr>
          <p:cNvSpPr>
            <a:spLocks noChangeArrowheads="1"/>
          </p:cNvSpPr>
          <p:nvPr/>
        </p:nvSpPr>
        <p:spPr bwMode="auto">
          <a:xfrm>
            <a:off x="6620368" y="3727796"/>
            <a:ext cx="11143264" cy="248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b" anchorCtr="0" compatLnSpc="1">
            <a:prstTxWarp prst="textNoShape">
              <a:avLst/>
            </a:prstTxWarp>
            <a:noAutofit/>
          </a:bodyPr>
          <a:lstStyle/>
          <a:p>
            <a:pPr>
              <a:lnSpc>
                <a:spcPct val="90000"/>
              </a:lnSpc>
              <a:spcAft>
                <a:spcPts val="1200"/>
              </a:spcAft>
              <a:defRPr/>
            </a:pPr>
            <a:r>
              <a:rPr lang="it-IT" altLang="it-IT" sz="8000" b="1" dirty="0">
                <a:solidFill>
                  <a:srgbClr val="60A284"/>
                </a:solidFill>
                <a:latin typeface="Raleway"/>
                <a:sym typeface="Raleway"/>
              </a:rPr>
              <a:t>Grazie per l'attenzione!</a:t>
            </a:r>
          </a:p>
        </p:txBody>
      </p:sp>
      <p:pic>
        <p:nvPicPr>
          <p:cNvPr id="9" name="Immagine" descr="Immagine">
            <a:extLst>
              <a:ext uri="{FF2B5EF4-FFF2-40B4-BE49-F238E27FC236}">
                <a16:creationId xmlns:a16="http://schemas.microsoft.com/office/drawing/2014/main" id="{73BA2438-27BC-6B33-1F91-112EF130E337}"/>
              </a:ext>
            </a:extLst>
          </p:cNvPr>
          <p:cNvPicPr>
            <a:picLocks noChangeAspect="1"/>
          </p:cNvPicPr>
          <p:nvPr/>
        </p:nvPicPr>
        <p:blipFill>
          <a:blip r:embed="rId2"/>
          <a:stretch>
            <a:fillRect/>
          </a:stretch>
        </p:blipFill>
        <p:spPr>
          <a:xfrm>
            <a:off x="317989" y="0"/>
            <a:ext cx="3723617" cy="1810139"/>
          </a:xfrm>
          <a:prstGeom prst="rect">
            <a:avLst/>
          </a:prstGeom>
          <a:ln w="12700">
            <a:miter lim="400000"/>
          </a:ln>
        </p:spPr>
      </p:pic>
      <p:sp>
        <p:nvSpPr>
          <p:cNvPr id="4" name="Lorem ipsum dolor sit amet, consectetur adipiscing.…">
            <a:extLst>
              <a:ext uri="{FF2B5EF4-FFF2-40B4-BE49-F238E27FC236}">
                <a16:creationId xmlns:a16="http://schemas.microsoft.com/office/drawing/2014/main" id="{54727037-4065-A332-67C9-B629014C38A2}"/>
              </a:ext>
            </a:extLst>
          </p:cNvPr>
          <p:cNvSpPr txBox="1"/>
          <p:nvPr/>
        </p:nvSpPr>
        <p:spPr>
          <a:xfrm>
            <a:off x="3645047" y="7127401"/>
            <a:ext cx="14895433" cy="3376374"/>
          </a:xfrm>
          <a:prstGeom prst="rect">
            <a:avLst/>
          </a:prstGeom>
          <a:solidFill>
            <a:srgbClr val="F0EAF0"/>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gn="l">
              <a:defRPr sz="1000">
                <a:solidFill>
                  <a:srgbClr val="000000"/>
                </a:solidFill>
                <a:latin typeface="Raleway Medium"/>
                <a:ea typeface="Raleway Medium"/>
                <a:cs typeface="Raleway Medium"/>
                <a:sym typeface="Raleway Medium"/>
              </a:defRPr>
            </a:pPr>
            <a:endParaRPr b="1" dirty="0">
              <a:latin typeface="Raleway SemiBold" pitchFamily="2" charset="0"/>
            </a:endParaRPr>
          </a:p>
          <a:p>
            <a:pPr algn="l">
              <a:spcBef>
                <a:spcPts val="368"/>
              </a:spcBef>
              <a:buClrTx/>
              <a:buSzPct val="70000"/>
              <a:defRPr/>
            </a:pPr>
            <a:r>
              <a:rPr lang="it-IT" altLang="it-IT" sz="3600" b="1" dirty="0">
                <a:latin typeface="Raleway SemiBold" pitchFamily="2" charset="0"/>
                <a:cs typeface="Arial" panose="020B0604020202020204" pitchFamily="34" charset="0"/>
              </a:rPr>
              <a:t>Ing. Federica Ropa</a:t>
            </a:r>
          </a:p>
          <a:p>
            <a:pPr algn="l">
              <a:spcBef>
                <a:spcPts val="368"/>
              </a:spcBef>
              <a:buSzPct val="70000"/>
              <a:defRPr/>
            </a:pPr>
            <a:r>
              <a:rPr lang="it-IT" altLang="it-IT" sz="3600" i="1" dirty="0">
                <a:latin typeface="Raleway SemiBold" pitchFamily="2" charset="0"/>
                <a:cs typeface="Arial" panose="020B0604020202020204" pitchFamily="34" charset="0"/>
              </a:rPr>
              <a:t>Regione Emilia-Romagna</a:t>
            </a:r>
          </a:p>
          <a:p>
            <a:pPr algn="l">
              <a:spcBef>
                <a:spcPts val="368"/>
              </a:spcBef>
              <a:buSzPct val="70000"/>
              <a:defRPr/>
            </a:pPr>
            <a:r>
              <a:rPr lang="it-IT" altLang="it-IT" sz="3600" i="1" dirty="0">
                <a:latin typeface="Raleway SemiBold" pitchFamily="2" charset="0"/>
                <a:cs typeface="Arial" panose="020B0604020202020204" pitchFamily="34" charset="0"/>
              </a:rPr>
              <a:t>Responsabile Area di Lavoro</a:t>
            </a:r>
          </a:p>
          <a:p>
            <a:pPr algn="l">
              <a:spcBef>
                <a:spcPts val="368"/>
              </a:spcBef>
              <a:buSzPct val="70000"/>
              <a:defRPr/>
            </a:pPr>
            <a:r>
              <a:rPr lang="it-IT" altLang="it-IT" sz="3600" i="1" dirty="0">
                <a:latin typeface="Raleway SemiBold" pitchFamily="2" charset="0"/>
                <a:cs typeface="Arial" panose="020B0604020202020204" pitchFamily="34" charset="0"/>
              </a:rPr>
              <a:t>Viabilità Logistica Vie d’acqua e Aeroporti</a:t>
            </a:r>
          </a:p>
          <a:p>
            <a:pPr algn="l">
              <a:lnSpc>
                <a:spcPct val="150000"/>
              </a:lnSpc>
              <a:spcBef>
                <a:spcPts val="368"/>
              </a:spcBef>
              <a:buClrTx/>
              <a:buSzPct val="70000"/>
              <a:defRPr/>
            </a:pPr>
            <a:r>
              <a:rPr lang="it-IT" altLang="it-IT" sz="3200" b="0" u="sng" dirty="0">
                <a:solidFill>
                  <a:srgbClr val="0070C0"/>
                </a:solidFill>
                <a:latin typeface="Raleway SemiBold" pitchFamily="2" charset="0"/>
                <a:cs typeface="Arial" panose="020B0604020202020204" pitchFamily="34" charset="0"/>
              </a:rPr>
              <a:t>federica.ropa@regione.emilia-romagna.it</a:t>
            </a:r>
          </a:p>
        </p:txBody>
      </p:sp>
      <p:sp>
        <p:nvSpPr>
          <p:cNvPr id="5" name="Triangolo">
            <a:extLst>
              <a:ext uri="{FF2B5EF4-FFF2-40B4-BE49-F238E27FC236}">
                <a16:creationId xmlns:a16="http://schemas.microsoft.com/office/drawing/2014/main" id="{DA85CAFC-4EBE-A35C-DEE2-AED0B6787A14}"/>
              </a:ext>
            </a:extLst>
          </p:cNvPr>
          <p:cNvSpPr/>
          <p:nvPr/>
        </p:nvSpPr>
        <p:spPr>
          <a:xfrm rot="14103246">
            <a:off x="-16678607" y="-10460367"/>
            <a:ext cx="21920283" cy="178313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FFC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 name="Triangolo">
            <a:extLst>
              <a:ext uri="{FF2B5EF4-FFF2-40B4-BE49-F238E27FC236}">
                <a16:creationId xmlns:a16="http://schemas.microsoft.com/office/drawing/2014/main" id="{D990ED68-AFCB-4DEB-5378-80FF8CDF69D3}"/>
              </a:ext>
            </a:extLst>
          </p:cNvPr>
          <p:cNvSpPr/>
          <p:nvPr/>
        </p:nvSpPr>
        <p:spPr>
          <a:xfrm rot="13666198">
            <a:off x="12879385" y="-11488052"/>
            <a:ext cx="21920284" cy="178313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FF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 name="E">
            <a:extLst>
              <a:ext uri="{FF2B5EF4-FFF2-40B4-BE49-F238E27FC236}">
                <a16:creationId xmlns:a16="http://schemas.microsoft.com/office/drawing/2014/main" id="{F854F3AD-2063-4939-CC58-C3605584FE30}"/>
              </a:ext>
            </a:extLst>
          </p:cNvPr>
          <p:cNvSpPr/>
          <p:nvPr/>
        </p:nvSpPr>
        <p:spPr>
          <a:xfrm rot="11310170">
            <a:off x="12307269" y="12945132"/>
            <a:ext cx="21920283" cy="178313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60A284"/>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lstStyle>
            <a:lvl1pPr defTabSz="825500">
              <a:defRPr sz="3200">
                <a:solidFill>
                  <a:srgbClr val="FFFFFF"/>
                </a:solidFill>
                <a:latin typeface="Helvetica Neue Medium"/>
                <a:ea typeface="Helvetica Neue Medium"/>
                <a:cs typeface="Helvetica Neue Medium"/>
                <a:sym typeface="Helvetica Neue Medium"/>
              </a:defRPr>
            </a:lvl1pPr>
          </a:lstStyle>
          <a:p>
            <a:r>
              <a:t>E</a:t>
            </a:r>
          </a:p>
        </p:txBody>
      </p:sp>
      <p:sp>
        <p:nvSpPr>
          <p:cNvPr id="12" name="Triangolo">
            <a:extLst>
              <a:ext uri="{FF2B5EF4-FFF2-40B4-BE49-F238E27FC236}">
                <a16:creationId xmlns:a16="http://schemas.microsoft.com/office/drawing/2014/main" id="{ECAF65EC-FB7F-5A2E-50D1-E7BFB2FF7C98}"/>
              </a:ext>
            </a:extLst>
          </p:cNvPr>
          <p:cNvSpPr/>
          <p:nvPr/>
        </p:nvSpPr>
        <p:spPr>
          <a:xfrm rot="9877692">
            <a:off x="-13472687" y="14289034"/>
            <a:ext cx="21920283" cy="178313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0070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 name="Triangolo">
            <a:extLst>
              <a:ext uri="{FF2B5EF4-FFF2-40B4-BE49-F238E27FC236}">
                <a16:creationId xmlns:a16="http://schemas.microsoft.com/office/drawing/2014/main" id="{7220E7A8-0367-86CF-6F95-3BBF467F2E2B}"/>
              </a:ext>
            </a:extLst>
          </p:cNvPr>
          <p:cNvSpPr/>
          <p:nvPr/>
        </p:nvSpPr>
        <p:spPr>
          <a:xfrm rot="15021702">
            <a:off x="19331413" y="4408400"/>
            <a:ext cx="10105174" cy="88029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chemeClr val="accent3"/>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1887101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5CD6ED3-68FD-9E41-BEE1-E1D8DC63D7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7563" t="2"/>
          <a:stretch/>
        </p:blipFill>
        <p:spPr>
          <a:xfrm>
            <a:off x="20574000" y="456676"/>
            <a:ext cx="2667000" cy="2797296"/>
          </a:xfrm>
          <a:prstGeom prst="rect">
            <a:avLst/>
          </a:prstGeom>
          <a:noFill/>
        </p:spPr>
      </p:pic>
      <p:sp>
        <p:nvSpPr>
          <p:cNvPr id="2" name="CasellaDiTesto 1">
            <a:extLst>
              <a:ext uri="{FF2B5EF4-FFF2-40B4-BE49-F238E27FC236}">
                <a16:creationId xmlns:a16="http://schemas.microsoft.com/office/drawing/2014/main" id="{B47DC1C9-2025-73E5-A8A5-513A9529453B}"/>
              </a:ext>
            </a:extLst>
          </p:cNvPr>
          <p:cNvSpPr txBox="1"/>
          <p:nvPr/>
        </p:nvSpPr>
        <p:spPr>
          <a:xfrm>
            <a:off x="9091244" y="1404675"/>
            <a:ext cx="4079631" cy="964367"/>
          </a:xfrm>
          <a:prstGeom prst="rect">
            <a:avLst/>
          </a:prstGeom>
          <a:noFill/>
          <a:ln w="12700">
            <a:noFill/>
            <a:miter lim="400000"/>
          </a:ln>
        </p:spPr>
        <p:txBody>
          <a:bodyPr spcFirstLastPara="1" wrap="square" lIns="91425" tIns="45700" rIns="91425" bIns="45700" anchor="ctr" anchorCtr="0">
            <a:normAutofit/>
          </a:bodyPr>
          <a:lstStyle>
            <a:lvl1pPr algn="l">
              <a:lnSpc>
                <a:spcPct val="80000"/>
              </a:lnSpc>
              <a:defRPr lang="it-IT" sz="5600" b="1" spc="-232">
                <a:solidFill>
                  <a:srgbClr val="5CB08C"/>
                </a:solidFill>
                <a:latin typeface="Raleway"/>
              </a:defRPr>
            </a:lvl1pPr>
            <a:lvl2pPr algn="l">
              <a:lnSpc>
                <a:spcPct val="80000"/>
              </a:lnSpc>
              <a:defRPr sz="11600" b="1" spc="-232">
                <a:solidFill>
                  <a:srgbClr val="000000"/>
                </a:solidFill>
              </a:defRPr>
            </a:lvl2pPr>
            <a:lvl3pPr algn="l">
              <a:lnSpc>
                <a:spcPct val="80000"/>
              </a:lnSpc>
              <a:defRPr sz="11600" b="1" spc="-232">
                <a:solidFill>
                  <a:srgbClr val="000000"/>
                </a:solidFill>
              </a:defRPr>
            </a:lvl3pPr>
            <a:lvl4pPr algn="l">
              <a:lnSpc>
                <a:spcPct val="80000"/>
              </a:lnSpc>
              <a:defRPr sz="11600" b="1" spc="-232">
                <a:solidFill>
                  <a:srgbClr val="000000"/>
                </a:solidFill>
              </a:defRPr>
            </a:lvl4pPr>
            <a:lvl5pPr algn="l">
              <a:lnSpc>
                <a:spcPct val="80000"/>
              </a:lnSpc>
              <a:defRPr sz="11600" b="1" spc="-232">
                <a:solidFill>
                  <a:srgbClr val="000000"/>
                </a:solidFill>
              </a:defRPr>
            </a:lvl5pPr>
            <a:lvl6pPr algn="l">
              <a:lnSpc>
                <a:spcPct val="80000"/>
              </a:lnSpc>
              <a:defRPr sz="11600" b="1" spc="-232">
                <a:solidFill>
                  <a:srgbClr val="000000"/>
                </a:solidFill>
              </a:defRPr>
            </a:lvl6pPr>
            <a:lvl7pPr algn="l">
              <a:lnSpc>
                <a:spcPct val="80000"/>
              </a:lnSpc>
              <a:defRPr sz="11600" b="1" spc="-232">
                <a:solidFill>
                  <a:srgbClr val="000000"/>
                </a:solidFill>
              </a:defRPr>
            </a:lvl7pPr>
            <a:lvl8pPr algn="l">
              <a:lnSpc>
                <a:spcPct val="80000"/>
              </a:lnSpc>
              <a:defRPr sz="11600" b="1" spc="-232">
                <a:solidFill>
                  <a:srgbClr val="000000"/>
                </a:solidFill>
              </a:defRPr>
            </a:lvl8pPr>
            <a:lvl9pPr algn="l">
              <a:lnSpc>
                <a:spcPct val="80000"/>
              </a:lnSpc>
              <a:defRPr sz="11600" b="1" spc="-232">
                <a:solidFill>
                  <a:srgbClr val="000000"/>
                </a:solidFill>
              </a:defRPr>
            </a:lvl9pPr>
          </a:lstStyle>
          <a:p>
            <a:pPr algn="ctr"/>
            <a:r>
              <a:rPr lang="it-IT" dirty="0"/>
              <a:t>PRIT 2025</a:t>
            </a:r>
          </a:p>
        </p:txBody>
      </p:sp>
      <p:sp>
        <p:nvSpPr>
          <p:cNvPr id="5" name="CasellaDiTesto 4">
            <a:extLst>
              <a:ext uri="{FF2B5EF4-FFF2-40B4-BE49-F238E27FC236}">
                <a16:creationId xmlns:a16="http://schemas.microsoft.com/office/drawing/2014/main" id="{7FDBB752-2F9F-DF96-92CA-5528FE846499}"/>
              </a:ext>
            </a:extLst>
          </p:cNvPr>
          <p:cNvSpPr txBox="1"/>
          <p:nvPr/>
        </p:nvSpPr>
        <p:spPr>
          <a:xfrm>
            <a:off x="545120" y="2905154"/>
            <a:ext cx="21171880"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it-IT" sz="4000" dirty="0">
                <a:latin typeface="Raleway Medium" pitchFamily="2" charset="0"/>
              </a:rPr>
              <a:t>Il principale documento strategico per le politiche regionali sulla mobilità dei passeggeri e delle merci.</a:t>
            </a:r>
          </a:p>
          <a:p>
            <a:pPr algn="l"/>
            <a:endParaRPr lang="it-IT" sz="4000" dirty="0">
              <a:latin typeface="Raleway Medium" pitchFamily="2" charset="0"/>
            </a:endParaRPr>
          </a:p>
          <a:p>
            <a:pPr algn="l"/>
            <a:r>
              <a:rPr lang="it-IT" sz="4000" dirty="0">
                <a:latin typeface="Raleway Medium" pitchFamily="2" charset="0"/>
              </a:rPr>
              <a:t>Si propone di costruire un modello territoriale regionale che sia sostenibile sotto i profili:</a:t>
            </a:r>
          </a:p>
        </p:txBody>
      </p:sp>
      <p:graphicFrame>
        <p:nvGraphicFramePr>
          <p:cNvPr id="3" name="Diagramma 2">
            <a:extLst>
              <a:ext uri="{FF2B5EF4-FFF2-40B4-BE49-F238E27FC236}">
                <a16:creationId xmlns:a16="http://schemas.microsoft.com/office/drawing/2014/main" id="{595E0070-0712-A1C1-C864-0F9C8D0E9218}"/>
              </a:ext>
            </a:extLst>
          </p:cNvPr>
          <p:cNvGraphicFramePr/>
          <p:nvPr/>
        </p:nvGraphicFramePr>
        <p:xfrm>
          <a:off x="1448816" y="4025561"/>
          <a:ext cx="16256000" cy="1083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ma 5">
            <a:extLst>
              <a:ext uri="{FF2B5EF4-FFF2-40B4-BE49-F238E27FC236}">
                <a16:creationId xmlns:a16="http://schemas.microsoft.com/office/drawing/2014/main" id="{79D32B29-5D6B-48B6-B42A-0A54810C7AB2}"/>
              </a:ext>
            </a:extLst>
          </p:cNvPr>
          <p:cNvGraphicFramePr/>
          <p:nvPr>
            <p:extLst>
              <p:ext uri="{D42A27DB-BD31-4B8C-83A1-F6EECF244321}">
                <p14:modId xmlns:p14="http://schemas.microsoft.com/office/powerpoint/2010/main" val="868823820"/>
              </p:ext>
            </p:extLst>
          </p:nvPr>
        </p:nvGraphicFramePr>
        <p:xfrm>
          <a:off x="-2691856" y="5632127"/>
          <a:ext cx="26466256" cy="76271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magine" descr="Immagine">
            <a:extLst>
              <a:ext uri="{FF2B5EF4-FFF2-40B4-BE49-F238E27FC236}">
                <a16:creationId xmlns:a16="http://schemas.microsoft.com/office/drawing/2014/main" id="{17C12263-4C3C-BE41-E112-EA77A6826ADD}"/>
              </a:ext>
            </a:extLst>
          </p:cNvPr>
          <p:cNvPicPr>
            <a:picLocks noChangeAspect="1"/>
          </p:cNvPicPr>
          <p:nvPr/>
        </p:nvPicPr>
        <p:blipFill>
          <a:blip r:embed="rId13"/>
          <a:stretch>
            <a:fillRect/>
          </a:stretch>
        </p:blipFill>
        <p:spPr>
          <a:xfrm>
            <a:off x="545120" y="651817"/>
            <a:ext cx="4849913" cy="1947908"/>
          </a:xfrm>
          <a:prstGeom prst="rect">
            <a:avLst/>
          </a:prstGeom>
          <a:ln w="12700">
            <a:miter lim="400000"/>
          </a:ln>
        </p:spPr>
      </p:pic>
    </p:spTree>
    <p:extLst>
      <p:ext uri="{BB962C8B-B14F-4D97-AF65-F5344CB8AC3E}">
        <p14:creationId xmlns:p14="http://schemas.microsoft.com/office/powerpoint/2010/main" val="159274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6BB4553-59B1-65E8-D05B-266473FEF2B9}"/>
              </a:ext>
            </a:extLst>
          </p:cNvPr>
          <p:cNvPicPr>
            <a:picLocks noChangeAspect="1"/>
          </p:cNvPicPr>
          <p:nvPr/>
        </p:nvPicPr>
        <p:blipFill>
          <a:blip r:embed="rId2"/>
          <a:stretch>
            <a:fillRect/>
          </a:stretch>
        </p:blipFill>
        <p:spPr>
          <a:xfrm>
            <a:off x="1082129" y="1636070"/>
            <a:ext cx="22219741" cy="10825811"/>
          </a:xfrm>
          <a:prstGeom prst="rect">
            <a:avLst/>
          </a:prstGeom>
        </p:spPr>
      </p:pic>
      <p:sp>
        <p:nvSpPr>
          <p:cNvPr id="4" name="CasellaDiTesto 3">
            <a:extLst>
              <a:ext uri="{FF2B5EF4-FFF2-40B4-BE49-F238E27FC236}">
                <a16:creationId xmlns:a16="http://schemas.microsoft.com/office/drawing/2014/main" id="{084D805A-4F4C-9922-3416-C27AF251D0C4}"/>
              </a:ext>
            </a:extLst>
          </p:cNvPr>
          <p:cNvSpPr txBox="1"/>
          <p:nvPr/>
        </p:nvSpPr>
        <p:spPr>
          <a:xfrm>
            <a:off x="10138186" y="671703"/>
            <a:ext cx="4079631" cy="964367"/>
          </a:xfrm>
          <a:prstGeom prst="rect">
            <a:avLst/>
          </a:prstGeom>
          <a:noFill/>
          <a:ln w="12700">
            <a:noFill/>
            <a:miter lim="400000"/>
          </a:ln>
        </p:spPr>
        <p:txBody>
          <a:bodyPr spcFirstLastPara="1" wrap="square" lIns="91425" tIns="45700" rIns="91425" bIns="45700" anchor="ctr" anchorCtr="0">
            <a:normAutofit/>
          </a:bodyPr>
          <a:lstStyle>
            <a:lvl1pPr algn="l">
              <a:lnSpc>
                <a:spcPct val="80000"/>
              </a:lnSpc>
              <a:defRPr lang="it-IT" sz="5600" b="1" spc="-232">
                <a:solidFill>
                  <a:srgbClr val="5CB08C"/>
                </a:solidFill>
                <a:latin typeface="Raleway"/>
              </a:defRPr>
            </a:lvl1pPr>
            <a:lvl2pPr algn="l">
              <a:lnSpc>
                <a:spcPct val="80000"/>
              </a:lnSpc>
              <a:defRPr sz="11600" b="1" spc="-232">
                <a:solidFill>
                  <a:srgbClr val="000000"/>
                </a:solidFill>
              </a:defRPr>
            </a:lvl2pPr>
            <a:lvl3pPr algn="l">
              <a:lnSpc>
                <a:spcPct val="80000"/>
              </a:lnSpc>
              <a:defRPr sz="11600" b="1" spc="-232">
                <a:solidFill>
                  <a:srgbClr val="000000"/>
                </a:solidFill>
              </a:defRPr>
            </a:lvl3pPr>
            <a:lvl4pPr algn="l">
              <a:lnSpc>
                <a:spcPct val="80000"/>
              </a:lnSpc>
              <a:defRPr sz="11600" b="1" spc="-232">
                <a:solidFill>
                  <a:srgbClr val="000000"/>
                </a:solidFill>
              </a:defRPr>
            </a:lvl4pPr>
            <a:lvl5pPr algn="l">
              <a:lnSpc>
                <a:spcPct val="80000"/>
              </a:lnSpc>
              <a:defRPr sz="11600" b="1" spc="-232">
                <a:solidFill>
                  <a:srgbClr val="000000"/>
                </a:solidFill>
              </a:defRPr>
            </a:lvl5pPr>
            <a:lvl6pPr algn="l">
              <a:lnSpc>
                <a:spcPct val="80000"/>
              </a:lnSpc>
              <a:defRPr sz="11600" b="1" spc="-232">
                <a:solidFill>
                  <a:srgbClr val="000000"/>
                </a:solidFill>
              </a:defRPr>
            </a:lvl6pPr>
            <a:lvl7pPr algn="l">
              <a:lnSpc>
                <a:spcPct val="80000"/>
              </a:lnSpc>
              <a:defRPr sz="11600" b="1" spc="-232">
                <a:solidFill>
                  <a:srgbClr val="000000"/>
                </a:solidFill>
              </a:defRPr>
            </a:lvl7pPr>
            <a:lvl8pPr algn="l">
              <a:lnSpc>
                <a:spcPct val="80000"/>
              </a:lnSpc>
              <a:defRPr sz="11600" b="1" spc="-232">
                <a:solidFill>
                  <a:srgbClr val="000000"/>
                </a:solidFill>
              </a:defRPr>
            </a:lvl8pPr>
            <a:lvl9pPr algn="l">
              <a:lnSpc>
                <a:spcPct val="80000"/>
              </a:lnSpc>
              <a:defRPr sz="11600" b="1" spc="-232">
                <a:solidFill>
                  <a:srgbClr val="000000"/>
                </a:solidFill>
              </a:defRPr>
            </a:lvl9pPr>
          </a:lstStyle>
          <a:p>
            <a:pPr algn="ctr"/>
            <a:r>
              <a:rPr lang="it-IT" dirty="0"/>
              <a:t>PRIT 2025</a:t>
            </a:r>
          </a:p>
        </p:txBody>
      </p:sp>
    </p:spTree>
    <p:extLst>
      <p:ext uri="{BB962C8B-B14F-4D97-AF65-F5344CB8AC3E}">
        <p14:creationId xmlns:p14="http://schemas.microsoft.com/office/powerpoint/2010/main" val="220818819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descr="Immagine">
            <a:extLst>
              <a:ext uri="{FF2B5EF4-FFF2-40B4-BE49-F238E27FC236}">
                <a16:creationId xmlns:a16="http://schemas.microsoft.com/office/drawing/2014/main" id="{2E51EC08-7900-1E2E-3EC3-066846DE7F29}"/>
              </a:ext>
            </a:extLst>
          </p:cNvPr>
          <p:cNvPicPr>
            <a:picLocks noChangeAspect="1"/>
          </p:cNvPicPr>
          <p:nvPr/>
        </p:nvPicPr>
        <p:blipFill>
          <a:blip r:embed="rId2"/>
          <a:stretch>
            <a:fillRect/>
          </a:stretch>
        </p:blipFill>
        <p:spPr>
          <a:xfrm>
            <a:off x="563467" y="0"/>
            <a:ext cx="4849913" cy="1947908"/>
          </a:xfrm>
          <a:prstGeom prst="rect">
            <a:avLst/>
          </a:prstGeom>
          <a:ln w="12700">
            <a:miter lim="400000"/>
          </a:ln>
        </p:spPr>
      </p:pic>
      <p:sp>
        <p:nvSpPr>
          <p:cNvPr id="3" name="CasellaDiTesto 2">
            <a:extLst>
              <a:ext uri="{FF2B5EF4-FFF2-40B4-BE49-F238E27FC236}">
                <a16:creationId xmlns:a16="http://schemas.microsoft.com/office/drawing/2014/main" id="{F547F3A0-BFEC-409D-D550-D5B2AAD14507}"/>
              </a:ext>
            </a:extLst>
          </p:cNvPr>
          <p:cNvSpPr txBox="1"/>
          <p:nvPr/>
        </p:nvSpPr>
        <p:spPr>
          <a:xfrm>
            <a:off x="5413380" y="489260"/>
            <a:ext cx="1728202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sz="3600" b="1" i="0" u="none" strike="noStrike" cap="none" spc="0" normalizeH="0" baseline="0" dirty="0">
                <a:ln>
                  <a:noFill/>
                </a:ln>
                <a:solidFill>
                  <a:srgbClr val="5E5E5E"/>
                </a:solidFill>
                <a:effectLst/>
                <a:uFillTx/>
                <a:latin typeface="Arial Black" panose="020B0A04020102020204" pitchFamily="34" charset="0"/>
                <a:sym typeface="Helvetica Neue"/>
              </a:rPr>
              <a:t>INCIDENTALITA’ NEL TRATTO DI </a:t>
            </a:r>
            <a:r>
              <a:rPr kumimoji="0" lang="it-IT" sz="3600" b="1" i="0" u="none" strike="noStrike" cap="none" spc="0" normalizeH="0" baseline="0" dirty="0" err="1">
                <a:ln>
                  <a:noFill/>
                </a:ln>
                <a:solidFill>
                  <a:srgbClr val="5E5E5E"/>
                </a:solidFill>
                <a:effectLst/>
                <a:uFillTx/>
                <a:latin typeface="Arial Black" panose="020B0A04020102020204" pitchFamily="34" charset="0"/>
                <a:sym typeface="Helvetica Neue"/>
              </a:rPr>
              <a:t>A1</a:t>
            </a:r>
            <a:r>
              <a:rPr kumimoji="0" lang="it-IT" sz="3600" b="1" i="0" u="none" strike="noStrike" cap="none" spc="0" normalizeH="0" baseline="0" dirty="0">
                <a:ln>
                  <a:noFill/>
                </a:ln>
                <a:solidFill>
                  <a:srgbClr val="5E5E5E"/>
                </a:solidFill>
                <a:effectLst/>
                <a:uFillTx/>
                <a:latin typeface="Arial Black" panose="020B0A04020102020204" pitchFamily="34" charset="0"/>
                <a:sym typeface="Helvetica Neue"/>
              </a:rPr>
              <a:t> PIACENZA – MODENA NORD </a:t>
            </a:r>
          </a:p>
          <a:p>
            <a:pPr marL="0" marR="0" indent="0" algn="ctr" defTabSz="2438338" rtl="0" fontAlgn="auto" latinLnBrk="0" hangingPunct="0">
              <a:lnSpc>
                <a:spcPct val="100000"/>
              </a:lnSpc>
              <a:spcBef>
                <a:spcPts val="0"/>
              </a:spcBef>
              <a:spcAft>
                <a:spcPts val="0"/>
              </a:spcAft>
              <a:buClrTx/>
              <a:buSzTx/>
              <a:buFontTx/>
              <a:buNone/>
              <a:tabLst/>
            </a:pPr>
            <a:r>
              <a:rPr kumimoji="0" lang="it-IT" sz="3600" b="1" i="0" u="none" strike="noStrike" cap="none" spc="0" normalizeH="0" baseline="0" dirty="0">
                <a:ln>
                  <a:noFill/>
                </a:ln>
                <a:solidFill>
                  <a:srgbClr val="5E5E5E"/>
                </a:solidFill>
                <a:effectLst/>
                <a:uFillTx/>
                <a:latin typeface="Arial Black" panose="020B0A04020102020204" pitchFamily="34" charset="0"/>
                <a:sym typeface="Helvetica Neue"/>
              </a:rPr>
              <a:t>E RICADUTA SU </a:t>
            </a:r>
            <a:r>
              <a:rPr kumimoji="0" lang="it-IT" sz="3600" b="1" i="0" u="none" strike="noStrike" cap="none" spc="0" normalizeH="0" baseline="0" dirty="0" err="1">
                <a:ln>
                  <a:noFill/>
                </a:ln>
                <a:solidFill>
                  <a:srgbClr val="5E5E5E"/>
                </a:solidFill>
                <a:effectLst/>
                <a:uFillTx/>
                <a:latin typeface="Arial Black" panose="020B0A04020102020204" pitchFamily="34" charset="0"/>
                <a:sym typeface="Helvetica Neue"/>
              </a:rPr>
              <a:t>SS9</a:t>
            </a:r>
            <a:r>
              <a:rPr kumimoji="0" lang="it-IT" sz="3600" b="1" i="0" u="none" strike="noStrike" cap="none" spc="0" normalizeH="0" baseline="0" dirty="0">
                <a:ln>
                  <a:noFill/>
                </a:ln>
                <a:solidFill>
                  <a:srgbClr val="5E5E5E"/>
                </a:solidFill>
                <a:effectLst/>
                <a:uFillTx/>
                <a:latin typeface="Arial Black" panose="020B0A04020102020204" pitchFamily="34" charset="0"/>
                <a:sym typeface="Helvetica Neue"/>
              </a:rPr>
              <a:t> E VIABILITÀ LOCALE</a:t>
            </a:r>
          </a:p>
        </p:txBody>
      </p:sp>
      <p:graphicFrame>
        <p:nvGraphicFramePr>
          <p:cNvPr id="6" name="Diagramma 5">
            <a:extLst>
              <a:ext uri="{FF2B5EF4-FFF2-40B4-BE49-F238E27FC236}">
                <a16:creationId xmlns:a16="http://schemas.microsoft.com/office/drawing/2014/main" id="{937D45BF-F8D8-5678-9596-15C3F60DCC7D}"/>
              </a:ext>
            </a:extLst>
          </p:cNvPr>
          <p:cNvGraphicFramePr/>
          <p:nvPr>
            <p:extLst>
              <p:ext uri="{D42A27DB-BD31-4B8C-83A1-F6EECF244321}">
                <p14:modId xmlns:p14="http://schemas.microsoft.com/office/powerpoint/2010/main" val="3512223496"/>
              </p:ext>
            </p:extLst>
          </p:nvPr>
        </p:nvGraphicFramePr>
        <p:xfrm>
          <a:off x="563467" y="3144431"/>
          <a:ext cx="12899614" cy="9705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a:extLst>
              <a:ext uri="{FF2B5EF4-FFF2-40B4-BE49-F238E27FC236}">
                <a16:creationId xmlns:a16="http://schemas.microsoft.com/office/drawing/2014/main" id="{F926E8E5-74CC-9B62-D025-61E0DABD30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45706" y="3144431"/>
            <a:ext cx="7905344" cy="51029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E92DCD2-B637-FD26-DBD9-1C2FF98C35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90064" y="8463064"/>
            <a:ext cx="8246100" cy="463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38074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descr="Immagine">
            <a:extLst>
              <a:ext uri="{FF2B5EF4-FFF2-40B4-BE49-F238E27FC236}">
                <a16:creationId xmlns:a16="http://schemas.microsoft.com/office/drawing/2014/main" id="{2E51EC08-7900-1E2E-3EC3-066846DE7F29}"/>
              </a:ext>
            </a:extLst>
          </p:cNvPr>
          <p:cNvPicPr>
            <a:picLocks noChangeAspect="1"/>
          </p:cNvPicPr>
          <p:nvPr/>
        </p:nvPicPr>
        <p:blipFill>
          <a:blip r:embed="rId3"/>
          <a:stretch>
            <a:fillRect/>
          </a:stretch>
        </p:blipFill>
        <p:spPr>
          <a:xfrm>
            <a:off x="563467" y="0"/>
            <a:ext cx="4849913" cy="1947908"/>
          </a:xfrm>
          <a:prstGeom prst="rect">
            <a:avLst/>
          </a:prstGeom>
          <a:ln w="12700">
            <a:miter lim="400000"/>
          </a:ln>
        </p:spPr>
      </p:pic>
      <p:sp>
        <p:nvSpPr>
          <p:cNvPr id="3" name="CasellaDiTesto 2">
            <a:extLst>
              <a:ext uri="{FF2B5EF4-FFF2-40B4-BE49-F238E27FC236}">
                <a16:creationId xmlns:a16="http://schemas.microsoft.com/office/drawing/2014/main" id="{F547F3A0-BFEC-409D-D550-D5B2AAD14507}"/>
              </a:ext>
            </a:extLst>
          </p:cNvPr>
          <p:cNvSpPr txBox="1"/>
          <p:nvPr/>
        </p:nvSpPr>
        <p:spPr>
          <a:xfrm>
            <a:off x="5413380" y="489260"/>
            <a:ext cx="1728202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sz="3600" b="1" i="0" u="none" strike="noStrike" cap="none" spc="0" normalizeH="0" baseline="0" dirty="0">
                <a:ln>
                  <a:noFill/>
                </a:ln>
                <a:solidFill>
                  <a:srgbClr val="5E5E5E"/>
                </a:solidFill>
                <a:effectLst/>
                <a:uFillTx/>
                <a:latin typeface="Arial Black" panose="020B0A04020102020204" pitchFamily="34" charset="0"/>
                <a:sym typeface="Helvetica Neue"/>
              </a:rPr>
              <a:t>INCIDENTALITA’ NEL TRATTO DI </a:t>
            </a:r>
            <a:r>
              <a:rPr kumimoji="0" lang="it-IT" sz="3600" b="1" i="0" u="none" strike="noStrike" cap="none" spc="0" normalizeH="0" baseline="0" dirty="0" err="1">
                <a:ln>
                  <a:noFill/>
                </a:ln>
                <a:solidFill>
                  <a:srgbClr val="5E5E5E"/>
                </a:solidFill>
                <a:effectLst/>
                <a:uFillTx/>
                <a:latin typeface="Arial Black" panose="020B0A04020102020204" pitchFamily="34" charset="0"/>
                <a:sym typeface="Helvetica Neue"/>
              </a:rPr>
              <a:t>A1</a:t>
            </a:r>
            <a:r>
              <a:rPr kumimoji="0" lang="it-IT" sz="3600" b="1" i="0" u="none" strike="noStrike" cap="none" spc="0" normalizeH="0" baseline="0" dirty="0">
                <a:ln>
                  <a:noFill/>
                </a:ln>
                <a:solidFill>
                  <a:srgbClr val="5E5E5E"/>
                </a:solidFill>
                <a:effectLst/>
                <a:uFillTx/>
                <a:latin typeface="Arial Black" panose="020B0A04020102020204" pitchFamily="34" charset="0"/>
                <a:sym typeface="Helvetica Neue"/>
              </a:rPr>
              <a:t> PIACENZA – MODENA NORD </a:t>
            </a:r>
          </a:p>
          <a:p>
            <a:pPr marL="0" marR="0" indent="0" algn="ctr" defTabSz="2438338" rtl="0" fontAlgn="auto" latinLnBrk="0" hangingPunct="0">
              <a:lnSpc>
                <a:spcPct val="100000"/>
              </a:lnSpc>
              <a:spcBef>
                <a:spcPts val="0"/>
              </a:spcBef>
              <a:spcAft>
                <a:spcPts val="0"/>
              </a:spcAft>
              <a:buClrTx/>
              <a:buSzTx/>
              <a:buFontTx/>
              <a:buNone/>
              <a:tabLst/>
            </a:pPr>
            <a:r>
              <a:rPr kumimoji="0" lang="it-IT" sz="3600" b="1" i="0" u="none" strike="noStrike" cap="none" spc="0" normalizeH="0" baseline="0" dirty="0">
                <a:ln>
                  <a:noFill/>
                </a:ln>
                <a:solidFill>
                  <a:srgbClr val="5E5E5E"/>
                </a:solidFill>
                <a:effectLst/>
                <a:uFillTx/>
                <a:latin typeface="Arial Black" panose="020B0A04020102020204" pitchFamily="34" charset="0"/>
                <a:sym typeface="Helvetica Neue"/>
              </a:rPr>
              <a:t>E RICADUTA SU </a:t>
            </a:r>
            <a:r>
              <a:rPr kumimoji="0" lang="it-IT" sz="3600" b="1" i="0" u="none" strike="noStrike" cap="none" spc="0" normalizeH="0" baseline="0" dirty="0" err="1">
                <a:ln>
                  <a:noFill/>
                </a:ln>
                <a:solidFill>
                  <a:srgbClr val="5E5E5E"/>
                </a:solidFill>
                <a:effectLst/>
                <a:uFillTx/>
                <a:latin typeface="Arial Black" panose="020B0A04020102020204" pitchFamily="34" charset="0"/>
                <a:sym typeface="Helvetica Neue"/>
              </a:rPr>
              <a:t>SS9</a:t>
            </a:r>
            <a:r>
              <a:rPr kumimoji="0" lang="it-IT" sz="3600" b="1" i="0" u="none" strike="noStrike" cap="none" spc="0" normalizeH="0" baseline="0" dirty="0">
                <a:ln>
                  <a:noFill/>
                </a:ln>
                <a:solidFill>
                  <a:srgbClr val="5E5E5E"/>
                </a:solidFill>
                <a:effectLst/>
                <a:uFillTx/>
                <a:latin typeface="Arial Black" panose="020B0A04020102020204" pitchFamily="34" charset="0"/>
                <a:sym typeface="Helvetica Neue"/>
              </a:rPr>
              <a:t> E VIABILITÀ LOCALE</a:t>
            </a:r>
          </a:p>
        </p:txBody>
      </p:sp>
      <p:graphicFrame>
        <p:nvGraphicFramePr>
          <p:cNvPr id="7" name="Diagramma 6">
            <a:extLst>
              <a:ext uri="{FF2B5EF4-FFF2-40B4-BE49-F238E27FC236}">
                <a16:creationId xmlns:a16="http://schemas.microsoft.com/office/drawing/2014/main" id="{5FDB27F1-C3C3-4703-CAD6-F71185CC67F4}"/>
              </a:ext>
            </a:extLst>
          </p:cNvPr>
          <p:cNvGraphicFramePr/>
          <p:nvPr>
            <p:extLst>
              <p:ext uri="{D42A27DB-BD31-4B8C-83A1-F6EECF244321}">
                <p14:modId xmlns:p14="http://schemas.microsoft.com/office/powerpoint/2010/main" val="1911123119"/>
              </p:ext>
            </p:extLst>
          </p:nvPr>
        </p:nvGraphicFramePr>
        <p:xfrm>
          <a:off x="739302" y="1699848"/>
          <a:ext cx="12393037" cy="120161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magine 8">
            <a:extLst>
              <a:ext uri="{FF2B5EF4-FFF2-40B4-BE49-F238E27FC236}">
                <a16:creationId xmlns:a16="http://schemas.microsoft.com/office/drawing/2014/main" id="{5ABD1E33-34BD-2474-1B7A-E648048AE000}"/>
              </a:ext>
            </a:extLst>
          </p:cNvPr>
          <p:cNvPicPr>
            <a:picLocks noChangeAspect="1"/>
          </p:cNvPicPr>
          <p:nvPr/>
        </p:nvPicPr>
        <p:blipFill rotWithShape="1">
          <a:blip r:embed="rId9"/>
          <a:srcRect l="20035" t="19834" r="39858" b="8676"/>
          <a:stretch/>
        </p:blipFill>
        <p:spPr>
          <a:xfrm>
            <a:off x="14054394" y="2189108"/>
            <a:ext cx="9311010" cy="11054486"/>
          </a:xfrm>
          <a:prstGeom prst="rect">
            <a:avLst/>
          </a:prstGeom>
          <a:ln w="57150">
            <a:solidFill>
              <a:schemeClr val="tx1">
                <a:lumMod val="75000"/>
              </a:schemeClr>
            </a:solidFill>
            <a:prstDash val="sysDash"/>
          </a:ln>
        </p:spPr>
        <p:style>
          <a:lnRef idx="2">
            <a:schemeClr val="dk1"/>
          </a:lnRef>
          <a:fillRef idx="1">
            <a:schemeClr val="lt1"/>
          </a:fillRef>
          <a:effectRef idx="0">
            <a:schemeClr val="dk1"/>
          </a:effectRef>
          <a:fontRef idx="minor">
            <a:schemeClr val="dk1"/>
          </a:fontRef>
        </p:style>
      </p:pic>
      <p:grpSp>
        <p:nvGrpSpPr>
          <p:cNvPr id="10" name="Gruppo 9">
            <a:extLst>
              <a:ext uri="{FF2B5EF4-FFF2-40B4-BE49-F238E27FC236}">
                <a16:creationId xmlns:a16="http://schemas.microsoft.com/office/drawing/2014/main" id="{CFE11029-4E8B-DA0A-4CD9-C0FF44941B35}"/>
              </a:ext>
            </a:extLst>
          </p:cNvPr>
          <p:cNvGrpSpPr/>
          <p:nvPr/>
        </p:nvGrpSpPr>
        <p:grpSpPr>
          <a:xfrm>
            <a:off x="13597893" y="5397840"/>
            <a:ext cx="10458120" cy="2920320"/>
            <a:chOff x="0" y="6434230"/>
            <a:chExt cx="12188756" cy="292032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1" name="Rettangolo con angoli arrotondati 10">
              <a:extLst>
                <a:ext uri="{FF2B5EF4-FFF2-40B4-BE49-F238E27FC236}">
                  <a16:creationId xmlns:a16="http://schemas.microsoft.com/office/drawing/2014/main" id="{D818C547-5BB3-8E68-1E95-63BF868460D6}"/>
                </a:ext>
              </a:extLst>
            </p:cNvPr>
            <p:cNvSpPr/>
            <p:nvPr/>
          </p:nvSpPr>
          <p:spPr>
            <a:xfrm>
              <a:off x="0" y="6434230"/>
              <a:ext cx="12188756" cy="29203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12" name="CasellaDiTesto 11">
              <a:extLst>
                <a:ext uri="{FF2B5EF4-FFF2-40B4-BE49-F238E27FC236}">
                  <a16:creationId xmlns:a16="http://schemas.microsoft.com/office/drawing/2014/main" id="{57546EEA-7028-9736-BB0A-FAEBBE510420}"/>
                </a:ext>
              </a:extLst>
            </p:cNvPr>
            <p:cNvSpPr txBox="1"/>
            <p:nvPr/>
          </p:nvSpPr>
          <p:spPr>
            <a:xfrm>
              <a:off x="142558" y="6576788"/>
              <a:ext cx="11903640" cy="26352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b="1" i="1" kern="1200" baseline="0" dirty="0">
                  <a:solidFill>
                    <a:schemeClr val="tx1">
                      <a:lumMod val="50000"/>
                    </a:schemeClr>
                  </a:solidFill>
                </a:rPr>
                <a:t>21/12/2023</a:t>
              </a:r>
              <a:r>
                <a:rPr lang="it-IT" sz="2600" b="0" i="1" kern="1200" baseline="0" dirty="0">
                  <a:solidFill>
                    <a:schemeClr val="tx1">
                      <a:lumMod val="50000"/>
                    </a:schemeClr>
                  </a:solidFill>
                </a:rPr>
                <a:t>: A1 MILANO-NAPOLI: INCIDENTE NEL TRATTO COMPRESO TRA FINE COMPLANARE DI PIACENZA E LA DIRAMAZIONE PER FIORENZUOLA VERSO BOLOGNA. Indicazioni fornite: “Agli utenti diretti verso Bologna </a:t>
              </a:r>
              <a:r>
                <a:rPr lang="it-IT" sz="2600" b="1" i="1" kern="1200" baseline="0" dirty="0">
                  <a:solidFill>
                    <a:schemeClr val="tx1">
                      <a:lumMod val="50000"/>
                    </a:schemeClr>
                  </a:solidFill>
                </a:rPr>
                <a:t>si consiglia di </a:t>
              </a:r>
              <a:r>
                <a:rPr lang="it-IT" sz="2700" i="1" kern="1200" dirty="0">
                  <a:solidFill>
                    <a:schemeClr val="tx1">
                      <a:lumMod val="50000"/>
                    </a:schemeClr>
                  </a:solidFill>
                  <a:latin typeface="Helvetica Neue"/>
                </a:rPr>
                <a:t>uscire</a:t>
              </a:r>
              <a:r>
                <a:rPr lang="it-IT" sz="2600" b="1" i="1" kern="1200" baseline="0" dirty="0">
                  <a:solidFill>
                    <a:schemeClr val="tx1">
                      <a:lumMod val="50000"/>
                    </a:schemeClr>
                  </a:solidFill>
                </a:rPr>
                <a:t> a Piacenza sud, percorrere la SS9 via Emilia e rientrare in autostrada alla stazione di Fiorenzuola</a:t>
              </a:r>
              <a:r>
                <a:rPr lang="it-IT" sz="2600" b="0" i="1" kern="1200" baseline="0" dirty="0">
                  <a:solidFill>
                    <a:schemeClr val="tx1">
                      <a:lumMod val="50000"/>
                    </a:schemeClr>
                  </a:solidFill>
                </a:rPr>
                <a:t>”).</a:t>
              </a:r>
              <a:endParaRPr lang="it-IT" sz="2600" kern="1200" dirty="0">
                <a:solidFill>
                  <a:schemeClr val="tx1">
                    <a:lumMod val="50000"/>
                  </a:schemeClr>
                </a:solidFill>
              </a:endParaRPr>
            </a:p>
          </p:txBody>
        </p:sp>
      </p:grpSp>
    </p:spTree>
    <p:extLst>
      <p:ext uri="{BB962C8B-B14F-4D97-AF65-F5344CB8AC3E}">
        <p14:creationId xmlns:p14="http://schemas.microsoft.com/office/powerpoint/2010/main" val="288637623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descr="Immagine">
            <a:extLst>
              <a:ext uri="{FF2B5EF4-FFF2-40B4-BE49-F238E27FC236}">
                <a16:creationId xmlns:a16="http://schemas.microsoft.com/office/drawing/2014/main" id="{2E51EC08-7900-1E2E-3EC3-066846DE7F29}"/>
              </a:ext>
            </a:extLst>
          </p:cNvPr>
          <p:cNvPicPr>
            <a:picLocks noChangeAspect="1"/>
          </p:cNvPicPr>
          <p:nvPr/>
        </p:nvPicPr>
        <p:blipFill>
          <a:blip r:embed="rId2"/>
          <a:stretch>
            <a:fillRect/>
          </a:stretch>
        </p:blipFill>
        <p:spPr>
          <a:xfrm>
            <a:off x="563467" y="0"/>
            <a:ext cx="4849913" cy="1947908"/>
          </a:xfrm>
          <a:prstGeom prst="rect">
            <a:avLst/>
          </a:prstGeom>
          <a:ln w="12700">
            <a:miter lim="400000"/>
          </a:ln>
        </p:spPr>
      </p:pic>
      <p:sp>
        <p:nvSpPr>
          <p:cNvPr id="3" name="CasellaDiTesto 2">
            <a:extLst>
              <a:ext uri="{FF2B5EF4-FFF2-40B4-BE49-F238E27FC236}">
                <a16:creationId xmlns:a16="http://schemas.microsoft.com/office/drawing/2014/main" id="{F547F3A0-BFEC-409D-D550-D5B2AAD14507}"/>
              </a:ext>
            </a:extLst>
          </p:cNvPr>
          <p:cNvSpPr txBox="1"/>
          <p:nvPr/>
        </p:nvSpPr>
        <p:spPr>
          <a:xfrm>
            <a:off x="5413380" y="489260"/>
            <a:ext cx="1728202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sz="3600" b="1" i="0" u="none" strike="noStrike" cap="none" spc="0" normalizeH="0" baseline="0" dirty="0">
                <a:ln>
                  <a:noFill/>
                </a:ln>
                <a:solidFill>
                  <a:srgbClr val="5E5E5E"/>
                </a:solidFill>
                <a:effectLst/>
                <a:uFillTx/>
                <a:latin typeface="Arial Black" panose="020B0A04020102020204" pitchFamily="34" charset="0"/>
                <a:sym typeface="Helvetica Neue"/>
              </a:rPr>
              <a:t>INCIDENTALITA’ NEL TRATTO DI </a:t>
            </a:r>
            <a:r>
              <a:rPr kumimoji="0" lang="it-IT" sz="3600" b="1" i="0" u="none" strike="noStrike" cap="none" spc="0" normalizeH="0" baseline="0" dirty="0" err="1">
                <a:ln>
                  <a:noFill/>
                </a:ln>
                <a:solidFill>
                  <a:srgbClr val="5E5E5E"/>
                </a:solidFill>
                <a:effectLst/>
                <a:uFillTx/>
                <a:latin typeface="Arial Black" panose="020B0A04020102020204" pitchFamily="34" charset="0"/>
                <a:sym typeface="Helvetica Neue"/>
              </a:rPr>
              <a:t>A1</a:t>
            </a:r>
            <a:r>
              <a:rPr kumimoji="0" lang="it-IT" sz="3600" b="1" i="0" u="none" strike="noStrike" cap="none" spc="0" normalizeH="0" baseline="0" dirty="0">
                <a:ln>
                  <a:noFill/>
                </a:ln>
                <a:solidFill>
                  <a:srgbClr val="5E5E5E"/>
                </a:solidFill>
                <a:effectLst/>
                <a:uFillTx/>
                <a:latin typeface="Arial Black" panose="020B0A04020102020204" pitchFamily="34" charset="0"/>
                <a:sym typeface="Helvetica Neue"/>
              </a:rPr>
              <a:t> PIACENZA – MODENA NORD </a:t>
            </a:r>
          </a:p>
          <a:p>
            <a:pPr marL="0" marR="0" indent="0" algn="ctr" defTabSz="2438338" rtl="0" fontAlgn="auto" latinLnBrk="0" hangingPunct="0">
              <a:lnSpc>
                <a:spcPct val="100000"/>
              </a:lnSpc>
              <a:spcBef>
                <a:spcPts val="0"/>
              </a:spcBef>
              <a:spcAft>
                <a:spcPts val="0"/>
              </a:spcAft>
              <a:buClrTx/>
              <a:buSzTx/>
              <a:buFontTx/>
              <a:buNone/>
              <a:tabLst/>
            </a:pPr>
            <a:r>
              <a:rPr kumimoji="0" lang="it-IT" sz="3600" b="1" i="0" u="none" strike="noStrike" cap="none" spc="0" normalizeH="0" baseline="0" dirty="0">
                <a:ln>
                  <a:noFill/>
                </a:ln>
                <a:solidFill>
                  <a:srgbClr val="5E5E5E"/>
                </a:solidFill>
                <a:effectLst/>
                <a:uFillTx/>
                <a:latin typeface="Arial Black" panose="020B0A04020102020204" pitchFamily="34" charset="0"/>
                <a:sym typeface="Helvetica Neue"/>
              </a:rPr>
              <a:t>E RICADUTA SU </a:t>
            </a:r>
            <a:r>
              <a:rPr kumimoji="0" lang="it-IT" sz="3600" b="1" i="0" u="none" strike="noStrike" cap="none" spc="0" normalizeH="0" baseline="0" dirty="0" err="1">
                <a:ln>
                  <a:noFill/>
                </a:ln>
                <a:solidFill>
                  <a:srgbClr val="5E5E5E"/>
                </a:solidFill>
                <a:effectLst/>
                <a:uFillTx/>
                <a:latin typeface="Arial Black" panose="020B0A04020102020204" pitchFamily="34" charset="0"/>
                <a:sym typeface="Helvetica Neue"/>
              </a:rPr>
              <a:t>SS9</a:t>
            </a:r>
            <a:r>
              <a:rPr kumimoji="0" lang="it-IT" sz="3600" b="1" i="0" u="none" strike="noStrike" cap="none" spc="0" normalizeH="0" baseline="0" dirty="0">
                <a:ln>
                  <a:noFill/>
                </a:ln>
                <a:solidFill>
                  <a:srgbClr val="5E5E5E"/>
                </a:solidFill>
                <a:effectLst/>
                <a:uFillTx/>
                <a:latin typeface="Arial Black" panose="020B0A04020102020204" pitchFamily="34" charset="0"/>
                <a:sym typeface="Helvetica Neue"/>
              </a:rPr>
              <a:t> E VIABILITÀ LOCALE</a:t>
            </a:r>
          </a:p>
        </p:txBody>
      </p:sp>
      <p:pic>
        <p:nvPicPr>
          <p:cNvPr id="5" name="Immagine 4">
            <a:extLst>
              <a:ext uri="{FF2B5EF4-FFF2-40B4-BE49-F238E27FC236}">
                <a16:creationId xmlns:a16="http://schemas.microsoft.com/office/drawing/2014/main" id="{A0C34ADC-CD02-7C13-8502-C685013DA7BE}"/>
              </a:ext>
            </a:extLst>
          </p:cNvPr>
          <p:cNvPicPr>
            <a:picLocks noChangeAspect="1"/>
          </p:cNvPicPr>
          <p:nvPr/>
        </p:nvPicPr>
        <p:blipFill rotWithShape="1">
          <a:blip r:embed="rId3"/>
          <a:srcRect l="23333" t="13593" r="42088" b="9243"/>
          <a:stretch/>
        </p:blipFill>
        <p:spPr>
          <a:xfrm>
            <a:off x="14054394" y="2840478"/>
            <a:ext cx="7997683" cy="10038943"/>
          </a:xfrm>
          <a:prstGeom prst="rect">
            <a:avLst/>
          </a:prstGeom>
          <a:ln w="57150">
            <a:solidFill>
              <a:schemeClr val="tx1">
                <a:lumMod val="75000"/>
              </a:schemeClr>
            </a:solidFill>
            <a:prstDash val="sysDash"/>
          </a:ln>
        </p:spPr>
      </p:pic>
      <p:grpSp>
        <p:nvGrpSpPr>
          <p:cNvPr id="6" name="Gruppo 5">
            <a:extLst>
              <a:ext uri="{FF2B5EF4-FFF2-40B4-BE49-F238E27FC236}">
                <a16:creationId xmlns:a16="http://schemas.microsoft.com/office/drawing/2014/main" id="{0035114F-C538-B621-1098-8E8D92071E6A}"/>
              </a:ext>
            </a:extLst>
          </p:cNvPr>
          <p:cNvGrpSpPr/>
          <p:nvPr/>
        </p:nvGrpSpPr>
        <p:grpSpPr>
          <a:xfrm>
            <a:off x="731520" y="2852540"/>
            <a:ext cx="12307824" cy="4621026"/>
            <a:chOff x="0" y="6327313"/>
            <a:chExt cx="12899613" cy="2782260"/>
          </a:xfrm>
          <a:scene3d>
            <a:camera prst="orthographicFront"/>
            <a:lightRig rig="flat" dir="t"/>
          </a:scene3d>
        </p:grpSpPr>
        <p:sp>
          <p:nvSpPr>
            <p:cNvPr id="8" name="Rettangolo con angoli arrotondati 7">
              <a:extLst>
                <a:ext uri="{FF2B5EF4-FFF2-40B4-BE49-F238E27FC236}">
                  <a16:creationId xmlns:a16="http://schemas.microsoft.com/office/drawing/2014/main" id="{AC75A961-85CC-2710-65E6-B45741F6E68D}"/>
                </a:ext>
              </a:extLst>
            </p:cNvPr>
            <p:cNvSpPr/>
            <p:nvPr/>
          </p:nvSpPr>
          <p:spPr>
            <a:xfrm>
              <a:off x="0" y="6327313"/>
              <a:ext cx="12899613" cy="278226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it-IT"/>
            </a:p>
          </p:txBody>
        </p:sp>
        <p:sp>
          <p:nvSpPr>
            <p:cNvPr id="13" name="CasellaDiTesto 12">
              <a:extLst>
                <a:ext uri="{FF2B5EF4-FFF2-40B4-BE49-F238E27FC236}">
                  <a16:creationId xmlns:a16="http://schemas.microsoft.com/office/drawing/2014/main" id="{EF0A8DAC-1211-022E-4958-7587AA1BE45D}"/>
                </a:ext>
              </a:extLst>
            </p:cNvPr>
            <p:cNvSpPr txBox="1"/>
            <p:nvPr/>
          </p:nvSpPr>
          <p:spPr>
            <a:xfrm>
              <a:off x="135819" y="6463132"/>
              <a:ext cx="12627975" cy="25106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sz="3600" b="1" i="0" kern="1200" baseline="0" dirty="0"/>
                <a:t>06/04/2023 – ORE 9.15 </a:t>
              </a:r>
              <a:r>
                <a:rPr lang="it-IT" sz="3600" b="0" i="0" kern="1200" baseline="0" dirty="0"/>
                <a:t>: A1 MILANO-NAPOLI: INCIDENTE NEL TRATTO COMPRESO TRA MODENA NORD E REGGIO EMILIA VERSO MILANO. Indicazioni fornite: “</a:t>
              </a:r>
              <a:r>
                <a:rPr lang="it-IT" sz="3600" b="0" i="1" kern="1200" baseline="0" dirty="0"/>
                <a:t>Agli utenti diretti verso Milano, </a:t>
              </a:r>
              <a:r>
                <a:rPr lang="it-IT" sz="3600" b="1" i="1" kern="1200" baseline="0" dirty="0"/>
                <a:t>si consiglia di uscire alla stazione di Modena sud, percorrere la SS9 Via Emilia e rientrare in A1 alla stazione di Reggio Emilia</a:t>
              </a:r>
              <a:r>
                <a:rPr lang="it-IT" sz="3600" b="0" i="1" kern="1200" baseline="0" dirty="0"/>
                <a:t>”)</a:t>
              </a:r>
              <a:endParaRPr lang="it-IT" sz="3600" kern="1200" dirty="0"/>
            </a:p>
          </p:txBody>
        </p:sp>
      </p:grpSp>
      <p:grpSp>
        <p:nvGrpSpPr>
          <p:cNvPr id="16" name="Gruppo 15">
            <a:extLst>
              <a:ext uri="{FF2B5EF4-FFF2-40B4-BE49-F238E27FC236}">
                <a16:creationId xmlns:a16="http://schemas.microsoft.com/office/drawing/2014/main" id="{D727B801-E86E-F243-0960-F3C824990E89}"/>
              </a:ext>
            </a:extLst>
          </p:cNvPr>
          <p:cNvGrpSpPr/>
          <p:nvPr/>
        </p:nvGrpSpPr>
        <p:grpSpPr>
          <a:xfrm>
            <a:off x="731520" y="8378198"/>
            <a:ext cx="12307824" cy="4621026"/>
            <a:chOff x="0" y="6327313"/>
            <a:chExt cx="12899613" cy="2782260"/>
          </a:xfrm>
          <a:scene3d>
            <a:camera prst="orthographicFront"/>
            <a:lightRig rig="flat" dir="t"/>
          </a:scene3d>
        </p:grpSpPr>
        <p:sp>
          <p:nvSpPr>
            <p:cNvPr id="17" name="Rettangolo con angoli arrotondati 16">
              <a:extLst>
                <a:ext uri="{FF2B5EF4-FFF2-40B4-BE49-F238E27FC236}">
                  <a16:creationId xmlns:a16="http://schemas.microsoft.com/office/drawing/2014/main" id="{777F7203-4B4E-EAD1-687C-6E0A21F4673B}"/>
                </a:ext>
              </a:extLst>
            </p:cNvPr>
            <p:cNvSpPr/>
            <p:nvPr/>
          </p:nvSpPr>
          <p:spPr>
            <a:xfrm>
              <a:off x="0" y="6327313"/>
              <a:ext cx="12899613" cy="278226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it-IT"/>
            </a:p>
          </p:txBody>
        </p:sp>
        <p:sp>
          <p:nvSpPr>
            <p:cNvPr id="18" name="CasellaDiTesto 17">
              <a:extLst>
                <a:ext uri="{FF2B5EF4-FFF2-40B4-BE49-F238E27FC236}">
                  <a16:creationId xmlns:a16="http://schemas.microsoft.com/office/drawing/2014/main" id="{8BE8AA00-4DD6-35AB-4759-B22B429CC074}"/>
                </a:ext>
              </a:extLst>
            </p:cNvPr>
            <p:cNvSpPr txBox="1"/>
            <p:nvPr/>
          </p:nvSpPr>
          <p:spPr>
            <a:xfrm>
              <a:off x="135819" y="6463132"/>
              <a:ext cx="12627975" cy="25106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sz="3600" b="1" kern="1200" dirty="0"/>
                <a:t>14</a:t>
              </a:r>
              <a:r>
                <a:rPr lang="it-IT" sz="3600" b="1" i="0" kern="1200" baseline="0" dirty="0"/>
                <a:t>/04/2024</a:t>
              </a:r>
              <a:r>
                <a:rPr lang="it-IT" sz="3600" b="0" i="0" kern="1200" baseline="0" dirty="0"/>
                <a:t>: A1 MILANO-NAPOLI: INCIDENTE NEL TRATTO COMPRESO TRA IL BIVIO CON LA </a:t>
              </a:r>
              <a:r>
                <a:rPr lang="it-IT" sz="3600" b="0" i="0" kern="1200" baseline="0" dirty="0" err="1"/>
                <a:t>A22</a:t>
              </a:r>
              <a:r>
                <a:rPr lang="it-IT" sz="3600" b="0" i="0" kern="1200" baseline="0" dirty="0"/>
                <a:t> DEL BRENNERO E REGGIO EMILIA IN DIREZIONE MILANO. Indicazioni fornite: “</a:t>
              </a:r>
              <a:r>
                <a:rPr lang="it-IT" sz="3600" b="0" i="1" kern="1200" baseline="0" dirty="0"/>
                <a:t>In alternativa, a chi viaggia verso Milano, </a:t>
              </a:r>
              <a:r>
                <a:rPr lang="it-IT" sz="3600" b="1" i="1" kern="1200" baseline="0" dirty="0"/>
                <a:t>si consiglia di uscire a Modena Nord, percorrere la viabilità ordinaria e rientrare in </a:t>
              </a:r>
              <a:r>
                <a:rPr lang="it-IT" sz="3600" b="1" i="1" kern="1200" baseline="0" dirty="0" err="1"/>
                <a:t>A1</a:t>
              </a:r>
              <a:r>
                <a:rPr lang="it-IT" sz="3600" b="1" i="1" kern="1200" baseline="0" dirty="0"/>
                <a:t> a Reggio Emilia</a:t>
              </a:r>
              <a:r>
                <a:rPr lang="it-IT" sz="3600" b="0" i="1" kern="1200" baseline="0" dirty="0"/>
                <a:t>”)</a:t>
              </a:r>
              <a:endParaRPr lang="it-IT" sz="3600" kern="1200" dirty="0"/>
            </a:p>
          </p:txBody>
        </p:sp>
      </p:grpSp>
    </p:spTree>
    <p:extLst>
      <p:ext uri="{BB962C8B-B14F-4D97-AF65-F5344CB8AC3E}">
        <p14:creationId xmlns:p14="http://schemas.microsoft.com/office/powerpoint/2010/main" val="417580331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descr="Immagine">
            <a:extLst>
              <a:ext uri="{FF2B5EF4-FFF2-40B4-BE49-F238E27FC236}">
                <a16:creationId xmlns:a16="http://schemas.microsoft.com/office/drawing/2014/main" id="{C2AECC1D-4B31-DA88-81CB-B1E9671855D5}"/>
              </a:ext>
            </a:extLst>
          </p:cNvPr>
          <p:cNvPicPr>
            <a:picLocks noChangeAspect="1"/>
          </p:cNvPicPr>
          <p:nvPr/>
        </p:nvPicPr>
        <p:blipFill>
          <a:blip r:embed="rId2"/>
          <a:stretch>
            <a:fillRect/>
          </a:stretch>
        </p:blipFill>
        <p:spPr>
          <a:xfrm>
            <a:off x="563467" y="0"/>
            <a:ext cx="4849913" cy="1947908"/>
          </a:xfrm>
          <a:prstGeom prst="rect">
            <a:avLst/>
          </a:prstGeom>
          <a:ln w="12700">
            <a:miter lim="400000"/>
          </a:ln>
        </p:spPr>
      </p:pic>
      <p:sp>
        <p:nvSpPr>
          <p:cNvPr id="9" name="CasellaDiTesto 8">
            <a:extLst>
              <a:ext uri="{FF2B5EF4-FFF2-40B4-BE49-F238E27FC236}">
                <a16:creationId xmlns:a16="http://schemas.microsoft.com/office/drawing/2014/main" id="{48E81A1A-1B5A-B9A4-42FF-8886CF6473B1}"/>
              </a:ext>
            </a:extLst>
          </p:cNvPr>
          <p:cNvSpPr txBox="1"/>
          <p:nvPr/>
        </p:nvSpPr>
        <p:spPr>
          <a:xfrm>
            <a:off x="5893014" y="531013"/>
            <a:ext cx="16747529"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it-IT" sz="3600" b="1" i="0" u="none" strike="noStrike" kern="0" cap="none" spc="0" normalizeH="0" baseline="0" noProof="0" dirty="0">
                <a:ln>
                  <a:noFill/>
                </a:ln>
                <a:solidFill>
                  <a:srgbClr val="5E5E5E"/>
                </a:solidFill>
                <a:effectLst/>
                <a:uLnTx/>
                <a:uFillTx/>
                <a:latin typeface="Arial Black" panose="020B0A04020102020204" pitchFamily="34" charset="0"/>
                <a:sym typeface="Helvetica Neue"/>
              </a:rPr>
              <a:t>INCIDENTALITA’ NEL TRATTO DI </a:t>
            </a:r>
            <a:r>
              <a:rPr kumimoji="0" lang="it-IT" sz="3600" b="1" i="0" u="none" strike="noStrike" kern="0" cap="none" spc="0" normalizeH="0" baseline="0" noProof="0" dirty="0" err="1">
                <a:ln>
                  <a:noFill/>
                </a:ln>
                <a:solidFill>
                  <a:srgbClr val="5E5E5E"/>
                </a:solidFill>
                <a:effectLst/>
                <a:uLnTx/>
                <a:uFillTx/>
                <a:latin typeface="Arial Black" panose="020B0A04020102020204" pitchFamily="34" charset="0"/>
                <a:sym typeface="Helvetica Neue"/>
              </a:rPr>
              <a:t>A1</a:t>
            </a:r>
            <a:r>
              <a:rPr kumimoji="0" lang="it-IT" sz="3600" b="1" i="0" u="none" strike="noStrike" kern="0" cap="none" spc="0" normalizeH="0" baseline="0" noProof="0" dirty="0">
                <a:ln>
                  <a:noFill/>
                </a:ln>
                <a:solidFill>
                  <a:srgbClr val="5E5E5E"/>
                </a:solidFill>
                <a:effectLst/>
                <a:uLnTx/>
                <a:uFillTx/>
                <a:latin typeface="Arial Black" panose="020B0A04020102020204" pitchFamily="34" charset="0"/>
                <a:sym typeface="Helvetica Neue"/>
              </a:rPr>
              <a:t> PIACENZA – MODENA NORD </a:t>
            </a: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it-IT" sz="3600" b="1" i="0" u="none" strike="noStrike" kern="0" cap="none" spc="0" normalizeH="0" baseline="0" noProof="0" dirty="0">
                <a:ln>
                  <a:noFill/>
                </a:ln>
                <a:solidFill>
                  <a:srgbClr val="5E5E5E"/>
                </a:solidFill>
                <a:effectLst/>
                <a:uLnTx/>
                <a:uFillTx/>
                <a:latin typeface="Arial Black" panose="020B0A04020102020204" pitchFamily="34" charset="0"/>
                <a:sym typeface="Helvetica Neue"/>
              </a:rPr>
              <a:t>E RICADUTA SU </a:t>
            </a:r>
            <a:r>
              <a:rPr kumimoji="0" lang="it-IT" sz="3600" b="1" i="0" u="none" strike="noStrike" kern="0" cap="none" spc="0" normalizeH="0" baseline="0" noProof="0" dirty="0" err="1">
                <a:ln>
                  <a:noFill/>
                </a:ln>
                <a:solidFill>
                  <a:srgbClr val="5E5E5E"/>
                </a:solidFill>
                <a:effectLst/>
                <a:uLnTx/>
                <a:uFillTx/>
                <a:latin typeface="Arial Black" panose="020B0A04020102020204" pitchFamily="34" charset="0"/>
                <a:sym typeface="Helvetica Neue"/>
              </a:rPr>
              <a:t>SS9</a:t>
            </a:r>
            <a:r>
              <a:rPr kumimoji="0" lang="it-IT" sz="3600" b="1" i="0" u="none" strike="noStrike" kern="0" cap="none" spc="0" normalizeH="0" baseline="0" noProof="0" dirty="0">
                <a:ln>
                  <a:noFill/>
                </a:ln>
                <a:solidFill>
                  <a:srgbClr val="5E5E5E"/>
                </a:solidFill>
                <a:effectLst/>
                <a:uLnTx/>
                <a:uFillTx/>
                <a:latin typeface="Arial Black" panose="020B0A04020102020204" pitchFamily="34" charset="0"/>
                <a:sym typeface="Helvetica Neue"/>
              </a:rPr>
              <a:t> E VIABILITÀ LOCALE</a:t>
            </a:r>
          </a:p>
        </p:txBody>
      </p:sp>
      <p:grpSp>
        <p:nvGrpSpPr>
          <p:cNvPr id="14" name="Gruppo 13">
            <a:extLst>
              <a:ext uri="{FF2B5EF4-FFF2-40B4-BE49-F238E27FC236}">
                <a16:creationId xmlns:a16="http://schemas.microsoft.com/office/drawing/2014/main" id="{E28D3A7E-E784-D1FB-7D8C-1D2BDCD140A8}"/>
              </a:ext>
            </a:extLst>
          </p:cNvPr>
          <p:cNvGrpSpPr/>
          <p:nvPr/>
        </p:nvGrpSpPr>
        <p:grpSpPr>
          <a:xfrm>
            <a:off x="575150" y="8823829"/>
            <a:ext cx="12454128" cy="4161486"/>
            <a:chOff x="0" y="6327313"/>
            <a:chExt cx="12899613" cy="2782260"/>
          </a:xfrm>
          <a:scene3d>
            <a:camera prst="orthographicFront"/>
            <a:lightRig rig="flat" dir="t"/>
          </a:scene3d>
        </p:grpSpPr>
        <p:sp>
          <p:nvSpPr>
            <p:cNvPr id="15" name="Rettangolo con angoli arrotondati 14">
              <a:extLst>
                <a:ext uri="{FF2B5EF4-FFF2-40B4-BE49-F238E27FC236}">
                  <a16:creationId xmlns:a16="http://schemas.microsoft.com/office/drawing/2014/main" id="{60BA34A7-083C-923E-A034-7836FED7D768}"/>
                </a:ext>
              </a:extLst>
            </p:cNvPr>
            <p:cNvSpPr/>
            <p:nvPr/>
          </p:nvSpPr>
          <p:spPr>
            <a:xfrm>
              <a:off x="0" y="6327313"/>
              <a:ext cx="12899613" cy="278226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it-IT"/>
            </a:p>
          </p:txBody>
        </p:sp>
        <p:sp>
          <p:nvSpPr>
            <p:cNvPr id="16" name="CasellaDiTesto 15">
              <a:extLst>
                <a:ext uri="{FF2B5EF4-FFF2-40B4-BE49-F238E27FC236}">
                  <a16:creationId xmlns:a16="http://schemas.microsoft.com/office/drawing/2014/main" id="{FA8D064D-E98F-DCE8-EBD8-F9B0A03D2E9E}"/>
                </a:ext>
              </a:extLst>
            </p:cNvPr>
            <p:cNvSpPr txBox="1"/>
            <p:nvPr/>
          </p:nvSpPr>
          <p:spPr>
            <a:xfrm>
              <a:off x="135819" y="6463132"/>
              <a:ext cx="12627975" cy="25106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sz="3200" b="1" kern="1200" dirty="0"/>
                <a:t>22</a:t>
              </a:r>
              <a:r>
                <a:rPr lang="it-IT" sz="3200" b="1" i="0" kern="1200" baseline="0" dirty="0"/>
                <a:t>/03/2024</a:t>
              </a:r>
              <a:r>
                <a:rPr lang="it-IT" sz="3200" b="0" i="0" kern="1200" baseline="0" dirty="0"/>
                <a:t>: A1 MILANO-NAPOLI: CODE PER INCIDENTE TRA FIORENZUOLA E IL BIVIO CON LA COMPLANARE DI PIACENZA IN DIREZIONE MILANO. Indicazioni fornite: “</a:t>
              </a:r>
              <a:r>
                <a:rPr lang="it-IT" sz="3200" b="0" i="1" kern="1200" baseline="0" dirty="0"/>
                <a:t>Agli utenti provenienti da Bologna e diretti verso Milano </a:t>
              </a:r>
              <a:r>
                <a:rPr lang="it-IT" sz="3200" b="1" i="1" kern="1200" baseline="0" dirty="0"/>
                <a:t>si consiglia di immettersi in </a:t>
              </a:r>
              <a:r>
                <a:rPr lang="it-IT" sz="3200" b="1" i="1" kern="1200" baseline="0" dirty="0" err="1"/>
                <a:t>A1</a:t>
              </a:r>
              <a:r>
                <a:rPr lang="it-IT" sz="3200" b="1" i="1" kern="1200" baseline="0" dirty="0"/>
                <a:t> verso Verona, quindi in </a:t>
              </a:r>
              <a:r>
                <a:rPr lang="it-IT" sz="3200" b="1" i="1" kern="1200" baseline="0" dirty="0" err="1"/>
                <a:t>A4</a:t>
              </a:r>
              <a:r>
                <a:rPr lang="it-IT" sz="3200" b="1" i="1" kern="1200" baseline="0" dirty="0"/>
                <a:t> verso Milano</a:t>
              </a:r>
              <a:r>
                <a:rPr lang="it-IT" sz="3200" b="0" i="1" kern="1200" baseline="0" dirty="0"/>
                <a:t>”)</a:t>
              </a:r>
              <a:endParaRPr lang="it-IT" sz="3200" kern="1200" dirty="0"/>
            </a:p>
          </p:txBody>
        </p:sp>
      </p:grpSp>
      <p:pic>
        <p:nvPicPr>
          <p:cNvPr id="22" name="Immagine 21">
            <a:extLst>
              <a:ext uri="{FF2B5EF4-FFF2-40B4-BE49-F238E27FC236}">
                <a16:creationId xmlns:a16="http://schemas.microsoft.com/office/drawing/2014/main" id="{A2D1BA58-DA53-A30E-F966-63F37A10A0EB}"/>
              </a:ext>
            </a:extLst>
          </p:cNvPr>
          <p:cNvPicPr>
            <a:picLocks noChangeAspect="1"/>
          </p:cNvPicPr>
          <p:nvPr/>
        </p:nvPicPr>
        <p:blipFill>
          <a:blip r:embed="rId3"/>
          <a:stretch>
            <a:fillRect/>
          </a:stretch>
        </p:blipFill>
        <p:spPr>
          <a:xfrm>
            <a:off x="13603092" y="2975946"/>
            <a:ext cx="8241545" cy="4595286"/>
          </a:xfrm>
          <a:prstGeom prst="rect">
            <a:avLst/>
          </a:prstGeom>
        </p:spPr>
      </p:pic>
      <p:grpSp>
        <p:nvGrpSpPr>
          <p:cNvPr id="23" name="Gruppo 22">
            <a:extLst>
              <a:ext uri="{FF2B5EF4-FFF2-40B4-BE49-F238E27FC236}">
                <a16:creationId xmlns:a16="http://schemas.microsoft.com/office/drawing/2014/main" id="{A5FA25AA-D933-3D69-5612-9E2DCB3E3A4A}"/>
              </a:ext>
            </a:extLst>
          </p:cNvPr>
          <p:cNvGrpSpPr/>
          <p:nvPr/>
        </p:nvGrpSpPr>
        <p:grpSpPr>
          <a:xfrm>
            <a:off x="636619" y="2524248"/>
            <a:ext cx="12307824" cy="5882898"/>
            <a:chOff x="0" y="6327313"/>
            <a:chExt cx="12899613" cy="2782260"/>
          </a:xfrm>
          <a:scene3d>
            <a:camera prst="orthographicFront"/>
            <a:lightRig rig="flat" dir="t"/>
          </a:scene3d>
        </p:grpSpPr>
        <p:sp>
          <p:nvSpPr>
            <p:cNvPr id="24" name="Rettangolo con angoli arrotondati 23">
              <a:extLst>
                <a:ext uri="{FF2B5EF4-FFF2-40B4-BE49-F238E27FC236}">
                  <a16:creationId xmlns:a16="http://schemas.microsoft.com/office/drawing/2014/main" id="{0CBDBBF7-7983-5070-89D0-D487ADB96507}"/>
                </a:ext>
              </a:extLst>
            </p:cNvPr>
            <p:cNvSpPr/>
            <p:nvPr/>
          </p:nvSpPr>
          <p:spPr>
            <a:xfrm>
              <a:off x="0" y="6327313"/>
              <a:ext cx="12899613" cy="278226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it-IT"/>
            </a:p>
          </p:txBody>
        </p:sp>
        <p:sp>
          <p:nvSpPr>
            <p:cNvPr id="25" name="CasellaDiTesto 24">
              <a:extLst>
                <a:ext uri="{FF2B5EF4-FFF2-40B4-BE49-F238E27FC236}">
                  <a16:creationId xmlns:a16="http://schemas.microsoft.com/office/drawing/2014/main" id="{45335601-3B04-9D0F-ACB9-693C46E73F85}"/>
                </a:ext>
              </a:extLst>
            </p:cNvPr>
            <p:cNvSpPr txBox="1"/>
            <p:nvPr/>
          </p:nvSpPr>
          <p:spPr>
            <a:xfrm>
              <a:off x="135819" y="6463132"/>
              <a:ext cx="12627975" cy="251062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sz="3200" b="1" kern="1200" dirty="0"/>
                <a:t>19</a:t>
              </a:r>
              <a:r>
                <a:rPr lang="it-IT" sz="3200" b="1" i="0" kern="1200" baseline="0" dirty="0"/>
                <a:t>/0</a:t>
              </a:r>
              <a:r>
                <a:rPr lang="it-IT" sz="3200" b="1" kern="1200" dirty="0"/>
                <a:t>2</a:t>
              </a:r>
              <a:r>
                <a:rPr lang="it-IT" sz="3200" b="1" i="0" kern="1200" baseline="0" dirty="0"/>
                <a:t>/2024</a:t>
              </a:r>
              <a:r>
                <a:rPr lang="it-IT" sz="3200" b="0" i="0" kern="1200" baseline="0" dirty="0"/>
                <a:t>: Maxi </a:t>
              </a:r>
              <a:r>
                <a:rPr lang="it-IT" sz="3200" kern="1200" dirty="0"/>
                <a:t>t</a:t>
              </a:r>
              <a:r>
                <a:rPr lang="it-IT" sz="3200" b="0" i="0" kern="1200" baseline="0" dirty="0"/>
                <a:t>amponamento in </a:t>
              </a:r>
              <a:r>
                <a:rPr lang="it-IT" sz="3200" b="0" i="0" kern="1200" baseline="0" dirty="0" err="1"/>
                <a:t>A1</a:t>
              </a:r>
              <a:r>
                <a:rPr lang="it-IT" sz="3200" b="0" i="0" kern="1200" baseline="0" dirty="0"/>
                <a:t> nel tratto compreso tra Fidenza e Fiorenzuola</a:t>
              </a:r>
              <a:r>
                <a:rPr lang="it-IT" sz="3200" kern="1200" dirty="0"/>
                <a:t> in direzione Bologna – è </a:t>
              </a:r>
              <a:r>
                <a:rPr lang="it-IT" sz="3200" b="0" i="0" kern="1200" baseline="0" dirty="0"/>
                <a:t>stata disposta la chiusura del tratto compreso tra il bivio per la </a:t>
              </a:r>
              <a:r>
                <a:rPr lang="it-IT" sz="3200" b="0" i="0" kern="1200" baseline="0" dirty="0" err="1"/>
                <a:t>A21</a:t>
              </a:r>
              <a:r>
                <a:rPr lang="it-IT" sz="3200" b="0" i="0" kern="1200" baseline="0" dirty="0"/>
                <a:t> Torino-Piacenza-Brescia e Parma in direzione di Bologna. Necessari numerosi mezzi di soccorso e l’eliambulanza di Parma. </a:t>
              </a:r>
              <a:r>
                <a:rPr lang="it-IT" sz="3200" b="1" kern="1200" dirty="0"/>
                <a:t>L’autostrada è stata chiusa tra Piacenza sud e Fidenza e anche l’entrata di Basso Lodigiano sia in direzione Bologna che in direzione Milano. In direzione Bologna l’obbligo di uscire a Piacenza Sud ha causato code di diversi chilometri a partire da Basso Lodigiano. Code anche sulla </a:t>
              </a:r>
              <a:r>
                <a:rPr lang="it-IT" sz="3200" b="1" kern="1200" dirty="0" err="1"/>
                <a:t>SS9</a:t>
              </a:r>
              <a:r>
                <a:rPr lang="it-IT" sz="3200" b="1" kern="1200" dirty="0"/>
                <a:t> via Emilia fra la tangenziale di Fiorenzuola e l’entrata autostradale di Parma.</a:t>
              </a:r>
              <a:endParaRPr lang="it-IT" sz="3200" kern="1200" dirty="0"/>
            </a:p>
          </p:txBody>
        </p:sp>
      </p:grpSp>
      <p:pic>
        <p:nvPicPr>
          <p:cNvPr id="12" name="Immagine 11">
            <a:extLst>
              <a:ext uri="{FF2B5EF4-FFF2-40B4-BE49-F238E27FC236}">
                <a16:creationId xmlns:a16="http://schemas.microsoft.com/office/drawing/2014/main" id="{4F472A50-1DAD-738C-4390-129815DCBB0D}"/>
              </a:ext>
            </a:extLst>
          </p:cNvPr>
          <p:cNvPicPr>
            <a:picLocks noChangeAspect="1"/>
          </p:cNvPicPr>
          <p:nvPr/>
        </p:nvPicPr>
        <p:blipFill>
          <a:blip r:embed="rId4"/>
          <a:stretch>
            <a:fillRect/>
          </a:stretch>
        </p:blipFill>
        <p:spPr>
          <a:xfrm>
            <a:off x="13705670" y="8407146"/>
            <a:ext cx="8138967" cy="4578169"/>
          </a:xfrm>
          <a:prstGeom prst="rect">
            <a:avLst/>
          </a:prstGeom>
        </p:spPr>
      </p:pic>
    </p:spTree>
    <p:extLst>
      <p:ext uri="{BB962C8B-B14F-4D97-AF65-F5344CB8AC3E}">
        <p14:creationId xmlns:p14="http://schemas.microsoft.com/office/powerpoint/2010/main" val="386444913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descr="Immagine">
            <a:extLst>
              <a:ext uri="{FF2B5EF4-FFF2-40B4-BE49-F238E27FC236}">
                <a16:creationId xmlns:a16="http://schemas.microsoft.com/office/drawing/2014/main" id="{BBDC2E0B-5039-B215-379D-B678D5220F32}"/>
              </a:ext>
            </a:extLst>
          </p:cNvPr>
          <p:cNvPicPr>
            <a:picLocks noChangeAspect="1"/>
          </p:cNvPicPr>
          <p:nvPr/>
        </p:nvPicPr>
        <p:blipFill>
          <a:blip r:embed="rId2"/>
          <a:stretch>
            <a:fillRect/>
          </a:stretch>
        </p:blipFill>
        <p:spPr>
          <a:xfrm>
            <a:off x="563467" y="0"/>
            <a:ext cx="4849913" cy="1947908"/>
          </a:xfrm>
          <a:prstGeom prst="rect">
            <a:avLst/>
          </a:prstGeom>
          <a:ln w="12700">
            <a:miter lim="400000"/>
          </a:ln>
        </p:spPr>
      </p:pic>
      <p:pic>
        <p:nvPicPr>
          <p:cNvPr id="5" name="Immagine 4">
            <a:extLst>
              <a:ext uri="{FF2B5EF4-FFF2-40B4-BE49-F238E27FC236}">
                <a16:creationId xmlns:a16="http://schemas.microsoft.com/office/drawing/2014/main" id="{B58E36B3-0E05-4640-8C5A-5F05505C9D50}"/>
              </a:ext>
            </a:extLst>
          </p:cNvPr>
          <p:cNvPicPr>
            <a:picLocks noChangeAspect="1"/>
          </p:cNvPicPr>
          <p:nvPr/>
        </p:nvPicPr>
        <p:blipFill>
          <a:blip r:embed="rId3"/>
          <a:stretch>
            <a:fillRect/>
          </a:stretch>
        </p:blipFill>
        <p:spPr>
          <a:xfrm>
            <a:off x="5780614" y="435969"/>
            <a:ext cx="16905673" cy="1511939"/>
          </a:xfrm>
          <a:prstGeom prst="rect">
            <a:avLst/>
          </a:prstGeom>
        </p:spPr>
      </p:pic>
      <p:sp>
        <p:nvSpPr>
          <p:cNvPr id="7" name="CasellaDiTesto 6">
            <a:extLst>
              <a:ext uri="{FF2B5EF4-FFF2-40B4-BE49-F238E27FC236}">
                <a16:creationId xmlns:a16="http://schemas.microsoft.com/office/drawing/2014/main" id="{35029BCA-9FCC-1BA4-012E-B7BA28896970}"/>
              </a:ext>
            </a:extLst>
          </p:cNvPr>
          <p:cNvSpPr txBox="1"/>
          <p:nvPr/>
        </p:nvSpPr>
        <p:spPr>
          <a:xfrm>
            <a:off x="2331743" y="2254050"/>
            <a:ext cx="20354544" cy="31085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endParaRPr lang="it-IT" sz="2800" i="1" dirty="0">
              <a:latin typeface="Arial Nova" panose="020B0504020202020204" pitchFamily="34" charset="0"/>
            </a:endParaRPr>
          </a:p>
          <a:p>
            <a:pPr algn="just"/>
            <a:endParaRPr lang="it-IT" sz="2800" i="1" dirty="0">
              <a:latin typeface="Arial Nova" panose="020B0504020202020204" pitchFamily="34" charset="0"/>
            </a:endParaRPr>
          </a:p>
          <a:p>
            <a:pPr algn="just"/>
            <a:endParaRPr lang="it-IT" sz="2800" i="1" dirty="0">
              <a:latin typeface="Arial Nova" panose="020B0504020202020204" pitchFamily="34" charset="0"/>
            </a:endParaRPr>
          </a:p>
          <a:p>
            <a:pPr algn="just"/>
            <a:endParaRPr lang="it-IT" sz="2800" i="1" dirty="0">
              <a:latin typeface="Arial Nova" panose="020B0504020202020204" pitchFamily="34" charset="0"/>
            </a:endParaRPr>
          </a:p>
          <a:p>
            <a:pPr algn="just"/>
            <a:endParaRPr lang="it-IT" sz="2800" i="1" dirty="0">
              <a:latin typeface="Arial Nova" panose="020B0504020202020204" pitchFamily="34" charset="0"/>
            </a:endParaRPr>
          </a:p>
          <a:p>
            <a:pPr algn="just"/>
            <a:endParaRPr lang="it-IT" sz="2800" i="1" dirty="0">
              <a:latin typeface="Arial Nova" panose="020B0504020202020204" pitchFamily="34" charset="0"/>
            </a:endParaRPr>
          </a:p>
          <a:p>
            <a:pPr algn="just"/>
            <a:endParaRPr lang="it-IT" sz="2800" i="1" dirty="0">
              <a:latin typeface="Arial Nova" panose="020B0504020202020204" pitchFamily="34" charset="0"/>
            </a:endParaRPr>
          </a:p>
        </p:txBody>
      </p:sp>
      <p:grpSp>
        <p:nvGrpSpPr>
          <p:cNvPr id="2" name="Gruppo 1">
            <a:extLst>
              <a:ext uri="{FF2B5EF4-FFF2-40B4-BE49-F238E27FC236}">
                <a16:creationId xmlns:a16="http://schemas.microsoft.com/office/drawing/2014/main" id="{80FA6DE3-35F2-2CE6-308B-2BA318BDD506}"/>
              </a:ext>
            </a:extLst>
          </p:cNvPr>
          <p:cNvGrpSpPr/>
          <p:nvPr/>
        </p:nvGrpSpPr>
        <p:grpSpPr>
          <a:xfrm>
            <a:off x="744354" y="2254050"/>
            <a:ext cx="22689804" cy="10224282"/>
            <a:chOff x="563467" y="1987378"/>
            <a:chExt cx="22689804" cy="10224282"/>
          </a:xfrm>
        </p:grpSpPr>
        <p:pic>
          <p:nvPicPr>
            <p:cNvPr id="4" name="Immagine 3">
              <a:extLst>
                <a:ext uri="{FF2B5EF4-FFF2-40B4-BE49-F238E27FC236}">
                  <a16:creationId xmlns:a16="http://schemas.microsoft.com/office/drawing/2014/main" id="{B6E54A77-9B33-F361-98B1-A8F618320A54}"/>
                </a:ext>
              </a:extLst>
            </p:cNvPr>
            <p:cNvPicPr>
              <a:picLocks noChangeAspect="1"/>
            </p:cNvPicPr>
            <p:nvPr/>
          </p:nvPicPr>
          <p:blipFill rotWithShape="1">
            <a:blip r:embed="rId4"/>
            <a:srcRect l="35142" t="18322" r="45480" b="36899"/>
            <a:stretch/>
          </p:blipFill>
          <p:spPr>
            <a:xfrm>
              <a:off x="563467" y="2254050"/>
              <a:ext cx="7288849" cy="9474572"/>
            </a:xfrm>
            <a:prstGeom prst="rect">
              <a:avLst/>
            </a:prstGeom>
          </p:spPr>
        </p:pic>
        <p:pic>
          <p:nvPicPr>
            <p:cNvPr id="6" name="Immagine 5">
              <a:extLst>
                <a:ext uri="{FF2B5EF4-FFF2-40B4-BE49-F238E27FC236}">
                  <a16:creationId xmlns:a16="http://schemas.microsoft.com/office/drawing/2014/main" id="{EE918AA9-3E26-31C0-A201-EEBD27449672}"/>
                </a:ext>
              </a:extLst>
            </p:cNvPr>
            <p:cNvPicPr>
              <a:picLocks noChangeAspect="1"/>
            </p:cNvPicPr>
            <p:nvPr/>
          </p:nvPicPr>
          <p:blipFill rotWithShape="1">
            <a:blip r:embed="rId4"/>
            <a:srcRect l="35142" t="62183" r="45480" b="14947"/>
            <a:stretch/>
          </p:blipFill>
          <p:spPr>
            <a:xfrm>
              <a:off x="7852316" y="1987378"/>
              <a:ext cx="15400955" cy="10224282"/>
            </a:xfrm>
            <a:prstGeom prst="rect">
              <a:avLst/>
            </a:prstGeom>
          </p:spPr>
        </p:pic>
      </p:grpSp>
      <p:sp>
        <p:nvSpPr>
          <p:cNvPr id="8" name="Rettangolo 7">
            <a:extLst>
              <a:ext uri="{FF2B5EF4-FFF2-40B4-BE49-F238E27FC236}">
                <a16:creationId xmlns:a16="http://schemas.microsoft.com/office/drawing/2014/main" id="{DB5387F8-C452-A9A1-7B0E-21ADC7F3ED64}"/>
              </a:ext>
            </a:extLst>
          </p:cNvPr>
          <p:cNvSpPr/>
          <p:nvPr/>
        </p:nvSpPr>
        <p:spPr>
          <a:xfrm>
            <a:off x="563467" y="2254050"/>
            <a:ext cx="23072651" cy="10726101"/>
          </a:xfrm>
          <a:prstGeom prst="rect">
            <a:avLst/>
          </a:prstGeom>
          <a:noFill/>
          <a:ln w="57150" cap="flat">
            <a:solidFill>
              <a:schemeClr val="tx1"/>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55897900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84D805A-4F4C-9922-3416-C27AF251D0C4}"/>
              </a:ext>
            </a:extLst>
          </p:cNvPr>
          <p:cNvSpPr txBox="1"/>
          <p:nvPr/>
        </p:nvSpPr>
        <p:spPr>
          <a:xfrm>
            <a:off x="6722095" y="943103"/>
            <a:ext cx="3297394" cy="964367"/>
          </a:xfrm>
          <a:prstGeom prst="rect">
            <a:avLst/>
          </a:prstGeom>
          <a:noFill/>
          <a:ln w="12700">
            <a:noFill/>
            <a:miter lim="400000"/>
          </a:ln>
        </p:spPr>
        <p:txBody>
          <a:bodyPr spcFirstLastPara="1" wrap="square" lIns="91425" tIns="45700" rIns="91425" bIns="45700" anchor="ctr" anchorCtr="0">
            <a:normAutofit/>
          </a:bodyPr>
          <a:lstStyle>
            <a:lvl1pPr algn="l">
              <a:lnSpc>
                <a:spcPct val="80000"/>
              </a:lnSpc>
              <a:defRPr lang="it-IT" sz="5600" b="1" spc="-232">
                <a:solidFill>
                  <a:srgbClr val="5CB08C"/>
                </a:solidFill>
                <a:latin typeface="Raleway"/>
              </a:defRPr>
            </a:lvl1pPr>
            <a:lvl2pPr algn="l">
              <a:lnSpc>
                <a:spcPct val="80000"/>
              </a:lnSpc>
              <a:defRPr sz="11600" b="1" spc="-232">
                <a:solidFill>
                  <a:srgbClr val="000000"/>
                </a:solidFill>
              </a:defRPr>
            </a:lvl2pPr>
            <a:lvl3pPr algn="l">
              <a:lnSpc>
                <a:spcPct val="80000"/>
              </a:lnSpc>
              <a:defRPr sz="11600" b="1" spc="-232">
                <a:solidFill>
                  <a:srgbClr val="000000"/>
                </a:solidFill>
              </a:defRPr>
            </a:lvl3pPr>
            <a:lvl4pPr algn="l">
              <a:lnSpc>
                <a:spcPct val="80000"/>
              </a:lnSpc>
              <a:defRPr sz="11600" b="1" spc="-232">
                <a:solidFill>
                  <a:srgbClr val="000000"/>
                </a:solidFill>
              </a:defRPr>
            </a:lvl4pPr>
            <a:lvl5pPr algn="l">
              <a:lnSpc>
                <a:spcPct val="80000"/>
              </a:lnSpc>
              <a:defRPr sz="11600" b="1" spc="-232">
                <a:solidFill>
                  <a:srgbClr val="000000"/>
                </a:solidFill>
              </a:defRPr>
            </a:lvl5pPr>
            <a:lvl6pPr algn="l">
              <a:lnSpc>
                <a:spcPct val="80000"/>
              </a:lnSpc>
              <a:defRPr sz="11600" b="1" spc="-232">
                <a:solidFill>
                  <a:srgbClr val="000000"/>
                </a:solidFill>
              </a:defRPr>
            </a:lvl6pPr>
            <a:lvl7pPr algn="l">
              <a:lnSpc>
                <a:spcPct val="80000"/>
              </a:lnSpc>
              <a:defRPr sz="11600" b="1" spc="-232">
                <a:solidFill>
                  <a:srgbClr val="000000"/>
                </a:solidFill>
              </a:defRPr>
            </a:lvl7pPr>
            <a:lvl8pPr algn="l">
              <a:lnSpc>
                <a:spcPct val="80000"/>
              </a:lnSpc>
              <a:defRPr sz="11600" b="1" spc="-232">
                <a:solidFill>
                  <a:srgbClr val="000000"/>
                </a:solidFill>
              </a:defRPr>
            </a:lvl8pPr>
            <a:lvl9pPr algn="l">
              <a:lnSpc>
                <a:spcPct val="80000"/>
              </a:lnSpc>
              <a:defRPr sz="11600" b="1" spc="-232">
                <a:solidFill>
                  <a:srgbClr val="000000"/>
                </a:solidFill>
              </a:defRPr>
            </a:lvl9pPr>
          </a:lstStyle>
          <a:p>
            <a:r>
              <a:rPr lang="it-IT" dirty="0"/>
              <a:t>PRIT 2025</a:t>
            </a:r>
          </a:p>
        </p:txBody>
      </p:sp>
      <p:pic>
        <p:nvPicPr>
          <p:cNvPr id="5" name="Immagine 4" descr="Immagine che contiene testo, mappa&#10;&#10;Descrizione generata automaticamente">
            <a:extLst>
              <a:ext uri="{FF2B5EF4-FFF2-40B4-BE49-F238E27FC236}">
                <a16:creationId xmlns:a16="http://schemas.microsoft.com/office/drawing/2014/main" id="{D5CF8241-8FAE-3E4E-BAE8-9E7D85B26881}"/>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421948" y="1907470"/>
            <a:ext cx="18257132" cy="10582845"/>
          </a:xfrm>
          <a:prstGeom prst="rect">
            <a:avLst/>
          </a:prstGeom>
        </p:spPr>
      </p:pic>
      <p:sp>
        <p:nvSpPr>
          <p:cNvPr id="2" name="CasellaDiTesto 1">
            <a:extLst>
              <a:ext uri="{FF2B5EF4-FFF2-40B4-BE49-F238E27FC236}">
                <a16:creationId xmlns:a16="http://schemas.microsoft.com/office/drawing/2014/main" id="{1656F2AF-F0A5-69A0-944B-7C4FD11EC67E}"/>
              </a:ext>
            </a:extLst>
          </p:cNvPr>
          <p:cNvSpPr txBox="1"/>
          <p:nvPr/>
        </p:nvSpPr>
        <p:spPr>
          <a:xfrm rot="10800000" flipV="1">
            <a:off x="10739334" y="555307"/>
            <a:ext cx="12159577" cy="5456387"/>
          </a:xfrm>
          <a:prstGeom prst="rect">
            <a:avLst/>
          </a:prstGeom>
          <a:solidFill>
            <a:srgbClr val="F4F3EC"/>
          </a:solidFill>
          <a:ln w="12700" cap="flat">
            <a:solidFill>
              <a:schemeClr val="tx1">
                <a:lumMod val="50000"/>
              </a:schemeClr>
            </a:solidFill>
            <a:miter lim="400000"/>
          </a:ln>
          <a:effectLst>
            <a:innerShdw blurRad="63500" dist="50800" dir="8100000">
              <a:prstClr val="black">
                <a:alpha val="50000"/>
              </a:prstClr>
            </a:inn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a:lnSpc>
                <a:spcPct val="107000"/>
              </a:lnSpc>
              <a:spcAft>
                <a:spcPts val="800"/>
              </a:spcAft>
            </a:pPr>
            <a:r>
              <a:rPr lang="it-IT" sz="3600" kern="100" dirty="0">
                <a:latin typeface="Aptos" panose="020B0004020202020204" pitchFamily="34" charset="0"/>
                <a:cs typeface="Times New Roman" panose="02020603050405020304" pitchFamily="18" charset="0"/>
              </a:rPr>
              <a:t>Le elaborazioni modellistiche effettuate hanno permesso di valutare l’effetto dei potenziamenti previsti in termini di “Grado di Saturazione”, raffrontato a quello delle stesse infrastrutture non potenziate e soggette alla domanda prevista al 2025.</a:t>
            </a:r>
          </a:p>
          <a:p>
            <a:pPr>
              <a:lnSpc>
                <a:spcPct val="107000"/>
              </a:lnSpc>
              <a:spcAft>
                <a:spcPts val="800"/>
              </a:spcAft>
            </a:pPr>
            <a:r>
              <a:rPr lang="it-IT" sz="3600" kern="100" dirty="0">
                <a:effectLst/>
                <a:latin typeface="Aptos" panose="020B0004020202020204" pitchFamily="34" charset="0"/>
                <a:ea typeface="Aptos" panose="020B0004020202020204" pitchFamily="34" charset="0"/>
                <a:cs typeface="Times New Roman" panose="02020603050405020304" pitchFamily="18" charset="0"/>
              </a:rPr>
              <a:t>In assenza di interventi il grado di saturazione assume spesso valori superiori al 90%. </a:t>
            </a:r>
          </a:p>
        </p:txBody>
      </p:sp>
      <p:pic>
        <p:nvPicPr>
          <p:cNvPr id="6" name="Immagine" descr="Immagine">
            <a:extLst>
              <a:ext uri="{FF2B5EF4-FFF2-40B4-BE49-F238E27FC236}">
                <a16:creationId xmlns:a16="http://schemas.microsoft.com/office/drawing/2014/main" id="{49BB104E-F8BB-BFC0-5F95-EF07B30C334D}"/>
              </a:ext>
            </a:extLst>
          </p:cNvPr>
          <p:cNvPicPr>
            <a:picLocks noChangeAspect="1"/>
          </p:cNvPicPr>
          <p:nvPr/>
        </p:nvPicPr>
        <p:blipFill>
          <a:blip r:embed="rId4"/>
          <a:stretch>
            <a:fillRect/>
          </a:stretch>
        </p:blipFill>
        <p:spPr>
          <a:xfrm>
            <a:off x="1059516" y="251731"/>
            <a:ext cx="4849913" cy="1947908"/>
          </a:xfrm>
          <a:prstGeom prst="rect">
            <a:avLst/>
          </a:prstGeom>
          <a:ln w="12700">
            <a:miter lim="400000"/>
          </a:ln>
        </p:spPr>
      </p:pic>
    </p:spTree>
    <p:extLst>
      <p:ext uri="{BB962C8B-B14F-4D97-AF65-F5344CB8AC3E}">
        <p14:creationId xmlns:p14="http://schemas.microsoft.com/office/powerpoint/2010/main" val="1985931995"/>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1826</TotalTime>
  <Words>1321</Words>
  <Application>Microsoft Office PowerPoint</Application>
  <PresentationFormat>Personalizzato</PresentationFormat>
  <Paragraphs>63</Paragraphs>
  <Slides>13</Slides>
  <Notes>6</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13</vt:i4>
      </vt:variant>
    </vt:vector>
  </HeadingPairs>
  <TitlesOfParts>
    <vt:vector size="25" baseType="lpstr">
      <vt:lpstr>Aptos</vt:lpstr>
      <vt:lpstr>Arial</vt:lpstr>
      <vt:lpstr>Arial Black</vt:lpstr>
      <vt:lpstr>Arial Nova</vt:lpstr>
      <vt:lpstr>Calibri</vt:lpstr>
      <vt:lpstr>Helvetica Neue</vt:lpstr>
      <vt:lpstr>Helvetica Neue Medium</vt:lpstr>
      <vt:lpstr>Raleway</vt:lpstr>
      <vt:lpstr>Raleway Medium</vt:lpstr>
      <vt:lpstr>Raleway SemiBold</vt:lpstr>
      <vt:lpstr>Titillium Web</vt:lpstr>
      <vt:lpstr>21_BasicWhite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Diegoli Leonardo</dc:creator>
  <cp:lastModifiedBy>Ropa Federica</cp:lastModifiedBy>
  <cp:revision>11</cp:revision>
  <dcterms:modified xsi:type="dcterms:W3CDTF">2024-03-25T18:41:39Z</dcterms:modified>
</cp:coreProperties>
</file>