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50" r:id="rId1"/>
    <p:sldMasterId id="2147483648" r:id="rId2"/>
    <p:sldMasterId id="2147483649" r:id="rId3"/>
  </p:sldMasterIdLst>
  <p:notesMasterIdLst>
    <p:notesMasterId r:id="rId19"/>
  </p:notesMasterIdLst>
  <p:handoutMasterIdLst>
    <p:handoutMasterId r:id="rId20"/>
  </p:handoutMasterIdLst>
  <p:sldIdLst>
    <p:sldId id="297" r:id="rId4"/>
    <p:sldId id="326" r:id="rId5"/>
    <p:sldId id="299" r:id="rId6"/>
    <p:sldId id="314" r:id="rId7"/>
    <p:sldId id="312" r:id="rId8"/>
    <p:sldId id="302" r:id="rId9"/>
    <p:sldId id="303" r:id="rId10"/>
    <p:sldId id="304" r:id="rId11"/>
    <p:sldId id="306" r:id="rId12"/>
    <p:sldId id="308" r:id="rId13"/>
    <p:sldId id="315" r:id="rId14"/>
    <p:sldId id="318" r:id="rId15"/>
    <p:sldId id="322" r:id="rId16"/>
    <p:sldId id="324" r:id="rId17"/>
    <p:sldId id="259" r:id="rId18"/>
  </p:sldIdLst>
  <p:sldSz cx="9144000" cy="6858000" type="screen4x3"/>
  <p:notesSz cx="7023100" cy="9309100"/>
  <p:defaultTextStyle>
    <a:defPPr>
      <a:defRPr lang="fr-F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Arial Unicode MS" charset="0"/>
        <a:cs typeface="Arial Unicode MS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Arial Unicode MS" charset="0"/>
        <a:cs typeface="Arial Unicode MS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Arial Unicode MS" charset="0"/>
        <a:cs typeface="Arial Unicode MS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Arial Unicode MS" charset="0"/>
        <a:cs typeface="Arial Unicode MS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Arial Unicode MS" charset="0"/>
        <a:cs typeface="Arial Unicode MS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Arial Unicode MS" charset="0"/>
        <a:cs typeface="Arial Unicode MS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Arial Unicode MS" charset="0"/>
        <a:cs typeface="Arial Unicode MS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Arial Unicode MS" charset="0"/>
        <a:cs typeface="Arial Unicode MS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Arial Unicode MS" charset="0"/>
        <a:cs typeface="Arial Unicode MS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32">
          <p15:clr>
            <a:srgbClr val="A4A3A4"/>
          </p15:clr>
        </p15:guide>
        <p15:guide id="2" pos="2143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B6B6B"/>
    <a:srgbClr val="CCCCCC"/>
    <a:srgbClr val="64B4E6"/>
    <a:srgbClr val="006491"/>
    <a:srgbClr val="000000"/>
    <a:srgbClr val="AA7100"/>
    <a:srgbClr val="005F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3364" autoAdjust="0"/>
  </p:normalViewPr>
  <p:slideViewPr>
    <p:cSldViewPr>
      <p:cViewPr>
        <p:scale>
          <a:sx n="125" d="100"/>
          <a:sy n="125" d="100"/>
        </p:scale>
        <p:origin x="-1224" y="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100" d="100"/>
          <a:sy n="100" d="100"/>
        </p:scale>
        <p:origin x="-3570" y="648"/>
      </p:cViewPr>
      <p:guideLst>
        <p:guide orient="horz" pos="2932"/>
        <p:guide pos="221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835" cy="465158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fr-FR" alt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9266" y="0"/>
            <a:ext cx="3043835" cy="465158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fr-FR" altLang="en-US"/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43943"/>
            <a:ext cx="3043835" cy="465157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fr-FR" altLang="en-US"/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9266" y="8843943"/>
            <a:ext cx="3043835" cy="465157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9F6CD69-F708-6840-939A-7019D1D21B29}" type="slidenum">
              <a:rPr lang="fr-FR" altLang="en-US"/>
              <a:pPr/>
              <a:t>‹N›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5997648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835" cy="465158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fr-FR" alt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9266" y="0"/>
            <a:ext cx="3043835" cy="465158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fr-FR" altLang="en-US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4275" y="698500"/>
            <a:ext cx="4656138" cy="34909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7069" y="4421228"/>
            <a:ext cx="5148963" cy="4189392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 noProof="0" smtClean="0"/>
              <a:t>Cliquez pour modifier les styles du texte du masque</a:t>
            </a:r>
          </a:p>
          <a:p>
            <a:pPr lvl="1"/>
            <a:r>
              <a:rPr lang="fr-FR" altLang="en-US" noProof="0" smtClean="0"/>
              <a:t>Deuxième niveau</a:t>
            </a:r>
          </a:p>
          <a:p>
            <a:pPr lvl="2"/>
            <a:r>
              <a:rPr lang="fr-FR" altLang="en-US" noProof="0" smtClean="0"/>
              <a:t>Troisième niveau</a:t>
            </a:r>
          </a:p>
          <a:p>
            <a:pPr lvl="3"/>
            <a:r>
              <a:rPr lang="fr-FR" altLang="en-US" noProof="0" smtClean="0"/>
              <a:t>Quatrième niveau</a:t>
            </a:r>
          </a:p>
          <a:p>
            <a:pPr lvl="4"/>
            <a:r>
              <a:rPr lang="fr-FR" altLang="en-US" noProof="0" smtClean="0"/>
              <a:t>Cinquième niveau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43943"/>
            <a:ext cx="3043835" cy="465157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fr-FR" alt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9266" y="8843943"/>
            <a:ext cx="3043835" cy="465157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47BF7BC-8F6B-C94E-A9E2-2E80BB0F2B4F}" type="slidenum">
              <a:rPr lang="fr-FR" altLang="en-US"/>
              <a:pPr/>
              <a:t>‹N›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159745584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 Unicode MS" pitchFamily="34" charset="-128"/>
        <a:cs typeface="Arial Unicode MS" pitchFamily="34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 Unicode MS" pitchFamily="34" charset="-128"/>
        <a:cs typeface="Arial Unicode MS" pitchFamily="34" charset="-128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 Unicode MS" pitchFamily="34" charset="-128"/>
        <a:cs typeface="Arial Unicode MS" pitchFamily="34" charset="-128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 Unicode MS" pitchFamily="34" charset="-128"/>
        <a:cs typeface="Arial Unicode MS" pitchFamily="34" charset="-128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 Unicode MS" pitchFamily="34" charset="-128"/>
        <a:cs typeface="Arial Unicode MS" pitchFamily="34" charset="-128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fld id="{49B3753B-E4B5-6A4B-A89E-B774D67C59E3}" type="slidenum">
              <a:rPr lang="fr-FR" altLang="en-US" sz="1200">
                <a:solidFill>
                  <a:prstClr val="black"/>
                </a:solidFill>
              </a:rPr>
              <a:pPr/>
              <a:t>1</a:t>
            </a:fld>
            <a:endParaRPr lang="fr-FR" altLang="en-US" sz="1200">
              <a:solidFill>
                <a:prstClr val="black"/>
              </a:solidFill>
            </a:endParaRPr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 dirty="0">
                <a:ea typeface="Arial Unicode MS" charset="0"/>
                <a:cs typeface="Arial Unicode MS" charset="0"/>
              </a:rPr>
              <a:t>Introduction: explain that what we do – in a nutshell – is to help ambitious SMEs innovate and grow internationally.</a:t>
            </a:r>
          </a:p>
        </p:txBody>
      </p:sp>
    </p:spTree>
    <p:extLst>
      <p:ext uri="{BB962C8B-B14F-4D97-AF65-F5344CB8AC3E}">
        <p14:creationId xmlns:p14="http://schemas.microsoft.com/office/powerpoint/2010/main" val="21078012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fld id="{6469A872-8C44-4859-9199-5AF72169F289}" type="slidenum">
              <a:rPr lang="fr-FR" altLang="en-US" sz="1200"/>
              <a:pPr/>
              <a:t>10</a:t>
            </a:fld>
            <a:endParaRPr lang="fr-FR" altLang="en-US" sz="1200"/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 i="1" smtClean="0">
                <a:latin typeface="Arial" pitchFamily="34" charset="0"/>
              </a:rPr>
              <a:t>Follow the bullets. Additional messages on innovation support are below:</a:t>
            </a:r>
          </a:p>
          <a:p>
            <a:pPr eaLnBrk="1" hangingPunct="1">
              <a:buFontTx/>
              <a:buChar char="-"/>
            </a:pPr>
            <a:r>
              <a:rPr lang="en-GB" altLang="en-US" smtClean="0">
                <a:latin typeface="Arial" pitchFamily="34" charset="0"/>
              </a:rPr>
              <a:t>We recognise innovation potential and help SMEs shape it into commercial success</a:t>
            </a:r>
          </a:p>
          <a:p>
            <a:pPr eaLnBrk="1" hangingPunct="1">
              <a:buFontTx/>
              <a:buChar char="-"/>
            </a:pPr>
            <a:r>
              <a:rPr lang="en-GB" altLang="en-US" smtClean="0">
                <a:latin typeface="Arial" pitchFamily="34" charset="0"/>
              </a:rPr>
              <a:t> Our experts help SMEs commercialise their innovations faster</a:t>
            </a:r>
          </a:p>
          <a:p>
            <a:pPr eaLnBrk="1" hangingPunct="1">
              <a:buFontTx/>
              <a:buChar char="-"/>
            </a:pPr>
            <a:r>
              <a:rPr lang="en-GB" altLang="en-US" smtClean="0">
                <a:latin typeface="Arial" pitchFamily="34" charset="0"/>
              </a:rPr>
              <a:t> With our practical, personal advice SMEs are confident to expand internationally protecting their ideas and assets as they grow.</a:t>
            </a:r>
          </a:p>
          <a:p>
            <a:pPr eaLnBrk="1" hangingPunct="1"/>
            <a:endParaRPr lang="en-GB" altLang="en-US" smtClean="0">
              <a:latin typeface="Arial" pitchFamily="34" charset="0"/>
            </a:endParaRPr>
          </a:p>
          <a:p>
            <a:pPr eaLnBrk="1" hangingPunct="1"/>
            <a:endParaRPr lang="en-GB" alt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fld id="{423E67F2-F038-49FE-964F-7D321E770729}" type="slidenum">
              <a:rPr lang="fr-FR" altLang="en-US" sz="1200" smtClean="0"/>
              <a:pPr/>
              <a:t>11</a:t>
            </a:fld>
            <a:endParaRPr lang="fr-FR" altLang="en-US" sz="1200" smtClean="0"/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 i="1" smtClean="0">
                <a:latin typeface="Arial" pitchFamily="34" charset="0"/>
              </a:rPr>
              <a:t>Self explanatory</a:t>
            </a:r>
            <a:r>
              <a:rPr lang="en-GB" altLang="en-US" smtClean="0">
                <a:latin typeface="Arial" pitchFamily="34" charset="0"/>
              </a:rPr>
              <a:t>.</a:t>
            </a:r>
          </a:p>
          <a:p>
            <a:pPr eaLnBrk="1" hangingPunct="1"/>
            <a:endParaRPr lang="en-GB" altLang="en-US" smtClean="0">
              <a:latin typeface="Arial" pitchFamily="34" charset="0"/>
            </a:endParaRPr>
          </a:p>
          <a:p>
            <a:pPr eaLnBrk="1" hangingPunct="1"/>
            <a:r>
              <a:rPr lang="en-GB" altLang="en-US" smtClean="0">
                <a:latin typeface="Arial" pitchFamily="34" charset="0"/>
              </a:rPr>
              <a:t>Message to HO colleagues:</a:t>
            </a:r>
          </a:p>
          <a:p>
            <a:pPr eaLnBrk="1" hangingPunct="1"/>
            <a:r>
              <a:rPr lang="en-GB" altLang="en-US" smtClean="0">
                <a:latin typeface="Arial" pitchFamily="34" charset="0"/>
              </a:rPr>
              <a:t>If you have SME clients in these areas, we may be able to provide additional expertise that could be helpful across any of these sectors and across markets worldwide.</a:t>
            </a:r>
          </a:p>
          <a:p>
            <a:pPr eaLnBrk="1" hangingPunct="1"/>
            <a:endParaRPr lang="en-GB" alt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7BF7BC-8F6B-C94E-A9E2-2E80BB0F2B4F}" type="slidenum">
              <a:rPr lang="fr-FR" altLang="en-US" smtClean="0"/>
              <a:pPr/>
              <a:t>12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31602093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7BF7BC-8F6B-C94E-A9E2-2E80BB0F2B4F}" type="slidenum">
              <a:rPr lang="fr-FR" altLang="en-US" smtClean="0"/>
              <a:pPr/>
              <a:t>13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354145893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7BF7BC-8F6B-C94E-A9E2-2E80BB0F2B4F}" type="slidenum">
              <a:rPr lang="fr-FR" altLang="en-US" smtClean="0"/>
              <a:pPr/>
              <a:t>14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385116574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3730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 altLang="en-US" dirty="0">
              <a:ea typeface="Arial Unicode MS" charset="0"/>
              <a:cs typeface="Arial Unicode MS" charset="0"/>
            </a:endParaRPr>
          </a:p>
        </p:txBody>
      </p:sp>
      <p:sp>
        <p:nvSpPr>
          <p:cNvPr id="7373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fld id="{F53FF2C7-85C2-504C-A552-69A4BBD30217}" type="slidenum">
              <a:rPr lang="fr-FR" altLang="en-US" sz="1200"/>
              <a:pPr/>
              <a:t>15</a:t>
            </a:fld>
            <a:endParaRPr lang="fr-FR" altLang="en-US" sz="1200"/>
          </a:p>
        </p:txBody>
      </p:sp>
    </p:spTree>
    <p:extLst>
      <p:ext uri="{BB962C8B-B14F-4D97-AF65-F5344CB8AC3E}">
        <p14:creationId xmlns:p14="http://schemas.microsoft.com/office/powerpoint/2010/main" val="18246640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6867" name="Segnaposto not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dirty="0" smtClean="0"/>
          </a:p>
        </p:txBody>
      </p:sp>
      <p:sp>
        <p:nvSpPr>
          <p:cNvPr id="36868" name="Segnaposto intestazione 3"/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endParaRPr lang="it-IT" altLang="it-IT" sz="1200" smtClean="0"/>
          </a:p>
        </p:txBody>
      </p:sp>
      <p:sp>
        <p:nvSpPr>
          <p:cNvPr id="36869" name="Segnaposto data 4"/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r>
              <a:rPr lang="it-IT" altLang="it-IT" sz="1200" smtClean="0"/>
              <a:t>9 aprile 2015</a:t>
            </a:r>
            <a:endParaRPr lang="fr-FR" altLang="it-IT" sz="1200" smtClean="0"/>
          </a:p>
        </p:txBody>
      </p:sp>
      <p:sp>
        <p:nvSpPr>
          <p:cNvPr id="36870" name="Segnaposto piè di pagina 5"/>
          <p:cNvSpPr>
            <a:spLocks noGrp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endParaRPr lang="it-IT" altLang="it-IT" sz="1200" smtClean="0"/>
          </a:p>
        </p:txBody>
      </p:sp>
      <p:sp>
        <p:nvSpPr>
          <p:cNvPr id="36871" name="Segnaposto numero diapositiva 6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fld id="{E149EFDE-BD9D-4E16-BD7C-8C39F998B542}" type="slidenum">
              <a:rPr lang="fr-FR" altLang="it-IT" sz="1200" smtClean="0"/>
              <a:pPr/>
              <a:t>2</a:t>
            </a:fld>
            <a:endParaRPr lang="fr-FR" altLang="it-IT" sz="120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 smtClean="0">
                <a:latin typeface="Arial" pitchFamily="34" charset="0"/>
              </a:rPr>
              <a:t>EU 28 + </a:t>
            </a:r>
            <a:r>
              <a:rPr lang="en-US" altLang="en-US" dirty="0" err="1" smtClean="0">
                <a:latin typeface="Arial" pitchFamily="34" charset="0"/>
              </a:rPr>
              <a:t>Islanda</a:t>
            </a:r>
            <a:r>
              <a:rPr lang="en-US" altLang="en-US" dirty="0" smtClean="0">
                <a:latin typeface="Arial" pitchFamily="34" charset="0"/>
              </a:rPr>
              <a:t>,</a:t>
            </a:r>
            <a:r>
              <a:rPr lang="en-US" altLang="en-US" baseline="0" dirty="0" smtClean="0">
                <a:latin typeface="Arial" pitchFamily="34" charset="0"/>
              </a:rPr>
              <a:t> </a:t>
            </a:r>
            <a:r>
              <a:rPr lang="en-US" altLang="en-US" baseline="0" dirty="0" err="1" smtClean="0">
                <a:latin typeface="Arial" pitchFamily="34" charset="0"/>
              </a:rPr>
              <a:t>Norvegia</a:t>
            </a:r>
            <a:r>
              <a:rPr lang="en-US" altLang="en-US" baseline="0" dirty="0" smtClean="0">
                <a:latin typeface="Arial" pitchFamily="34" charset="0"/>
              </a:rPr>
              <a:t>, </a:t>
            </a:r>
            <a:r>
              <a:rPr lang="en-US" altLang="en-US" dirty="0" smtClean="0">
                <a:latin typeface="Arial" pitchFamily="34" charset="0"/>
              </a:rPr>
              <a:t>Albania, Bosnia</a:t>
            </a:r>
            <a:r>
              <a:rPr lang="en-US" altLang="en-US" baseline="0" dirty="0" smtClean="0">
                <a:latin typeface="Arial" pitchFamily="34" charset="0"/>
              </a:rPr>
              <a:t> </a:t>
            </a:r>
            <a:r>
              <a:rPr lang="en-US" altLang="en-US" baseline="0" dirty="0" err="1" smtClean="0">
                <a:latin typeface="Arial" pitchFamily="34" charset="0"/>
              </a:rPr>
              <a:t>Erzegovina</a:t>
            </a:r>
            <a:r>
              <a:rPr lang="en-US" altLang="en-US" baseline="0" dirty="0" smtClean="0">
                <a:latin typeface="Arial" pitchFamily="34" charset="0"/>
              </a:rPr>
              <a:t>, </a:t>
            </a:r>
            <a:r>
              <a:rPr lang="en-US" altLang="en-US" dirty="0" smtClean="0">
                <a:latin typeface="Arial" pitchFamily="34" charset="0"/>
              </a:rPr>
              <a:t>Armenia, </a:t>
            </a:r>
            <a:r>
              <a:rPr lang="en-US" altLang="en-US" dirty="0" err="1" smtClean="0">
                <a:latin typeface="Arial" pitchFamily="34" charset="0"/>
              </a:rPr>
              <a:t>Bielorussia</a:t>
            </a:r>
            <a:r>
              <a:rPr lang="en-US" altLang="en-US" dirty="0" smtClean="0">
                <a:latin typeface="Arial" pitchFamily="34" charset="0"/>
              </a:rPr>
              <a:t>, Russia, Georgia, </a:t>
            </a:r>
            <a:r>
              <a:rPr lang="en-US" altLang="en-US" dirty="0" err="1" smtClean="0">
                <a:latin typeface="Arial" pitchFamily="34" charset="0"/>
              </a:rPr>
              <a:t>Egitto</a:t>
            </a:r>
            <a:r>
              <a:rPr lang="en-US" altLang="en-US" dirty="0" smtClean="0">
                <a:latin typeface="Arial" pitchFamily="34" charset="0"/>
              </a:rPr>
              <a:t>, </a:t>
            </a:r>
            <a:r>
              <a:rPr lang="en-US" altLang="en-US" dirty="0" err="1" smtClean="0">
                <a:latin typeface="Arial" pitchFamily="34" charset="0"/>
              </a:rPr>
              <a:t>Israele</a:t>
            </a:r>
            <a:r>
              <a:rPr lang="en-US" altLang="en-US" dirty="0" smtClean="0">
                <a:latin typeface="Arial" pitchFamily="34" charset="0"/>
              </a:rPr>
              <a:t>,</a:t>
            </a:r>
            <a:r>
              <a:rPr lang="en-US" altLang="en-US" baseline="0" dirty="0" smtClean="0">
                <a:latin typeface="Arial" pitchFamily="34" charset="0"/>
              </a:rPr>
              <a:t> </a:t>
            </a:r>
            <a:r>
              <a:rPr lang="en-US" altLang="en-US" baseline="0" dirty="0" err="1" smtClean="0">
                <a:latin typeface="Arial" pitchFamily="34" charset="0"/>
              </a:rPr>
              <a:t>Giappone</a:t>
            </a:r>
            <a:r>
              <a:rPr lang="en-US" altLang="en-US" baseline="0" dirty="0" smtClean="0">
                <a:latin typeface="Arial" pitchFamily="34" charset="0"/>
              </a:rPr>
              <a:t>,</a:t>
            </a:r>
            <a:r>
              <a:rPr lang="en-US" altLang="en-US" dirty="0" smtClean="0">
                <a:latin typeface="Arial" pitchFamily="34" charset="0"/>
              </a:rPr>
              <a:t> </a:t>
            </a:r>
            <a:r>
              <a:rPr lang="en-US" altLang="en-US" dirty="0" err="1" smtClean="0">
                <a:latin typeface="Arial" pitchFamily="34" charset="0"/>
              </a:rPr>
              <a:t>Cina</a:t>
            </a:r>
            <a:r>
              <a:rPr lang="en-US" altLang="en-US" dirty="0" smtClean="0">
                <a:latin typeface="Arial" pitchFamily="34" charset="0"/>
              </a:rPr>
              <a:t>, Taiwan, Vietnam, India, Indonesia Argentina, </a:t>
            </a:r>
            <a:r>
              <a:rPr lang="en-US" altLang="en-US" dirty="0" err="1" smtClean="0">
                <a:latin typeface="Arial" pitchFamily="34" charset="0"/>
              </a:rPr>
              <a:t>Brasile</a:t>
            </a:r>
            <a:r>
              <a:rPr lang="en-US" altLang="en-US" dirty="0" smtClean="0">
                <a:latin typeface="Arial" pitchFamily="34" charset="0"/>
              </a:rPr>
              <a:t>, </a:t>
            </a:r>
            <a:r>
              <a:rPr lang="en-US" altLang="en-US" dirty="0" err="1" smtClean="0">
                <a:latin typeface="Arial" pitchFamily="34" charset="0"/>
              </a:rPr>
              <a:t>Cile</a:t>
            </a:r>
            <a:r>
              <a:rPr lang="en-US" altLang="en-US" dirty="0" smtClean="0">
                <a:latin typeface="Arial" pitchFamily="34" charset="0"/>
              </a:rPr>
              <a:t>, </a:t>
            </a:r>
            <a:r>
              <a:rPr lang="en-US" altLang="en-US" dirty="0" err="1" smtClean="0">
                <a:latin typeface="Arial" pitchFamily="34" charset="0"/>
              </a:rPr>
              <a:t>Messico</a:t>
            </a:r>
            <a:r>
              <a:rPr lang="en-US" altLang="en-US" dirty="0" smtClean="0">
                <a:latin typeface="Arial" pitchFamily="34" charset="0"/>
              </a:rPr>
              <a:t>, </a:t>
            </a:r>
            <a:r>
              <a:rPr lang="en-US" altLang="en-US" dirty="0" err="1" smtClean="0">
                <a:latin typeface="Arial" pitchFamily="34" charset="0"/>
              </a:rPr>
              <a:t>Perù</a:t>
            </a:r>
            <a:r>
              <a:rPr lang="en-US" altLang="en-US" dirty="0" smtClean="0">
                <a:latin typeface="Arial" pitchFamily="34" charset="0"/>
              </a:rPr>
              <a:t>, Canada, USA, </a:t>
            </a:r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fld id="{DE458782-5E25-455F-AC24-618079E2981F}" type="slidenum">
              <a:rPr lang="fr-FR" altLang="en-US" sz="1200">
                <a:solidFill>
                  <a:prstClr val="black"/>
                </a:solidFill>
              </a:rPr>
              <a:pPr/>
              <a:t>3</a:t>
            </a:fld>
            <a:endParaRPr lang="fr-FR" altLang="en-US"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7BF7BC-8F6B-C94E-A9E2-2E80BB0F2B4F}" type="slidenum">
              <a:rPr lang="fr-FR" altLang="en-US" smtClean="0"/>
              <a:pPr/>
              <a:t>4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32155179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011" name="Segnaposto not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it-IT" altLang="it-IT" dirty="0" smtClean="0"/>
              <a:t>6</a:t>
            </a:r>
            <a:r>
              <a:rPr lang="it-IT" altLang="it-IT" baseline="0" dirty="0" smtClean="0"/>
              <a:t> Consorzi</a:t>
            </a:r>
            <a:endParaRPr lang="it-IT" altLang="it-IT" dirty="0" smtClean="0"/>
          </a:p>
        </p:txBody>
      </p:sp>
      <p:sp>
        <p:nvSpPr>
          <p:cNvPr id="43012" name="Segnaposto intestazione 3"/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endParaRPr lang="it-IT" altLang="it-IT" sz="1200" smtClean="0"/>
          </a:p>
        </p:txBody>
      </p:sp>
      <p:sp>
        <p:nvSpPr>
          <p:cNvPr id="43013" name="Segnaposto data 4"/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r>
              <a:rPr lang="it-IT" altLang="it-IT" sz="1200" smtClean="0"/>
              <a:t>9 aprile 2015</a:t>
            </a:r>
            <a:endParaRPr lang="fr-FR" altLang="it-IT" sz="1200" smtClean="0"/>
          </a:p>
        </p:txBody>
      </p:sp>
      <p:sp>
        <p:nvSpPr>
          <p:cNvPr id="43014" name="Segnaposto piè di pagina 5"/>
          <p:cNvSpPr>
            <a:spLocks noGrp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endParaRPr lang="it-IT" altLang="it-IT" sz="1200" smtClean="0"/>
          </a:p>
        </p:txBody>
      </p:sp>
      <p:sp>
        <p:nvSpPr>
          <p:cNvPr id="43015" name="Segnaposto numero diapositiva 6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fld id="{CD2A585E-0B85-4049-8D10-7D035388E3BA}" type="slidenum">
              <a:rPr lang="fr-FR" altLang="it-IT" sz="1200" smtClean="0"/>
              <a:pPr/>
              <a:t>5</a:t>
            </a:fld>
            <a:endParaRPr lang="fr-FR" altLang="it-IT" sz="120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fld id="{7DBA6ED3-3956-4488-BB8A-446C82F4F281}" type="slidenum">
              <a:rPr lang="fr-FR" altLang="en-US" sz="1200"/>
              <a:pPr/>
              <a:t>6</a:t>
            </a:fld>
            <a:endParaRPr lang="fr-FR" altLang="en-US" sz="1200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 dirty="0" smtClean="0">
                <a:latin typeface="Arial" pitchFamily="34" charset="0"/>
              </a:rPr>
              <a:t>We are at the heart of the EU’s growth and jobs strategy.</a:t>
            </a:r>
          </a:p>
          <a:p>
            <a:pPr eaLnBrk="1" hangingPunct="1"/>
            <a:endParaRPr lang="en-GB" altLang="en-US" dirty="0" smtClean="0">
              <a:latin typeface="Arial" pitchFamily="34" charset="0"/>
            </a:endParaRPr>
          </a:p>
          <a:p>
            <a:pPr eaLnBrk="1" hangingPunct="1"/>
            <a:r>
              <a:rPr lang="en-GB" altLang="en-US" dirty="0" smtClean="0">
                <a:latin typeface="Arial" pitchFamily="34" charset="0"/>
              </a:rPr>
              <a:t>We already have many years’ experience and have built up significant expertise and strong connections since our launch in 2008.</a:t>
            </a:r>
          </a:p>
          <a:p>
            <a:pPr eaLnBrk="1" hangingPunct="1"/>
            <a:endParaRPr lang="en-GB" altLang="en-US" dirty="0" smtClean="0">
              <a:latin typeface="Arial" pitchFamily="34" charset="0"/>
            </a:endParaRPr>
          </a:p>
          <a:p>
            <a:pPr eaLnBrk="1" hangingPunct="1"/>
            <a:r>
              <a:rPr lang="en-GB" altLang="en-US" dirty="0" smtClean="0">
                <a:latin typeface="Arial" pitchFamily="34" charset="0"/>
              </a:rPr>
              <a:t>The Network entered a second </a:t>
            </a:r>
            <a:r>
              <a:rPr lang="en-GB" altLang="en-US" dirty="0" err="1" smtClean="0">
                <a:latin typeface="Arial" pitchFamily="34" charset="0"/>
              </a:rPr>
              <a:t>fhase</a:t>
            </a:r>
            <a:r>
              <a:rPr lang="en-GB" altLang="en-US" dirty="0" smtClean="0">
                <a:latin typeface="Arial" pitchFamily="34" charset="0"/>
              </a:rPr>
              <a:t> in 2015, which brought new financing under the COSME and Horizon 2020 programmes as well as exciting new innovation services that we also provide for SMEs. </a:t>
            </a:r>
          </a:p>
          <a:p>
            <a:pPr eaLnBrk="1" hangingPunct="1"/>
            <a:endParaRPr lang="en-GB" altLang="en-US" dirty="0" smtClean="0">
              <a:latin typeface="Arial" pitchFamily="34" charset="0"/>
            </a:endParaRPr>
          </a:p>
          <a:p>
            <a:pPr eaLnBrk="1" hangingPunct="1"/>
            <a:r>
              <a:rPr lang="en-GB" altLang="en-US" dirty="0" smtClean="0">
                <a:latin typeface="Arial" pitchFamily="34" charset="0"/>
              </a:rPr>
              <a:t>This demonstrates the continued importance and value of the trusted services that we provide.</a:t>
            </a:r>
          </a:p>
          <a:p>
            <a:pPr eaLnBrk="1" hangingPunct="1"/>
            <a:endParaRPr lang="en-GB" altLang="en-US" dirty="0" smtClean="0">
              <a:latin typeface="Arial" pitchFamily="34" charset="0"/>
            </a:endParaRPr>
          </a:p>
          <a:p>
            <a:pPr eaLnBrk="1" hangingPunct="1"/>
            <a:r>
              <a:rPr lang="en-GB" altLang="en-US" dirty="0" smtClean="0">
                <a:latin typeface="Arial" pitchFamily="34" charset="0"/>
              </a:rPr>
              <a:t>In figures, the combined total funding is 180 million EURO.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fld id="{9B05CCA4-E8E1-4A08-8F13-285EED5B03F6}" type="slidenum">
              <a:rPr lang="fr-FR" altLang="en-US" sz="1200"/>
              <a:pPr/>
              <a:t>7</a:t>
            </a:fld>
            <a:endParaRPr lang="fr-FR" altLang="en-US" sz="1200"/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FontTx/>
              <a:buChar char="-"/>
            </a:pPr>
            <a:r>
              <a:rPr lang="en-GB" altLang="en-US" i="1" dirty="0" smtClean="0">
                <a:latin typeface="Arial" pitchFamily="34" charset="0"/>
              </a:rPr>
              <a:t>The key messages below support your explanation of Network services. You can mention that later in the presentation you will give examples of how these services work in practice.</a:t>
            </a:r>
          </a:p>
          <a:p>
            <a:pPr eaLnBrk="1" hangingPunct="1">
              <a:buFontTx/>
              <a:buChar char="-"/>
            </a:pPr>
            <a:r>
              <a:rPr lang="en-GB" altLang="en-US" dirty="0" smtClean="0">
                <a:latin typeface="Arial" pitchFamily="34" charset="0"/>
              </a:rPr>
              <a:t>PARTNERSHIP</a:t>
            </a:r>
          </a:p>
          <a:p>
            <a:pPr eaLnBrk="1" hangingPunct="1">
              <a:buFontTx/>
              <a:buChar char="-"/>
            </a:pPr>
            <a:r>
              <a:rPr lang="en-GB" altLang="en-US" sz="1000" dirty="0" smtClean="0">
                <a:latin typeface="Arial" pitchFamily="34" charset="0"/>
              </a:rPr>
              <a:t>Through direct access to Europe’s largest dbase of business opportunities, our experts help SMEs forge new international partnerships with excellent growth potential</a:t>
            </a:r>
          </a:p>
          <a:p>
            <a:pPr eaLnBrk="1" hangingPunct="1"/>
            <a:r>
              <a:rPr lang="en-GB" altLang="en-US" sz="1000" dirty="0" smtClean="0">
                <a:latin typeface="Arial" pitchFamily="34" charset="0"/>
              </a:rPr>
              <a:t>- We organise fast and effective matchmaking and brokerage events at international conferences to save clients time and money</a:t>
            </a:r>
          </a:p>
          <a:p>
            <a:pPr eaLnBrk="1" hangingPunct="1">
              <a:buFontTx/>
              <a:buChar char="-"/>
            </a:pPr>
            <a:r>
              <a:rPr lang="en-GB" altLang="en-US" sz="1000" dirty="0" smtClean="0">
                <a:latin typeface="Arial" pitchFamily="34" charset="0"/>
              </a:rPr>
              <a:t>Our tailor-made trade missions lead to successful partnerships thanks to thorough preparation, local knowledge and expert guidance.  </a:t>
            </a:r>
          </a:p>
          <a:p>
            <a:pPr eaLnBrk="1" hangingPunct="1">
              <a:buFontTx/>
              <a:buChar char="-"/>
            </a:pPr>
            <a:endParaRPr lang="en-GB" altLang="en-US" dirty="0" smtClean="0">
              <a:latin typeface="Arial" pitchFamily="34" charset="0"/>
            </a:endParaRPr>
          </a:p>
          <a:p>
            <a:pPr eaLnBrk="1" hangingPunct="1">
              <a:buFontTx/>
              <a:buChar char="-"/>
            </a:pPr>
            <a:r>
              <a:rPr lang="en-GB" altLang="en-US" dirty="0" smtClean="0">
                <a:latin typeface="Arial" pitchFamily="34" charset="0"/>
              </a:rPr>
              <a:t> ADVISORY</a:t>
            </a:r>
          </a:p>
          <a:p>
            <a:pPr eaLnBrk="1" hangingPunct="1">
              <a:buFontTx/>
              <a:buChar char="-"/>
            </a:pPr>
            <a:r>
              <a:rPr lang="en-GB" altLang="en-US" sz="1000" dirty="0" smtClean="0">
                <a:latin typeface="Arial" pitchFamily="34" charset="0"/>
              </a:rPr>
              <a:t>Our experts have the right advice to support SMEs’ growth ambitions</a:t>
            </a:r>
          </a:p>
          <a:p>
            <a:pPr eaLnBrk="1" hangingPunct="1">
              <a:buFontTx/>
              <a:buChar char="-"/>
            </a:pPr>
            <a:r>
              <a:rPr lang="en-GB" altLang="en-US" sz="1000" dirty="0" smtClean="0">
                <a:latin typeface="Arial" pitchFamily="34" charset="0"/>
              </a:rPr>
              <a:t> Whatever your business, we can advise on the best market opportunities to help you expand internationally</a:t>
            </a:r>
          </a:p>
          <a:p>
            <a:pPr eaLnBrk="1" hangingPunct="1">
              <a:buFontTx/>
              <a:buChar char="-"/>
            </a:pPr>
            <a:r>
              <a:rPr lang="en-GB" altLang="en-US" sz="1000" dirty="0" smtClean="0">
                <a:latin typeface="Arial" pitchFamily="34" charset="0"/>
              </a:rPr>
              <a:t> We cut through the complexities of international expansion by providing practical advice, targeted market intelligence and personalised support.</a:t>
            </a:r>
          </a:p>
          <a:p>
            <a:pPr eaLnBrk="1" hangingPunct="1">
              <a:buFontTx/>
              <a:buChar char="-"/>
            </a:pPr>
            <a:endParaRPr lang="en-GB" altLang="en-US" dirty="0" smtClean="0">
              <a:latin typeface="Arial" pitchFamily="34" charset="0"/>
            </a:endParaRPr>
          </a:p>
          <a:p>
            <a:pPr eaLnBrk="1" hangingPunct="1">
              <a:buFontTx/>
              <a:buChar char="-"/>
            </a:pPr>
            <a:r>
              <a:rPr lang="en-GB" altLang="en-US" dirty="0" smtClean="0">
                <a:latin typeface="Arial" pitchFamily="34" charset="0"/>
              </a:rPr>
              <a:t>INNOVATION</a:t>
            </a:r>
          </a:p>
          <a:p>
            <a:pPr eaLnBrk="1" hangingPunct="1">
              <a:buFontTx/>
              <a:buChar char="-"/>
            </a:pPr>
            <a:r>
              <a:rPr lang="en-GB" altLang="en-US" sz="1000" dirty="0" smtClean="0">
                <a:latin typeface="Arial" pitchFamily="34" charset="0"/>
              </a:rPr>
              <a:t>We recognise innovation potential and help SMEs shape it into commercial success</a:t>
            </a:r>
          </a:p>
          <a:p>
            <a:pPr eaLnBrk="1" hangingPunct="1">
              <a:buFontTx/>
              <a:buChar char="-"/>
            </a:pPr>
            <a:r>
              <a:rPr lang="en-GB" altLang="en-US" sz="1000" dirty="0" smtClean="0">
                <a:latin typeface="Arial" pitchFamily="34" charset="0"/>
              </a:rPr>
              <a:t> Our experts help SMEs commercialise their innovations faster</a:t>
            </a:r>
          </a:p>
          <a:p>
            <a:pPr eaLnBrk="1" hangingPunct="1">
              <a:buFontTx/>
              <a:buChar char="-"/>
            </a:pPr>
            <a:r>
              <a:rPr lang="en-GB" altLang="en-US" sz="1000" dirty="0" smtClean="0">
                <a:latin typeface="Arial" pitchFamily="34" charset="0"/>
              </a:rPr>
              <a:t> With our practical, personal advice SMEs are confident to expand internationally protecting their ideas and assets as they grow.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fld id="{C89616A3-11AE-447D-B8A9-473661384D1B}" type="slidenum">
              <a:rPr lang="fr-FR" altLang="en-US" sz="1200"/>
              <a:pPr/>
              <a:t>8</a:t>
            </a:fld>
            <a:endParaRPr lang="fr-FR" altLang="en-US" sz="1200"/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 i="1" dirty="0" smtClean="0">
                <a:latin typeface="Arial" pitchFamily="34" charset="0"/>
              </a:rPr>
              <a:t>The slide speaks for itself, but here are the Partnership messages as an “aide memoire”</a:t>
            </a:r>
          </a:p>
          <a:p>
            <a:pPr eaLnBrk="1" hangingPunct="1">
              <a:buFontTx/>
              <a:buChar char="-"/>
            </a:pPr>
            <a:r>
              <a:rPr lang="en-GB" altLang="en-US" dirty="0" smtClean="0">
                <a:latin typeface="Arial" pitchFamily="34" charset="0"/>
              </a:rPr>
              <a:t>PARTNERSHIP</a:t>
            </a:r>
          </a:p>
          <a:p>
            <a:pPr eaLnBrk="1" hangingPunct="1">
              <a:buFontTx/>
              <a:buChar char="-"/>
            </a:pPr>
            <a:r>
              <a:rPr lang="en-GB" altLang="en-US" dirty="0" smtClean="0">
                <a:latin typeface="Arial" pitchFamily="34" charset="0"/>
              </a:rPr>
              <a:t>Through direct access to Europe’s largest dbase of business opportunities, our experts help SMEs forge new international partnerships with excellent growth potential</a:t>
            </a:r>
          </a:p>
          <a:p>
            <a:pPr eaLnBrk="1" hangingPunct="1"/>
            <a:r>
              <a:rPr lang="en-GB" altLang="en-US" dirty="0" smtClean="0">
                <a:latin typeface="Arial" pitchFamily="34" charset="0"/>
              </a:rPr>
              <a:t>- We organise fast and effective matchmaking and brokerage events at international conferences to save clients time and money</a:t>
            </a:r>
          </a:p>
          <a:p>
            <a:pPr eaLnBrk="1" hangingPunct="1">
              <a:buFontTx/>
              <a:buChar char="-"/>
            </a:pPr>
            <a:r>
              <a:rPr lang="en-GB" altLang="en-US" dirty="0" smtClean="0">
                <a:latin typeface="Arial" pitchFamily="34" charset="0"/>
              </a:rPr>
              <a:t>Our tailor-made trade missions lead to successful partnerships thanks to thorough preparation, local knowledge and expert guidance.  </a:t>
            </a:r>
          </a:p>
          <a:p>
            <a:pPr eaLnBrk="1" hangingPunct="1">
              <a:buFontTx/>
              <a:buChar char="-"/>
            </a:pPr>
            <a:endParaRPr lang="en-GB" altLang="en-US" dirty="0" smtClean="0">
              <a:latin typeface="Arial" pitchFamily="34" charset="0"/>
            </a:endParaRPr>
          </a:p>
          <a:p>
            <a:pPr eaLnBrk="1" hangingPunct="1">
              <a:buFontTx/>
              <a:buChar char="-"/>
            </a:pPr>
            <a:r>
              <a:rPr lang="en-GB" altLang="en-US" dirty="0" smtClean="0">
                <a:latin typeface="Arial" pitchFamily="34" charset="0"/>
              </a:rPr>
              <a:t>10,000 </a:t>
            </a:r>
            <a:r>
              <a:rPr lang="en-GB" altLang="en-US" dirty="0" err="1" smtClean="0">
                <a:latin typeface="Arial" pitchFamily="34" charset="0"/>
              </a:rPr>
              <a:t>offerte</a:t>
            </a:r>
            <a:r>
              <a:rPr lang="en-GB" altLang="en-US" dirty="0" smtClean="0">
                <a:latin typeface="Arial" pitchFamily="34" charset="0"/>
              </a:rPr>
              <a:t> e </a:t>
            </a:r>
            <a:r>
              <a:rPr lang="en-GB" altLang="en-US" dirty="0" err="1" smtClean="0">
                <a:latin typeface="Arial" pitchFamily="34" charset="0"/>
              </a:rPr>
              <a:t>richieste</a:t>
            </a:r>
            <a:r>
              <a:rPr lang="en-GB" altLang="en-US" baseline="0" dirty="0" smtClean="0">
                <a:latin typeface="Arial" pitchFamily="34" charset="0"/>
              </a:rPr>
              <a:t> di </a:t>
            </a:r>
            <a:r>
              <a:rPr lang="en-GB" altLang="en-US" baseline="0" dirty="0" err="1" smtClean="0">
                <a:latin typeface="Arial" pitchFamily="34" charset="0"/>
              </a:rPr>
              <a:t>cooperazione</a:t>
            </a:r>
            <a:r>
              <a:rPr lang="en-GB" altLang="en-US" baseline="0" dirty="0" smtClean="0">
                <a:latin typeface="Arial" pitchFamily="34" charset="0"/>
              </a:rPr>
              <a:t> </a:t>
            </a:r>
            <a:r>
              <a:rPr lang="en-GB" altLang="en-US" baseline="0" dirty="0" err="1" smtClean="0">
                <a:latin typeface="Arial" pitchFamily="34" charset="0"/>
              </a:rPr>
              <a:t>int.le</a:t>
            </a:r>
            <a:endParaRPr lang="en-GB" altLang="en-US" dirty="0" smtClean="0">
              <a:latin typeface="Arial" pitchFamily="34" charset="0"/>
            </a:endParaRPr>
          </a:p>
          <a:p>
            <a:pPr eaLnBrk="1" hangingPunct="1"/>
            <a:endParaRPr lang="en-GB" altLang="en-US" dirty="0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fld id="{2CBFECA8-E6C4-4269-AA81-30866A55DCBC}" type="slidenum">
              <a:rPr lang="fr-FR" altLang="en-US" sz="1200"/>
              <a:pPr/>
              <a:t>9</a:t>
            </a:fld>
            <a:endParaRPr lang="fr-FR" altLang="en-US" sz="1200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 i="1" dirty="0" smtClean="0">
                <a:latin typeface="Arial" pitchFamily="34" charset="0"/>
              </a:rPr>
              <a:t>Follow the bullets on the slide and feel free to use the following advisory services messages:</a:t>
            </a:r>
          </a:p>
          <a:p>
            <a:pPr eaLnBrk="1" hangingPunct="1"/>
            <a:endParaRPr lang="en-GB" altLang="en-US" dirty="0" smtClean="0">
              <a:latin typeface="Arial" pitchFamily="34" charset="0"/>
            </a:endParaRPr>
          </a:p>
          <a:p>
            <a:pPr eaLnBrk="1" hangingPunct="1">
              <a:buFontTx/>
              <a:buChar char="-"/>
            </a:pPr>
            <a:r>
              <a:rPr lang="en-GB" altLang="en-US" dirty="0" smtClean="0">
                <a:latin typeface="Arial" pitchFamily="34" charset="0"/>
              </a:rPr>
              <a:t>ADVISORY</a:t>
            </a:r>
          </a:p>
          <a:p>
            <a:pPr eaLnBrk="1" hangingPunct="1">
              <a:buFontTx/>
              <a:buChar char="-"/>
            </a:pPr>
            <a:r>
              <a:rPr lang="en-GB" altLang="en-US" dirty="0" smtClean="0">
                <a:latin typeface="Arial" pitchFamily="34" charset="0"/>
              </a:rPr>
              <a:t>Our experts have the right advice to support SMEs’ growth ambitions</a:t>
            </a:r>
          </a:p>
          <a:p>
            <a:pPr eaLnBrk="1" hangingPunct="1">
              <a:buFontTx/>
              <a:buChar char="-"/>
            </a:pPr>
            <a:r>
              <a:rPr lang="en-GB" altLang="en-US" dirty="0" smtClean="0">
                <a:latin typeface="Arial" pitchFamily="34" charset="0"/>
              </a:rPr>
              <a:t> Whatever your business, we can advise on the best market opportunities to help you expand internationally</a:t>
            </a:r>
          </a:p>
          <a:p>
            <a:pPr eaLnBrk="1" hangingPunct="1">
              <a:buFontTx/>
              <a:buChar char="-"/>
            </a:pPr>
            <a:r>
              <a:rPr lang="en-GB" altLang="en-US" dirty="0" smtClean="0">
                <a:latin typeface="Arial" pitchFamily="34" charset="0"/>
              </a:rPr>
              <a:t> We cut through the complexities of international expansion by providing practical advice, targeted market intelligence and personalised support.</a:t>
            </a:r>
          </a:p>
          <a:p>
            <a:pPr eaLnBrk="1" hangingPunct="1"/>
            <a:endParaRPr lang="en-GB" altLang="en-US" dirty="0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00426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04861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-Step-Visual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Imagen 2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Imagen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5805488"/>
            <a:ext cx="2220912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Rectángulo 24"/>
          <p:cNvSpPr>
            <a:spLocks noChangeArrowheads="1"/>
          </p:cNvSpPr>
          <p:nvPr userDrawn="1"/>
        </p:nvSpPr>
        <p:spPr bwMode="auto">
          <a:xfrm>
            <a:off x="468313" y="6515100"/>
            <a:ext cx="1404937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pPr>
              <a:defRPr/>
            </a:pPr>
            <a:r>
              <a:rPr lang="es-ES_tradnl" altLang="es-ES_tradnl" sz="2000" baseline="30000" smtClean="0">
                <a:solidFill>
                  <a:srgbClr val="00567A"/>
                </a:solidFill>
                <a:latin typeface="MyriadPro-Regular" charset="0"/>
              </a:rPr>
              <a:t>een.ec.europa.eu</a:t>
            </a:r>
          </a:p>
        </p:txBody>
      </p:sp>
    </p:spTree>
    <p:extLst>
      <p:ext uri="{BB962C8B-B14F-4D97-AF65-F5344CB8AC3E}">
        <p14:creationId xmlns:p14="http://schemas.microsoft.com/office/powerpoint/2010/main" val="21093217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-Step-Visual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Imagen 2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Imagen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5805488"/>
            <a:ext cx="2220912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Rectángulo 24"/>
          <p:cNvSpPr>
            <a:spLocks noChangeArrowheads="1"/>
          </p:cNvSpPr>
          <p:nvPr userDrawn="1"/>
        </p:nvSpPr>
        <p:spPr bwMode="auto">
          <a:xfrm>
            <a:off x="468313" y="6515100"/>
            <a:ext cx="1404937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pPr>
              <a:defRPr/>
            </a:pPr>
            <a:r>
              <a:rPr lang="es-ES_tradnl" altLang="es-ES_tradnl" sz="2000" baseline="30000" smtClean="0">
                <a:solidFill>
                  <a:srgbClr val="00567A"/>
                </a:solidFill>
                <a:latin typeface="MyriadPro-Regular" charset="0"/>
              </a:rPr>
              <a:t>een.ec.europa.eu</a:t>
            </a:r>
          </a:p>
        </p:txBody>
      </p:sp>
    </p:spTree>
    <p:extLst>
      <p:ext uri="{BB962C8B-B14F-4D97-AF65-F5344CB8AC3E}">
        <p14:creationId xmlns:p14="http://schemas.microsoft.com/office/powerpoint/2010/main" val="7105235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033639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375460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79856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g"/><Relationship Id="rId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5.jpeg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6.xml"/><Relationship Id="rId10" Type="http://schemas.openxmlformats.org/officeDocument/2006/relationships/image" Target="../media/image6.jpeg"/><Relationship Id="rId4" Type="http://schemas.openxmlformats.org/officeDocument/2006/relationships/slideLayout" Target="../slideLayouts/slideLayout5.xml"/><Relationship Id="rId9" Type="http://schemas.openxmlformats.org/officeDocument/2006/relationships/image" Target="../media/image3.jp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3.jpg"/><Relationship Id="rId4" Type="http://schemas.openxmlformats.org/officeDocument/2006/relationships/image" Target="../media/image4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Imagen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20" y="0"/>
            <a:ext cx="925252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4" name="Rectángulo 4"/>
          <p:cNvSpPr>
            <a:spLocks noChangeArrowheads="1"/>
          </p:cNvSpPr>
          <p:nvPr userDrawn="1"/>
        </p:nvSpPr>
        <p:spPr bwMode="auto">
          <a:xfrm>
            <a:off x="684213" y="6515100"/>
            <a:ext cx="1404937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pPr>
              <a:defRPr/>
            </a:pPr>
            <a:r>
              <a:rPr lang="es-ES_tradnl" altLang="es-ES_tradnl" sz="2000" baseline="30000" smtClean="0">
                <a:solidFill>
                  <a:srgbClr val="00567A"/>
                </a:solidFill>
                <a:latin typeface="MyriadPro-Regular" charset="0"/>
              </a:rPr>
              <a:t>een.ec.europa.eu</a:t>
            </a:r>
          </a:p>
        </p:txBody>
      </p:sp>
      <p:pic>
        <p:nvPicPr>
          <p:cNvPr id="1027" name="Picture 3" descr="Z:\Politiche comunitarie e innovazione\EEN - Simpler 2017-2018\CIBUS 2018\LOGHI CIBUS\logo simpler.JP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6062342"/>
            <a:ext cx="1221080" cy="695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magine 7"/>
          <p:cNvPicPr/>
          <p:nvPr userDrawn="1"/>
        </p:nvPicPr>
        <p:blipFill>
          <a:blip r:embed="rId5"/>
          <a:stretch>
            <a:fillRect/>
          </a:stretch>
        </p:blipFill>
        <p:spPr>
          <a:xfrm>
            <a:off x="2627785" y="6281739"/>
            <a:ext cx="1789544" cy="439022"/>
          </a:xfrm>
          <a:prstGeom prst="rect">
            <a:avLst/>
          </a:prstGeom>
        </p:spPr>
      </p:pic>
      <p:pic>
        <p:nvPicPr>
          <p:cNvPr id="10" name="Imagen 14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5805488"/>
            <a:ext cx="2220912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148" r:id="rId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pitchFamily="4" charset="-128"/>
          <a:cs typeface="ＭＳ Ｐゴシック" pitchFamily="4" charset="-128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4" charset="-128"/>
          <a:cs typeface="ＭＳ Ｐゴシック" pitchFamily="4" charset="-128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4" charset="-128"/>
          <a:cs typeface="ＭＳ Ｐゴシック" pitchFamily="4" charset="-128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4" charset="-128"/>
          <a:cs typeface="ＭＳ Ｐゴシック" pitchFamily="4" charset="-128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4" charset="-128"/>
          <a:cs typeface="ＭＳ Ｐゴシック" pitchFamily="4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pitchFamily="4" charset="-128"/>
          <a:cs typeface="ＭＳ Ｐゴシック" pitchFamily="4" charset="-128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pitchFamily="4" charset="-128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pitchFamily="4" charset="-128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pitchFamily="4" charset="-128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4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n 14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1620" y="5801360"/>
            <a:ext cx="2220912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ángulo 8"/>
          <p:cNvSpPr>
            <a:spLocks noChangeArrowheads="1"/>
          </p:cNvSpPr>
          <p:nvPr userDrawn="1"/>
        </p:nvSpPr>
        <p:spPr bwMode="auto">
          <a:xfrm>
            <a:off x="468313" y="6515100"/>
            <a:ext cx="1404937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pPr>
              <a:defRPr/>
            </a:pPr>
            <a:r>
              <a:rPr lang="es-ES_tradnl" altLang="es-ES_tradnl" sz="2000" baseline="30000" smtClean="0">
                <a:solidFill>
                  <a:srgbClr val="00567A"/>
                </a:solidFill>
                <a:latin typeface="MyriadPro-Regular" charset="0"/>
              </a:rPr>
              <a:t>een.ec.europa.eu</a:t>
            </a:r>
          </a:p>
        </p:txBody>
      </p:sp>
      <p:pic>
        <p:nvPicPr>
          <p:cNvPr id="5" name="Immagine 4"/>
          <p:cNvPicPr/>
          <p:nvPr userDrawn="1"/>
        </p:nvPicPr>
        <p:blipFill>
          <a:blip r:embed="rId9"/>
          <a:stretch>
            <a:fillRect/>
          </a:stretch>
        </p:blipFill>
        <p:spPr>
          <a:xfrm>
            <a:off x="2555776" y="6237312"/>
            <a:ext cx="1753741" cy="405125"/>
          </a:xfrm>
          <a:prstGeom prst="rect">
            <a:avLst/>
          </a:prstGeom>
        </p:spPr>
      </p:pic>
      <p:pic>
        <p:nvPicPr>
          <p:cNvPr id="10" name="Immagine 9"/>
          <p:cNvPicPr/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6022262"/>
            <a:ext cx="1181224" cy="64303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123" r:id="rId1"/>
    <p:sldLayoutId id="2147484146" r:id="rId2"/>
    <p:sldLayoutId id="2147484147" r:id="rId3"/>
    <p:sldLayoutId id="2147484150" r:id="rId4"/>
    <p:sldLayoutId id="2147484151" r:id="rId5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649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6491"/>
          </a:solidFill>
          <a:latin typeface="Arial" charset="0"/>
          <a:ea typeface="Arial Unicode MS" pitchFamily="34" charset="-128"/>
          <a:cs typeface="Arial Unicode MS" pitchFamily="3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6491"/>
          </a:solidFill>
          <a:latin typeface="Arial" charset="0"/>
          <a:ea typeface="Arial Unicode MS" pitchFamily="34" charset="-128"/>
          <a:cs typeface="Arial Unicode MS" pitchFamily="3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6491"/>
          </a:solidFill>
          <a:latin typeface="Arial" charset="0"/>
          <a:ea typeface="Arial Unicode MS" pitchFamily="34" charset="-128"/>
          <a:cs typeface="Arial Unicode MS" pitchFamily="3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6491"/>
          </a:solidFill>
          <a:latin typeface="Arial" charset="0"/>
          <a:ea typeface="Arial Unicode MS" pitchFamily="34" charset="-128"/>
          <a:cs typeface="Arial Unicode MS" pitchFamily="3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rgbClr val="005FA9"/>
          </a:solidFill>
          <a:latin typeface="Arial" charset="0"/>
          <a:ea typeface="Arial Unicode MS" pitchFamily="34" charset="-128"/>
          <a:cs typeface="Arial Unicode MS" pitchFamily="3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rgbClr val="005FA9"/>
          </a:solidFill>
          <a:latin typeface="Arial" charset="0"/>
          <a:ea typeface="Arial Unicode MS" pitchFamily="34" charset="-128"/>
          <a:cs typeface="Arial Unicode MS" pitchFamily="3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rgbClr val="005FA9"/>
          </a:solidFill>
          <a:latin typeface="Arial" charset="0"/>
          <a:ea typeface="Arial Unicode MS" pitchFamily="34" charset="-128"/>
          <a:cs typeface="Arial Unicode MS" pitchFamily="3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rgbClr val="005FA9"/>
          </a:solidFill>
          <a:latin typeface="Arial" charset="0"/>
          <a:ea typeface="Arial Unicode MS" pitchFamily="34" charset="-128"/>
          <a:cs typeface="Arial Unicode MS" pitchFamily="3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06491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64B4E6"/>
        </a:buClr>
        <a:buFont typeface="Wingdings" charset="2"/>
        <a:buChar char="§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06491"/>
        </a:buClr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64B4E6"/>
        </a:buClr>
        <a:buFont typeface="Wingdings" charset="2"/>
        <a:buChar char="§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006491"/>
        </a:buClr>
        <a:buFont typeface="Times" charset="0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005FA9"/>
        </a:buClr>
        <a:buFont typeface="Times" pitchFamily="18" charset="0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005FA9"/>
        </a:buClr>
        <a:buFont typeface="Times" pitchFamily="18" charset="0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005FA9"/>
        </a:buClr>
        <a:buFont typeface="Times" pitchFamily="18" charset="0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005FA9"/>
        </a:buClr>
        <a:buFont typeface="Times" pitchFamily="18" charset="0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Imagen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Imagen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5805488"/>
            <a:ext cx="2220912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Rectángulo 4"/>
          <p:cNvSpPr>
            <a:spLocks noChangeArrowheads="1"/>
          </p:cNvSpPr>
          <p:nvPr userDrawn="1"/>
        </p:nvSpPr>
        <p:spPr bwMode="auto">
          <a:xfrm>
            <a:off x="468313" y="6515100"/>
            <a:ext cx="1404937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pPr>
              <a:defRPr/>
            </a:pPr>
            <a:r>
              <a:rPr lang="es-ES_tradnl" altLang="es-ES_tradnl" sz="2000" baseline="30000" smtClean="0">
                <a:solidFill>
                  <a:srgbClr val="00567A"/>
                </a:solidFill>
                <a:latin typeface="MyriadPro-Regular" charset="0"/>
              </a:rPr>
              <a:t>een.ec.europa.eu</a:t>
            </a:r>
          </a:p>
        </p:txBody>
      </p:sp>
      <p:pic>
        <p:nvPicPr>
          <p:cNvPr id="5" name="Immagine 4"/>
          <p:cNvPicPr/>
          <p:nvPr userDrawn="1"/>
        </p:nvPicPr>
        <p:blipFill>
          <a:blip r:embed="rId5"/>
          <a:stretch>
            <a:fillRect/>
          </a:stretch>
        </p:blipFill>
        <p:spPr>
          <a:xfrm>
            <a:off x="2627784" y="6281739"/>
            <a:ext cx="1714545" cy="404018"/>
          </a:xfrm>
          <a:prstGeom prst="rect">
            <a:avLst/>
          </a:prstGeom>
        </p:spPr>
      </p:pic>
      <p:pic>
        <p:nvPicPr>
          <p:cNvPr id="7" name="Immagine 6"/>
          <p:cNvPicPr/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6093297"/>
            <a:ext cx="1296144" cy="66469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130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pitchFamily="4" charset="-128"/>
          <a:cs typeface="ＭＳ Ｐゴシック" pitchFamily="4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4" charset="-128"/>
          <a:cs typeface="ＭＳ Ｐゴシック" pitchFamily="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4" charset="-128"/>
          <a:cs typeface="ＭＳ Ｐゴシック" pitchFamily="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4" charset="-128"/>
          <a:cs typeface="ＭＳ Ｐゴシック" pitchFamily="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4" charset="-128"/>
          <a:cs typeface="ＭＳ Ｐゴシック" pitchFamily="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pitchFamily="4" charset="-128"/>
          <a:cs typeface="ＭＳ Ｐゴシック" pitchFamily="4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pitchFamily="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pitchFamily="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pitchFamily="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emf"/><Relationship Id="rId13" Type="http://schemas.openxmlformats.org/officeDocument/2006/relationships/image" Target="../media/image31.emf"/><Relationship Id="rId3" Type="http://schemas.openxmlformats.org/officeDocument/2006/relationships/image" Target="../media/image21.emf"/><Relationship Id="rId7" Type="http://schemas.openxmlformats.org/officeDocument/2006/relationships/image" Target="../media/image25.emf"/><Relationship Id="rId12" Type="http://schemas.openxmlformats.org/officeDocument/2006/relationships/image" Target="../media/image30.emf"/><Relationship Id="rId17" Type="http://schemas.openxmlformats.org/officeDocument/2006/relationships/image" Target="../media/image4.jpe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34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emf"/><Relationship Id="rId11" Type="http://schemas.openxmlformats.org/officeDocument/2006/relationships/image" Target="../media/image29.emf"/><Relationship Id="rId5" Type="http://schemas.openxmlformats.org/officeDocument/2006/relationships/image" Target="../media/image23.emf"/><Relationship Id="rId15" Type="http://schemas.openxmlformats.org/officeDocument/2006/relationships/image" Target="../media/image33.emf"/><Relationship Id="rId10" Type="http://schemas.openxmlformats.org/officeDocument/2006/relationships/image" Target="../media/image28.emf"/><Relationship Id="rId4" Type="http://schemas.openxmlformats.org/officeDocument/2006/relationships/image" Target="../media/image22.emf"/><Relationship Id="rId9" Type="http://schemas.openxmlformats.org/officeDocument/2006/relationships/image" Target="../media/image27.emf"/><Relationship Id="rId14" Type="http://schemas.openxmlformats.org/officeDocument/2006/relationships/image" Target="../media/image32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simpler@rer.camcom.it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ucer.camcom.it/enterprise-europe-network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hyperlink" Target="http://een.ec.europa.eu/about/branches" TargetMode="External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en-italia.eu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een.ec.europa.eu/partners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een.ec.europa.eu/tools/services/EVE/Event/ListEvents" TargetMode="External"/><Relationship Id="rId4" Type="http://schemas.openxmlformats.org/officeDocument/2006/relationships/image" Target="../media/image18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028"/>
          <p:cNvSpPr>
            <a:spLocks noChangeArrowheads="1"/>
          </p:cNvSpPr>
          <p:nvPr/>
        </p:nvSpPr>
        <p:spPr bwMode="auto">
          <a:xfrm>
            <a:off x="179512" y="2851775"/>
            <a:ext cx="6696744" cy="3031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r>
              <a:rPr lang="it-IT" altLang="it-IT" sz="3500" dirty="0" smtClean="0">
                <a:solidFill>
                  <a:srgbClr val="006491"/>
                </a:solidFill>
                <a:latin typeface="Blogger Sans" charset="0"/>
                <a:ea typeface="Arial Unicode MS"/>
                <a:cs typeface="Arial Unicode MS" pitchFamily="4" charset="0"/>
              </a:rPr>
              <a:t>I servizi </a:t>
            </a:r>
            <a:r>
              <a:rPr lang="it-IT" altLang="it-IT" sz="3500" dirty="0">
                <a:solidFill>
                  <a:srgbClr val="006491"/>
                </a:solidFill>
                <a:latin typeface="Blogger Sans" charset="0"/>
                <a:ea typeface="Arial Unicode MS"/>
                <a:cs typeface="Arial Unicode MS" pitchFamily="4" charset="0"/>
              </a:rPr>
              <a:t>della rete</a:t>
            </a:r>
          </a:p>
          <a:p>
            <a:r>
              <a:rPr lang="it-IT" altLang="it-IT" sz="3500" b="1" dirty="0">
                <a:solidFill>
                  <a:srgbClr val="64B4E6"/>
                </a:solidFill>
                <a:latin typeface="Blogger Sans" charset="0"/>
                <a:ea typeface="Arial Unicode MS"/>
                <a:cs typeface="Arial Unicode MS" pitchFamily="4" charset="0"/>
              </a:rPr>
              <a:t>Enterprise Europe Network </a:t>
            </a:r>
            <a:endParaRPr lang="it-IT" altLang="it-IT" sz="3500" b="1" dirty="0" smtClean="0">
              <a:solidFill>
                <a:srgbClr val="64B4E6"/>
              </a:solidFill>
              <a:latin typeface="Blogger Sans" charset="0"/>
              <a:ea typeface="Arial Unicode MS"/>
              <a:cs typeface="Arial Unicode MS" pitchFamily="4" charset="0"/>
            </a:endParaRPr>
          </a:p>
          <a:p>
            <a:r>
              <a:rPr lang="it-IT" altLang="it-IT" sz="3500" dirty="0" smtClean="0">
                <a:solidFill>
                  <a:srgbClr val="006491"/>
                </a:solidFill>
                <a:latin typeface="Blogger Sans" charset="0"/>
                <a:ea typeface="Arial Unicode MS"/>
                <a:cs typeface="Arial Unicode MS" pitchFamily="4" charset="0"/>
              </a:rPr>
              <a:t>per </a:t>
            </a:r>
            <a:r>
              <a:rPr lang="it-IT" altLang="it-IT" sz="3500" dirty="0">
                <a:solidFill>
                  <a:srgbClr val="006491"/>
                </a:solidFill>
                <a:latin typeface="Blogger Sans" charset="0"/>
                <a:ea typeface="Arial Unicode MS"/>
                <a:cs typeface="Arial Unicode MS" pitchFamily="4" charset="0"/>
              </a:rPr>
              <a:t>la tua </a:t>
            </a:r>
            <a:r>
              <a:rPr lang="it-IT" altLang="it-IT" sz="3500" dirty="0" smtClean="0">
                <a:solidFill>
                  <a:srgbClr val="006491"/>
                </a:solidFill>
                <a:latin typeface="Blogger Sans" charset="0"/>
                <a:ea typeface="Arial Unicode MS"/>
                <a:cs typeface="Arial Unicode MS" pitchFamily="4" charset="0"/>
              </a:rPr>
              <a:t>impresa</a:t>
            </a:r>
          </a:p>
          <a:p>
            <a:endParaRPr lang="it-IT" sz="2000" dirty="0" smtClean="0">
              <a:solidFill>
                <a:srgbClr val="006491"/>
              </a:solidFill>
              <a:latin typeface="Blogger Sans" charset="0"/>
              <a:ea typeface="Arial Unicode MS"/>
              <a:cs typeface="Arial Unicode MS" pitchFamily="4" charset="0"/>
            </a:endParaRPr>
          </a:p>
          <a:p>
            <a:r>
              <a:rPr lang="it-IT" sz="1800" i="1" dirty="0" smtClean="0">
                <a:solidFill>
                  <a:srgbClr val="006491"/>
                </a:solidFill>
                <a:latin typeface="Blogger Sans" charset="0"/>
                <a:ea typeface="Arial Unicode MS"/>
                <a:cs typeface="Arial Unicode MS" pitchFamily="4" charset="0"/>
              </a:rPr>
              <a:t>GDPR a </a:t>
            </a:r>
            <a:r>
              <a:rPr lang="it-IT" sz="1800" i="1" dirty="0">
                <a:solidFill>
                  <a:srgbClr val="006491"/>
                </a:solidFill>
                <a:latin typeface="Blogger Sans" charset="0"/>
                <a:ea typeface="Arial Unicode MS"/>
                <a:cs typeface="Arial Unicode MS" pitchFamily="4" charset="0"/>
              </a:rPr>
              <a:t>distanza da un anno dalla sua entrata in vigore, </a:t>
            </a:r>
            <a:endParaRPr lang="it-IT" sz="1800" i="1" dirty="0" smtClean="0">
              <a:solidFill>
                <a:srgbClr val="006491"/>
              </a:solidFill>
              <a:latin typeface="Blogger Sans" charset="0"/>
              <a:ea typeface="Arial Unicode MS"/>
              <a:cs typeface="Arial Unicode MS" pitchFamily="4" charset="0"/>
            </a:endParaRPr>
          </a:p>
          <a:p>
            <a:r>
              <a:rPr lang="it-IT" sz="1800" i="1" dirty="0" smtClean="0">
                <a:solidFill>
                  <a:srgbClr val="006491"/>
                </a:solidFill>
                <a:latin typeface="Blogger Sans" charset="0"/>
                <a:ea typeface="Arial Unicode MS"/>
                <a:cs typeface="Arial Unicode MS" pitchFamily="4" charset="0"/>
              </a:rPr>
              <a:t>cosa </a:t>
            </a:r>
            <a:r>
              <a:rPr lang="it-IT" sz="1800" i="1" dirty="0">
                <a:solidFill>
                  <a:srgbClr val="006491"/>
                </a:solidFill>
                <a:latin typeface="Blogger Sans" charset="0"/>
                <a:ea typeface="Arial Unicode MS"/>
                <a:cs typeface="Arial Unicode MS" pitchFamily="4" charset="0"/>
              </a:rPr>
              <a:t>non è stato </a:t>
            </a:r>
            <a:r>
              <a:rPr lang="it-IT" sz="1800" i="1" dirty="0" smtClean="0">
                <a:solidFill>
                  <a:srgbClr val="006491"/>
                </a:solidFill>
                <a:latin typeface="Blogger Sans" charset="0"/>
                <a:ea typeface="Arial Unicode MS"/>
                <a:cs typeface="Arial Unicode MS" pitchFamily="4" charset="0"/>
              </a:rPr>
              <a:t>fatto? Il </a:t>
            </a:r>
            <a:r>
              <a:rPr lang="it-IT" sz="1800" i="1" dirty="0">
                <a:solidFill>
                  <a:srgbClr val="006491"/>
                </a:solidFill>
                <a:latin typeface="Blogger Sans" charset="0"/>
                <a:ea typeface="Arial Unicode MS"/>
                <a:cs typeface="Arial Unicode MS" pitchFamily="4" charset="0"/>
              </a:rPr>
              <a:t>rischio delle sanzioni</a:t>
            </a:r>
            <a:endParaRPr lang="it-IT" altLang="it-IT" sz="1800" i="1" dirty="0">
              <a:solidFill>
                <a:srgbClr val="006491"/>
              </a:solidFill>
              <a:latin typeface="Blogger Sans" charset="0"/>
              <a:ea typeface="Arial Unicode MS"/>
              <a:cs typeface="Arial Unicode MS" pitchFamily="4" charset="0"/>
            </a:endParaRPr>
          </a:p>
          <a:p>
            <a:endParaRPr lang="it-IT" altLang="it-IT" sz="1800" dirty="0" smtClean="0">
              <a:solidFill>
                <a:srgbClr val="006491"/>
              </a:solidFill>
              <a:latin typeface="Blogger Sans" charset="0"/>
              <a:ea typeface="Arial Unicode MS"/>
              <a:cs typeface="Arial Unicode MS" pitchFamily="4" charset="0"/>
            </a:endParaRPr>
          </a:p>
          <a:p>
            <a:r>
              <a:rPr lang="it-IT" altLang="it-IT" sz="1600" dirty="0" smtClean="0">
                <a:solidFill>
                  <a:srgbClr val="006491"/>
                </a:solidFill>
                <a:latin typeface="Blogger Sans" charset="0"/>
                <a:ea typeface="Arial Unicode MS"/>
                <a:cs typeface="Arial Unicode MS" pitchFamily="4" charset="0"/>
              </a:rPr>
              <a:t>Bologna </a:t>
            </a:r>
            <a:r>
              <a:rPr lang="it-IT" altLang="it-IT" sz="1600" dirty="0">
                <a:solidFill>
                  <a:srgbClr val="006491"/>
                </a:solidFill>
                <a:latin typeface="Blogger Sans" charset="0"/>
                <a:ea typeface="Arial Unicode MS"/>
                <a:cs typeface="Arial Unicode MS" pitchFamily="4" charset="0"/>
              </a:rPr>
              <a:t>9</a:t>
            </a:r>
            <a:r>
              <a:rPr lang="it-IT" altLang="it-IT" sz="1600" dirty="0" smtClean="0">
                <a:solidFill>
                  <a:srgbClr val="006491"/>
                </a:solidFill>
                <a:latin typeface="Blogger Sans" charset="0"/>
                <a:ea typeface="Arial Unicode MS"/>
                <a:cs typeface="Arial Unicode MS" pitchFamily="4" charset="0"/>
              </a:rPr>
              <a:t> ottobre 2019</a:t>
            </a:r>
            <a:endParaRPr lang="it-IT" altLang="it-IT" sz="1600" dirty="0">
              <a:solidFill>
                <a:srgbClr val="006491"/>
              </a:solidFill>
              <a:latin typeface="Blogger Sans" charset="0"/>
              <a:ea typeface="Arial Unicode MS"/>
              <a:cs typeface="Arial Unicode MS" pitchFamily="4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0984" y="2461805"/>
            <a:ext cx="2900308" cy="2812959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4086"/>
            <a:ext cx="9144000" cy="25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885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2"/>
          <p:cNvSpPr>
            <a:spLocks noChangeArrowheads="1"/>
          </p:cNvSpPr>
          <p:nvPr/>
        </p:nvSpPr>
        <p:spPr bwMode="auto">
          <a:xfrm>
            <a:off x="-1590" y="2605881"/>
            <a:ext cx="9144001" cy="2808288"/>
          </a:xfrm>
          <a:prstGeom prst="rect">
            <a:avLst/>
          </a:prstGeom>
          <a:solidFill>
            <a:srgbClr val="64B4E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20483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395536" y="1771650"/>
            <a:ext cx="8746877" cy="554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fr-FR" altLang="en-US" b="0" dirty="0" err="1" smtClean="0">
                <a:solidFill>
                  <a:srgbClr val="64B4E6"/>
                </a:solidFill>
                <a:latin typeface="Blogger Sans"/>
                <a:ea typeface="Blogger Sans"/>
                <a:cs typeface="Blogger Sans"/>
              </a:rPr>
              <a:t>supporto</a:t>
            </a:r>
            <a:r>
              <a:rPr lang="fr-FR" altLang="en-US" b="0" dirty="0" smtClean="0">
                <a:solidFill>
                  <a:srgbClr val="64B4E6"/>
                </a:solidFill>
                <a:latin typeface="Blogger Sans"/>
                <a:ea typeface="Blogger Sans"/>
                <a:cs typeface="Blogger Sans"/>
              </a:rPr>
              <a:t> </a:t>
            </a:r>
            <a:r>
              <a:rPr lang="fr-FR" altLang="en-US" b="0" dirty="0" err="1">
                <a:solidFill>
                  <a:srgbClr val="64B4E6"/>
                </a:solidFill>
                <a:latin typeface="Blogger Sans"/>
                <a:ea typeface="Blogger Sans"/>
                <a:cs typeface="Blogger Sans"/>
              </a:rPr>
              <a:t>all’innovazione</a:t>
            </a:r>
            <a:endParaRPr lang="fr-FR" altLang="en-US" b="0" dirty="0" smtClean="0">
              <a:solidFill>
                <a:srgbClr val="64B4E6"/>
              </a:solidFill>
              <a:latin typeface="Blogger Sans"/>
              <a:ea typeface="Blogger Sans"/>
              <a:cs typeface="Blogger Sans"/>
            </a:endParaRPr>
          </a:p>
        </p:txBody>
      </p:sp>
      <p:sp>
        <p:nvSpPr>
          <p:cNvPr id="20484" name="Rectangle 1"/>
          <p:cNvSpPr>
            <a:spLocks noChangeArrowheads="1"/>
          </p:cNvSpPr>
          <p:nvPr/>
        </p:nvSpPr>
        <p:spPr bwMode="auto">
          <a:xfrm>
            <a:off x="395536" y="2636912"/>
            <a:ext cx="828092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r>
              <a:rPr lang="en-US" altLang="en-US" b="1" dirty="0" err="1" smtClean="0">
                <a:solidFill>
                  <a:schemeClr val="bg1"/>
                </a:solidFill>
                <a:latin typeface="Myriad Pro"/>
                <a:ea typeface="Myriad Pro"/>
                <a:cs typeface="Myriad Pro"/>
              </a:rPr>
              <a:t>Servizi</a:t>
            </a:r>
            <a:r>
              <a:rPr lang="en-US" altLang="en-US" b="1" dirty="0" smtClean="0">
                <a:solidFill>
                  <a:schemeClr val="bg1"/>
                </a:solidFill>
                <a:latin typeface="Myriad Pro"/>
                <a:ea typeface="Myriad Pro"/>
                <a:cs typeface="Myriad Pro"/>
              </a:rPr>
              <a:t> </a:t>
            </a:r>
            <a:r>
              <a:rPr lang="en-US" altLang="en-US" b="1" dirty="0" err="1" smtClean="0">
                <a:solidFill>
                  <a:schemeClr val="bg1"/>
                </a:solidFill>
                <a:latin typeface="Myriad Pro"/>
                <a:ea typeface="Myriad Pro"/>
                <a:cs typeface="Myriad Pro"/>
              </a:rPr>
              <a:t>personalizzati</a:t>
            </a:r>
            <a:r>
              <a:rPr lang="en-US" altLang="en-US" b="1" dirty="0" smtClean="0">
                <a:solidFill>
                  <a:schemeClr val="bg1"/>
                </a:solidFill>
                <a:latin typeface="Myriad Pro"/>
                <a:ea typeface="Myriad Pro"/>
                <a:cs typeface="Myriad Pro"/>
              </a:rPr>
              <a:t> per </a:t>
            </a:r>
            <a:r>
              <a:rPr lang="en-US" altLang="en-US" b="1" dirty="0" err="1" smtClean="0">
                <a:solidFill>
                  <a:schemeClr val="bg1"/>
                </a:solidFill>
                <a:latin typeface="Myriad Pro"/>
                <a:ea typeface="Myriad Pro"/>
                <a:cs typeface="Myriad Pro"/>
              </a:rPr>
              <a:t>favorire</a:t>
            </a:r>
            <a:r>
              <a:rPr lang="en-US" altLang="en-US" b="1" dirty="0" smtClean="0">
                <a:solidFill>
                  <a:schemeClr val="bg1"/>
                </a:solidFill>
                <a:latin typeface="Myriad Pro"/>
                <a:ea typeface="Myriad Pro"/>
                <a:cs typeface="Myriad Pro"/>
              </a:rPr>
              <a:t> </a:t>
            </a:r>
            <a:r>
              <a:rPr lang="en-US" altLang="en-US" b="1" dirty="0" err="1" smtClean="0">
                <a:solidFill>
                  <a:schemeClr val="bg1"/>
                </a:solidFill>
                <a:latin typeface="Myriad Pro"/>
                <a:ea typeface="Myriad Pro"/>
                <a:cs typeface="Myriad Pro"/>
              </a:rPr>
              <a:t>l’innovazione</a:t>
            </a:r>
            <a:r>
              <a:rPr lang="en-US" altLang="en-US" b="1" dirty="0" smtClean="0">
                <a:solidFill>
                  <a:schemeClr val="bg1"/>
                </a:solidFill>
                <a:latin typeface="Myriad Pro"/>
                <a:ea typeface="Myriad Pro"/>
                <a:cs typeface="Myriad Pro"/>
              </a:rPr>
              <a:t> </a:t>
            </a:r>
            <a:r>
              <a:rPr lang="en-US" altLang="en-US" b="1" dirty="0" err="1" smtClean="0">
                <a:solidFill>
                  <a:schemeClr val="bg1"/>
                </a:solidFill>
                <a:latin typeface="Myriad Pro"/>
                <a:ea typeface="Myriad Pro"/>
                <a:cs typeface="Myriad Pro"/>
              </a:rPr>
              <a:t>nelle</a:t>
            </a:r>
            <a:r>
              <a:rPr lang="en-US" altLang="en-US" b="1" dirty="0" smtClean="0">
                <a:solidFill>
                  <a:schemeClr val="bg1"/>
                </a:solidFill>
                <a:latin typeface="Myriad Pro"/>
                <a:ea typeface="Myriad Pro"/>
                <a:cs typeface="Myriad Pro"/>
              </a:rPr>
              <a:t> PMI</a:t>
            </a:r>
            <a:endParaRPr lang="en-GB" altLang="en-US" b="1" dirty="0">
              <a:solidFill>
                <a:schemeClr val="bg1"/>
              </a:solidFill>
              <a:latin typeface="Myriad Pro"/>
              <a:ea typeface="Myriad Pro"/>
              <a:cs typeface="Myriad Pro"/>
            </a:endParaRPr>
          </a:p>
        </p:txBody>
      </p:sp>
      <p:sp>
        <p:nvSpPr>
          <p:cNvPr id="20485" name="Rectangle 2"/>
          <p:cNvSpPr>
            <a:spLocks noChangeArrowheads="1"/>
          </p:cNvSpPr>
          <p:nvPr/>
        </p:nvSpPr>
        <p:spPr bwMode="auto">
          <a:xfrm>
            <a:off x="4284663" y="3387725"/>
            <a:ext cx="382905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r>
              <a:rPr lang="en-US" altLang="en-US" sz="1200" b="1" dirty="0" err="1" smtClean="0">
                <a:solidFill>
                  <a:srgbClr val="006491"/>
                </a:solidFill>
                <a:latin typeface="Myriad Pro"/>
              </a:rPr>
              <a:t>Supporto</a:t>
            </a:r>
            <a:r>
              <a:rPr lang="en-US" altLang="en-US" sz="1200" b="1" dirty="0" smtClean="0">
                <a:solidFill>
                  <a:srgbClr val="006491"/>
                </a:solidFill>
                <a:latin typeface="Myriad Pro"/>
              </a:rPr>
              <a:t> </a:t>
            </a:r>
            <a:r>
              <a:rPr lang="en-US" altLang="en-US" sz="1200" b="1" dirty="0" err="1" smtClean="0">
                <a:solidFill>
                  <a:srgbClr val="006491"/>
                </a:solidFill>
                <a:latin typeface="Myriad Pro"/>
              </a:rPr>
              <a:t>informativo</a:t>
            </a:r>
            <a:r>
              <a:rPr lang="en-US" altLang="en-US" sz="1200" b="1" dirty="0" smtClean="0">
                <a:solidFill>
                  <a:srgbClr val="006491"/>
                </a:solidFill>
                <a:latin typeface="Myriad Pro"/>
              </a:rPr>
              <a:t> e </a:t>
            </a:r>
            <a:r>
              <a:rPr lang="en-US" altLang="en-US" sz="1200" b="1" dirty="0" err="1" smtClean="0">
                <a:solidFill>
                  <a:srgbClr val="006491"/>
                </a:solidFill>
                <a:latin typeface="Myriad Pro"/>
              </a:rPr>
              <a:t>consulenza</a:t>
            </a:r>
            <a:r>
              <a:rPr lang="en-US" altLang="en-US" sz="1200" b="1" dirty="0" smtClean="0">
                <a:solidFill>
                  <a:srgbClr val="006491"/>
                </a:solidFill>
                <a:latin typeface="Myriad Pro"/>
              </a:rPr>
              <a:t> per </a:t>
            </a:r>
            <a:r>
              <a:rPr lang="en-US" altLang="en-US" sz="1200" b="1" dirty="0" err="1" smtClean="0">
                <a:solidFill>
                  <a:srgbClr val="006491"/>
                </a:solidFill>
                <a:latin typeface="Myriad Pro"/>
              </a:rPr>
              <a:t>accedere</a:t>
            </a:r>
            <a:r>
              <a:rPr lang="en-US" altLang="en-US" sz="1200" b="1" dirty="0" smtClean="0">
                <a:solidFill>
                  <a:srgbClr val="006491"/>
                </a:solidFill>
                <a:latin typeface="Myriad Pro"/>
              </a:rPr>
              <a:t> a </a:t>
            </a:r>
            <a:r>
              <a:rPr lang="en-US" altLang="en-US" sz="1200" b="1" dirty="0" err="1" smtClean="0">
                <a:solidFill>
                  <a:srgbClr val="006491"/>
                </a:solidFill>
                <a:latin typeface="Myriad Pro"/>
              </a:rPr>
              <a:t>finanziamenti</a:t>
            </a:r>
            <a:r>
              <a:rPr lang="en-US" altLang="en-US" sz="1200" b="1" dirty="0" smtClean="0">
                <a:solidFill>
                  <a:srgbClr val="006491"/>
                </a:solidFill>
                <a:latin typeface="Myriad Pro"/>
              </a:rPr>
              <a:t> </a:t>
            </a:r>
            <a:r>
              <a:rPr lang="en-US" altLang="en-US" sz="1200" b="1" dirty="0" err="1" smtClean="0">
                <a:solidFill>
                  <a:srgbClr val="006491"/>
                </a:solidFill>
                <a:latin typeface="Myriad Pro"/>
              </a:rPr>
              <a:t>europei</a:t>
            </a:r>
            <a:r>
              <a:rPr lang="en-US" altLang="en-US" sz="1200" b="1" dirty="0" smtClean="0">
                <a:solidFill>
                  <a:srgbClr val="006491"/>
                </a:solidFill>
                <a:latin typeface="Myriad Pro"/>
              </a:rPr>
              <a:t> ( </a:t>
            </a:r>
            <a:r>
              <a:rPr lang="en-US" altLang="en-US" sz="1200" b="1" dirty="0" err="1" smtClean="0">
                <a:solidFill>
                  <a:srgbClr val="006491"/>
                </a:solidFill>
                <a:latin typeface="Myriad Pro"/>
              </a:rPr>
              <a:t>es</a:t>
            </a:r>
            <a:r>
              <a:rPr lang="en-US" altLang="en-US" sz="1200" b="1" dirty="0" smtClean="0">
                <a:solidFill>
                  <a:srgbClr val="006491"/>
                </a:solidFill>
                <a:latin typeface="Myriad Pro"/>
              </a:rPr>
              <a:t>. Horizon 2020)</a:t>
            </a:r>
            <a:endParaRPr lang="en-US" altLang="en-US" sz="1200" b="1" dirty="0">
              <a:solidFill>
                <a:srgbClr val="006491"/>
              </a:solidFill>
              <a:latin typeface="Myriad Pro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9138" y="3429000"/>
            <a:ext cx="1549400" cy="1676400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srgbClr val="808080">
                <a:alpha val="2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8" name="Rectangle 23"/>
          <p:cNvSpPr>
            <a:spLocks noChangeArrowheads="1"/>
          </p:cNvSpPr>
          <p:nvPr/>
        </p:nvSpPr>
        <p:spPr bwMode="auto">
          <a:xfrm>
            <a:off x="4302124" y="4267200"/>
            <a:ext cx="4697412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r>
              <a:rPr lang="en-US" altLang="en-US" sz="1200" b="1" dirty="0" err="1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Supporto</a:t>
            </a:r>
            <a:r>
              <a:rPr lang="en-US" altLang="en-US" sz="1200" b="1" dirty="0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 </a:t>
            </a:r>
            <a:r>
              <a:rPr lang="en-US" altLang="en-US" sz="1200" b="1" dirty="0" err="1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nel</a:t>
            </a:r>
            <a:r>
              <a:rPr lang="en-US" altLang="en-US" sz="1200" b="1" dirty="0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 </a:t>
            </a:r>
            <a:r>
              <a:rPr lang="en-US" altLang="en-US" sz="1200" b="1" dirty="0" err="1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trovare</a:t>
            </a:r>
            <a:r>
              <a:rPr lang="en-US" altLang="en-US" sz="1200" b="1" dirty="0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  </a:t>
            </a:r>
            <a:r>
              <a:rPr lang="en-US" altLang="en-US" sz="1200" b="1" dirty="0" err="1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finanziamenti</a:t>
            </a:r>
            <a:r>
              <a:rPr lang="en-US" altLang="en-US" sz="1200" b="1" dirty="0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 </a:t>
            </a:r>
            <a:r>
              <a:rPr lang="en-US" altLang="en-US" sz="1200" b="1" dirty="0" err="1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necessari</a:t>
            </a:r>
            <a:r>
              <a:rPr lang="en-US" altLang="en-US" sz="1200" b="1" dirty="0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 per la </a:t>
            </a:r>
            <a:r>
              <a:rPr lang="en-US" altLang="en-US" sz="1200" b="1" dirty="0" err="1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crescita</a:t>
            </a:r>
            <a:endParaRPr lang="en-US" altLang="en-US" sz="1200" b="1" dirty="0">
              <a:solidFill>
                <a:srgbClr val="006491"/>
              </a:solidFill>
              <a:latin typeface="Myriad Pro"/>
              <a:ea typeface="Myriad Pro"/>
              <a:cs typeface="Myriad Pro"/>
            </a:endParaRPr>
          </a:p>
        </p:txBody>
      </p:sp>
      <p:sp>
        <p:nvSpPr>
          <p:cNvPr id="20489" name="Rectangle 24"/>
          <p:cNvSpPr>
            <a:spLocks noChangeArrowheads="1"/>
          </p:cNvSpPr>
          <p:nvPr/>
        </p:nvSpPr>
        <p:spPr bwMode="auto">
          <a:xfrm>
            <a:off x="4355717" y="4639747"/>
            <a:ext cx="430232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r>
              <a:rPr lang="en-US" altLang="en-US" sz="1200" b="1" dirty="0" err="1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Supporto</a:t>
            </a:r>
            <a:r>
              <a:rPr lang="en-US" altLang="en-US" sz="1200" b="1" dirty="0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 </a:t>
            </a:r>
            <a:r>
              <a:rPr lang="en-US" altLang="en-US" sz="1200" b="1" dirty="0" err="1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nel</a:t>
            </a:r>
            <a:r>
              <a:rPr lang="en-US" altLang="en-US" sz="1200" b="1" dirty="0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 </a:t>
            </a:r>
            <a:r>
              <a:rPr lang="en-US" altLang="en-US" sz="1200" b="1" dirty="0" err="1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trovare</a:t>
            </a:r>
            <a:r>
              <a:rPr lang="en-US" altLang="en-US" sz="1200" b="1" dirty="0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 le </a:t>
            </a:r>
            <a:r>
              <a:rPr lang="en-US" altLang="en-US" sz="1200" b="1" dirty="0" err="1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tecnologie</a:t>
            </a:r>
            <a:r>
              <a:rPr lang="en-US" altLang="en-US" sz="1200" b="1" dirty="0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 </a:t>
            </a:r>
            <a:r>
              <a:rPr lang="en-US" altLang="en-US" sz="1200" b="1" dirty="0" err="1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rispondenti</a:t>
            </a:r>
            <a:r>
              <a:rPr lang="en-US" altLang="en-US" sz="1200" b="1" dirty="0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 a </a:t>
            </a:r>
            <a:r>
              <a:rPr lang="en-US" altLang="en-US" sz="1200" b="1" dirty="0" err="1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specifiche</a:t>
            </a:r>
            <a:r>
              <a:rPr lang="en-US" altLang="en-US" sz="1200" b="1" dirty="0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 </a:t>
            </a:r>
            <a:r>
              <a:rPr lang="en-US" altLang="en-US" sz="1200" b="1" dirty="0" err="1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esigenze</a:t>
            </a:r>
            <a:r>
              <a:rPr lang="en-US" altLang="en-US" sz="1200" b="1" dirty="0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 di </a:t>
            </a:r>
            <a:r>
              <a:rPr lang="en-US" altLang="en-US" sz="1200" b="1" dirty="0" err="1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innovazione</a:t>
            </a:r>
            <a:r>
              <a:rPr lang="en-US" altLang="en-US" sz="1200" b="1" dirty="0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 ( </a:t>
            </a:r>
            <a:r>
              <a:rPr lang="en-US" altLang="en-US" sz="1200" b="1" dirty="0" err="1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anche</a:t>
            </a:r>
            <a:r>
              <a:rPr lang="en-US" altLang="en-US" sz="1200" b="1" dirty="0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 </a:t>
            </a:r>
            <a:r>
              <a:rPr lang="en-US" altLang="en-US" sz="1200" b="1" dirty="0" err="1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tramite</a:t>
            </a:r>
            <a:r>
              <a:rPr lang="en-US" altLang="en-US" sz="1200" b="1" dirty="0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 </a:t>
            </a:r>
            <a:r>
              <a:rPr lang="en-US" altLang="en-US" sz="1200" b="1" dirty="0" err="1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il</a:t>
            </a:r>
            <a:r>
              <a:rPr lang="en-US" altLang="en-US" sz="1200" b="1" dirty="0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 database)</a:t>
            </a:r>
            <a:endParaRPr lang="en-US" altLang="en-US" sz="1200" b="1" dirty="0">
              <a:solidFill>
                <a:srgbClr val="006491"/>
              </a:solidFill>
              <a:latin typeface="Myriad Pro"/>
              <a:ea typeface="Myriad Pro"/>
              <a:cs typeface="Myriad Pro"/>
            </a:endParaRPr>
          </a:p>
        </p:txBody>
      </p:sp>
      <p:sp>
        <p:nvSpPr>
          <p:cNvPr id="20490" name="Rectangle 25"/>
          <p:cNvSpPr>
            <a:spLocks noChangeArrowheads="1"/>
          </p:cNvSpPr>
          <p:nvPr/>
        </p:nvSpPr>
        <p:spPr bwMode="auto">
          <a:xfrm>
            <a:off x="4140200" y="3429000"/>
            <a:ext cx="46038" cy="287338"/>
          </a:xfrm>
          <a:prstGeom prst="rect">
            <a:avLst/>
          </a:prstGeom>
          <a:solidFill>
            <a:srgbClr val="00649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20491" name="Rectangle 26"/>
          <p:cNvSpPr>
            <a:spLocks noChangeArrowheads="1"/>
          </p:cNvSpPr>
          <p:nvPr/>
        </p:nvSpPr>
        <p:spPr bwMode="auto">
          <a:xfrm>
            <a:off x="4140200" y="3825875"/>
            <a:ext cx="46038" cy="184150"/>
          </a:xfrm>
          <a:prstGeom prst="rect">
            <a:avLst/>
          </a:prstGeom>
          <a:solidFill>
            <a:srgbClr val="00649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20492" name="Rectangle 27"/>
          <p:cNvSpPr>
            <a:spLocks noChangeArrowheads="1"/>
          </p:cNvSpPr>
          <p:nvPr/>
        </p:nvSpPr>
        <p:spPr bwMode="auto">
          <a:xfrm>
            <a:off x="4140200" y="4358164"/>
            <a:ext cx="46038" cy="182562"/>
          </a:xfrm>
          <a:prstGeom prst="rect">
            <a:avLst/>
          </a:prstGeom>
          <a:solidFill>
            <a:srgbClr val="00649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20493" name="Rectangle 28"/>
          <p:cNvSpPr>
            <a:spLocks noChangeArrowheads="1"/>
          </p:cNvSpPr>
          <p:nvPr/>
        </p:nvSpPr>
        <p:spPr bwMode="auto">
          <a:xfrm>
            <a:off x="4120039" y="4682331"/>
            <a:ext cx="46038" cy="182563"/>
          </a:xfrm>
          <a:prstGeom prst="rect">
            <a:avLst/>
          </a:prstGeom>
          <a:solidFill>
            <a:srgbClr val="00649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20495" name="TextBox 1"/>
          <p:cNvSpPr txBox="1">
            <a:spLocks noChangeArrowheads="1"/>
          </p:cNvSpPr>
          <p:nvPr/>
        </p:nvSpPr>
        <p:spPr bwMode="auto">
          <a:xfrm>
            <a:off x="4272917" y="3790325"/>
            <a:ext cx="461803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r>
              <a:rPr lang="en-GB" altLang="en-US" sz="1200" b="1" dirty="0" err="1">
                <a:solidFill>
                  <a:srgbClr val="006491"/>
                </a:solidFill>
                <a:latin typeface="Myriad Pro"/>
              </a:rPr>
              <a:t>Supporto</a:t>
            </a:r>
            <a:r>
              <a:rPr lang="en-GB" altLang="en-US" sz="1200" b="1" dirty="0">
                <a:solidFill>
                  <a:srgbClr val="006491"/>
                </a:solidFill>
                <a:latin typeface="Myriad Pro"/>
              </a:rPr>
              <a:t> </a:t>
            </a:r>
            <a:r>
              <a:rPr lang="en-GB" altLang="en-US" sz="1200" b="1" dirty="0" err="1">
                <a:solidFill>
                  <a:srgbClr val="006491"/>
                </a:solidFill>
                <a:latin typeface="Myriad Pro"/>
              </a:rPr>
              <a:t>alle</a:t>
            </a:r>
            <a:r>
              <a:rPr lang="en-GB" altLang="en-US" sz="1200" b="1" dirty="0">
                <a:solidFill>
                  <a:srgbClr val="006491"/>
                </a:solidFill>
                <a:latin typeface="Myriad Pro"/>
              </a:rPr>
              <a:t> PMI </a:t>
            </a:r>
            <a:r>
              <a:rPr lang="en-GB" altLang="en-US" sz="1200" b="1" dirty="0" err="1">
                <a:solidFill>
                  <a:srgbClr val="006491"/>
                </a:solidFill>
                <a:latin typeface="Myriad Pro"/>
              </a:rPr>
              <a:t>nello</a:t>
            </a:r>
            <a:r>
              <a:rPr lang="en-GB" altLang="en-US" sz="1200" b="1" dirty="0">
                <a:solidFill>
                  <a:srgbClr val="006491"/>
                </a:solidFill>
                <a:latin typeface="Myriad Pro"/>
              </a:rPr>
              <a:t> </a:t>
            </a:r>
            <a:r>
              <a:rPr lang="en-GB" altLang="en-US" sz="1200" b="1" dirty="0" err="1">
                <a:solidFill>
                  <a:srgbClr val="006491"/>
                </a:solidFill>
                <a:latin typeface="Myriad Pro"/>
              </a:rPr>
              <a:t>sviluppo</a:t>
            </a:r>
            <a:r>
              <a:rPr lang="en-GB" altLang="en-US" sz="1200" b="1" dirty="0">
                <a:solidFill>
                  <a:srgbClr val="006491"/>
                </a:solidFill>
                <a:latin typeface="Myriad Pro"/>
              </a:rPr>
              <a:t> di </a:t>
            </a:r>
            <a:r>
              <a:rPr lang="en-GB" altLang="en-US" sz="1200" b="1" dirty="0" err="1">
                <a:solidFill>
                  <a:srgbClr val="006491"/>
                </a:solidFill>
                <a:latin typeface="Myriad Pro"/>
              </a:rPr>
              <a:t>capacità</a:t>
            </a:r>
            <a:r>
              <a:rPr lang="en-GB" altLang="en-US" sz="1200" b="1" dirty="0">
                <a:solidFill>
                  <a:srgbClr val="006491"/>
                </a:solidFill>
                <a:latin typeface="Myriad Pro"/>
              </a:rPr>
              <a:t> di </a:t>
            </a:r>
            <a:r>
              <a:rPr lang="en-GB" altLang="en-US" sz="1200" b="1" dirty="0" err="1">
                <a:solidFill>
                  <a:srgbClr val="006491"/>
                </a:solidFill>
                <a:latin typeface="Myriad Pro"/>
              </a:rPr>
              <a:t>ricerca</a:t>
            </a:r>
            <a:r>
              <a:rPr lang="en-GB" altLang="en-US" sz="1200" b="1" dirty="0">
                <a:solidFill>
                  <a:srgbClr val="006491"/>
                </a:solidFill>
                <a:latin typeface="Myriad Pro"/>
              </a:rPr>
              <a:t> e </a:t>
            </a:r>
            <a:r>
              <a:rPr lang="en-GB" altLang="en-US" sz="1200" b="1" dirty="0" err="1">
                <a:solidFill>
                  <a:srgbClr val="006491"/>
                </a:solidFill>
                <a:latin typeface="Myriad Pro"/>
              </a:rPr>
              <a:t>innovazione</a:t>
            </a:r>
            <a:r>
              <a:rPr lang="en-GB" altLang="en-US" sz="1200" b="1" dirty="0">
                <a:solidFill>
                  <a:srgbClr val="006491"/>
                </a:solidFill>
                <a:latin typeface="Myriad Pro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378383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4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4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4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4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5" grpId="0"/>
      <p:bldP spid="20488" grpId="0"/>
      <p:bldP spid="20489" grpId="0"/>
      <p:bldP spid="2049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2"/>
          <p:cNvSpPr>
            <a:spLocks noChangeArrowheads="1"/>
          </p:cNvSpPr>
          <p:nvPr/>
        </p:nvSpPr>
        <p:spPr bwMode="auto">
          <a:xfrm>
            <a:off x="3175" y="2693988"/>
            <a:ext cx="9144000" cy="2806700"/>
          </a:xfrm>
          <a:prstGeom prst="rect">
            <a:avLst/>
          </a:prstGeom>
          <a:solidFill>
            <a:srgbClr val="00649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endParaRPr lang="en-US" altLang="en-US" sz="1100"/>
          </a:p>
        </p:txBody>
      </p:sp>
      <p:sp>
        <p:nvSpPr>
          <p:cNvPr id="38" name="Rectangle 2"/>
          <p:cNvSpPr txBox="1">
            <a:spLocks noChangeArrowheads="1"/>
          </p:cNvSpPr>
          <p:nvPr/>
        </p:nvSpPr>
        <p:spPr bwMode="auto">
          <a:xfrm>
            <a:off x="720725" y="1771650"/>
            <a:ext cx="7772400" cy="554038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 anchor="ctr"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649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FA9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FA9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FA9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FA9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FA9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FA9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FA9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FA9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defRPr/>
            </a:pPr>
            <a:r>
              <a:rPr lang="fr-FR" altLang="en-US" b="0" kern="0" dirty="0" smtClean="0">
                <a:latin typeface="Blogger Sans" charset="0"/>
                <a:ea typeface="Blogger Sans" charset="0"/>
                <a:cs typeface="Blogger Sans" charset="0"/>
              </a:rPr>
              <a:t>17 </a:t>
            </a:r>
            <a:r>
              <a:rPr lang="fr-FR" altLang="en-US" b="0" kern="0" dirty="0" err="1" smtClean="0">
                <a:latin typeface="Blogger Sans" charset="0"/>
                <a:ea typeface="Blogger Sans" charset="0"/>
                <a:cs typeface="Blogger Sans" charset="0"/>
              </a:rPr>
              <a:t>settori</a:t>
            </a:r>
            <a:r>
              <a:rPr lang="fr-FR" altLang="en-US" b="0" kern="0" dirty="0" smtClean="0">
                <a:latin typeface="Blogger Sans" charset="0"/>
                <a:ea typeface="Blogger Sans" charset="0"/>
                <a:cs typeface="Blogger Sans" charset="0"/>
              </a:rPr>
              <a:t> </a:t>
            </a:r>
            <a:r>
              <a:rPr lang="fr-FR" altLang="en-US" b="0" kern="0" dirty="0" err="1" smtClean="0">
                <a:latin typeface="Blogger Sans" charset="0"/>
                <a:ea typeface="Blogger Sans" charset="0"/>
                <a:cs typeface="Blogger Sans" charset="0"/>
              </a:rPr>
              <a:t>chiave</a:t>
            </a:r>
            <a:endParaRPr lang="fr-FR" altLang="en-US" b="0" kern="0" dirty="0" smtClean="0">
              <a:solidFill>
                <a:srgbClr val="64B4E6"/>
              </a:solidFill>
              <a:latin typeface="Blogger Sans" charset="0"/>
              <a:ea typeface="Blogger Sans" charset="0"/>
              <a:cs typeface="Blogger Sans" charset="0"/>
            </a:endParaRPr>
          </a:p>
        </p:txBody>
      </p:sp>
      <p:sp>
        <p:nvSpPr>
          <p:cNvPr id="27652" name="Rectangle 18"/>
          <p:cNvSpPr>
            <a:spLocks noChangeArrowheads="1"/>
          </p:cNvSpPr>
          <p:nvPr/>
        </p:nvSpPr>
        <p:spPr bwMode="auto">
          <a:xfrm>
            <a:off x="719138" y="2349500"/>
            <a:ext cx="7773987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r>
              <a:rPr lang="en-US" altLang="en-US" sz="1400" b="1" dirty="0" smtClean="0">
                <a:solidFill>
                  <a:srgbClr val="64B4E6"/>
                </a:solidFill>
                <a:latin typeface="Myriad Pro"/>
                <a:ea typeface="Myriad Pro"/>
                <a:cs typeface="Myriad Pro"/>
              </a:rPr>
              <a:t>  per </a:t>
            </a:r>
            <a:r>
              <a:rPr lang="en-US" altLang="en-US" sz="1400" b="1" dirty="0" err="1" smtClean="0">
                <a:solidFill>
                  <a:srgbClr val="64B4E6"/>
                </a:solidFill>
                <a:latin typeface="Myriad Pro"/>
                <a:ea typeface="Myriad Pro"/>
                <a:cs typeface="Myriad Pro"/>
              </a:rPr>
              <a:t>fornire</a:t>
            </a:r>
            <a:r>
              <a:rPr lang="en-US" altLang="en-US" sz="1400" b="1" dirty="0" smtClean="0">
                <a:solidFill>
                  <a:srgbClr val="64B4E6"/>
                </a:solidFill>
                <a:latin typeface="Myriad Pro"/>
                <a:ea typeface="Myriad Pro"/>
                <a:cs typeface="Myriad Pro"/>
              </a:rPr>
              <a:t> un </a:t>
            </a:r>
            <a:r>
              <a:rPr lang="en-US" altLang="en-US" sz="1400" b="1" dirty="0" err="1" smtClean="0">
                <a:solidFill>
                  <a:srgbClr val="64B4E6"/>
                </a:solidFill>
                <a:latin typeface="Myriad Pro"/>
                <a:ea typeface="Myriad Pro"/>
                <a:cs typeface="Myriad Pro"/>
              </a:rPr>
              <a:t>supporto</a:t>
            </a:r>
            <a:r>
              <a:rPr lang="en-US" altLang="en-US" sz="1400" b="1" dirty="0" smtClean="0">
                <a:solidFill>
                  <a:srgbClr val="64B4E6"/>
                </a:solidFill>
                <a:latin typeface="Myriad Pro"/>
                <a:ea typeface="Myriad Pro"/>
                <a:cs typeface="Myriad Pro"/>
              </a:rPr>
              <a:t> </a:t>
            </a:r>
            <a:r>
              <a:rPr lang="en-US" altLang="en-US" sz="1400" b="1" dirty="0" err="1" smtClean="0">
                <a:solidFill>
                  <a:srgbClr val="64B4E6"/>
                </a:solidFill>
                <a:latin typeface="Myriad Pro"/>
                <a:ea typeface="Myriad Pro"/>
                <a:cs typeface="Myriad Pro"/>
              </a:rPr>
              <a:t>specialistico</a:t>
            </a:r>
            <a:endParaRPr lang="en-US" altLang="en-US" sz="1400" b="1" dirty="0" smtClean="0">
              <a:solidFill>
                <a:srgbClr val="64B4E6"/>
              </a:solidFill>
              <a:latin typeface="Myriad Pro"/>
              <a:ea typeface="Myriad Pro"/>
              <a:cs typeface="Myriad Pro"/>
            </a:endParaRPr>
          </a:p>
        </p:txBody>
      </p:sp>
      <p:sp>
        <p:nvSpPr>
          <p:cNvPr id="27653" name="Rectangle 2"/>
          <p:cNvSpPr>
            <a:spLocks noChangeArrowheads="1"/>
          </p:cNvSpPr>
          <p:nvPr/>
        </p:nvSpPr>
        <p:spPr bwMode="auto">
          <a:xfrm>
            <a:off x="5891213" y="5062538"/>
            <a:ext cx="1187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/>
            <a:r>
              <a:rPr lang="en-US" altLang="en-US" sz="1100">
                <a:solidFill>
                  <a:schemeClr val="bg1"/>
                </a:solidFill>
                <a:latin typeface="Myriad Pro"/>
              </a:rPr>
              <a:t>Women Entrepreneurship</a:t>
            </a:r>
          </a:p>
        </p:txBody>
      </p:sp>
      <p:sp>
        <p:nvSpPr>
          <p:cNvPr id="27654" name="Rectangle 3"/>
          <p:cNvSpPr>
            <a:spLocks noChangeArrowheads="1"/>
          </p:cNvSpPr>
          <p:nvPr/>
        </p:nvSpPr>
        <p:spPr bwMode="auto">
          <a:xfrm>
            <a:off x="2179638" y="3198813"/>
            <a:ext cx="914400" cy="31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/>
            <a:r>
              <a:rPr lang="en-US" altLang="en-US" sz="1100">
                <a:solidFill>
                  <a:schemeClr val="bg1"/>
                </a:solidFill>
                <a:latin typeface="Myriad Pro"/>
              </a:rPr>
              <a:t>Agrofood</a:t>
            </a:r>
          </a:p>
        </p:txBody>
      </p:sp>
      <p:sp>
        <p:nvSpPr>
          <p:cNvPr id="27655" name="Rectangle 4"/>
          <p:cNvSpPr>
            <a:spLocks noChangeArrowheads="1"/>
          </p:cNvSpPr>
          <p:nvPr/>
        </p:nvSpPr>
        <p:spPr bwMode="auto">
          <a:xfrm>
            <a:off x="3203575" y="3198813"/>
            <a:ext cx="1395413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/>
            <a:r>
              <a:rPr lang="en-US" altLang="en-US" sz="1100">
                <a:solidFill>
                  <a:schemeClr val="bg1"/>
                </a:solidFill>
                <a:latin typeface="Myriad Pro"/>
              </a:rPr>
              <a:t>Automotive, Transport and Logistics</a:t>
            </a:r>
          </a:p>
        </p:txBody>
      </p:sp>
      <p:sp>
        <p:nvSpPr>
          <p:cNvPr id="27656" name="Rectangle 5"/>
          <p:cNvSpPr>
            <a:spLocks noChangeArrowheads="1"/>
          </p:cNvSpPr>
          <p:nvPr/>
        </p:nvSpPr>
        <p:spPr bwMode="auto">
          <a:xfrm>
            <a:off x="4694238" y="3198813"/>
            <a:ext cx="1006475" cy="31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/>
            <a:r>
              <a:rPr lang="en-US" altLang="en-US" sz="1100">
                <a:solidFill>
                  <a:schemeClr val="bg1"/>
                </a:solidFill>
                <a:latin typeface="Myriad Pro"/>
              </a:rPr>
              <a:t>BioChemTech</a:t>
            </a:r>
          </a:p>
        </p:txBody>
      </p:sp>
      <p:sp>
        <p:nvSpPr>
          <p:cNvPr id="27657" name="Rectangle 6"/>
          <p:cNvSpPr>
            <a:spLocks noChangeArrowheads="1"/>
          </p:cNvSpPr>
          <p:nvPr/>
        </p:nvSpPr>
        <p:spPr bwMode="auto">
          <a:xfrm>
            <a:off x="6027738" y="3198813"/>
            <a:ext cx="9144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/>
            <a:r>
              <a:rPr lang="en-US" altLang="en-US" sz="1100">
                <a:solidFill>
                  <a:schemeClr val="bg1"/>
                </a:solidFill>
                <a:latin typeface="Myriad Pro"/>
              </a:rPr>
              <a:t>Creative Industries</a:t>
            </a:r>
          </a:p>
        </p:txBody>
      </p:sp>
      <p:sp>
        <p:nvSpPr>
          <p:cNvPr id="27658" name="Rectangle 7"/>
          <p:cNvSpPr>
            <a:spLocks noChangeArrowheads="1"/>
          </p:cNvSpPr>
          <p:nvPr/>
        </p:nvSpPr>
        <p:spPr bwMode="auto">
          <a:xfrm>
            <a:off x="7297738" y="3198813"/>
            <a:ext cx="914400" cy="31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/>
            <a:r>
              <a:rPr lang="en-US" altLang="en-US" sz="1100">
                <a:solidFill>
                  <a:schemeClr val="bg1"/>
                </a:solidFill>
                <a:latin typeface="Myriad Pro"/>
              </a:rPr>
              <a:t>Environment</a:t>
            </a:r>
          </a:p>
        </p:txBody>
      </p:sp>
      <p:sp>
        <p:nvSpPr>
          <p:cNvPr id="27659" name="Rectangle 17"/>
          <p:cNvSpPr>
            <a:spLocks noChangeArrowheads="1"/>
          </p:cNvSpPr>
          <p:nvPr/>
        </p:nvSpPr>
        <p:spPr bwMode="auto">
          <a:xfrm>
            <a:off x="904875" y="4129088"/>
            <a:ext cx="914400" cy="31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/>
            <a:r>
              <a:rPr lang="en-US" altLang="en-US" sz="1100">
                <a:solidFill>
                  <a:schemeClr val="bg1"/>
                </a:solidFill>
                <a:latin typeface="Myriad Pro"/>
              </a:rPr>
              <a:t>Healthcare</a:t>
            </a:r>
          </a:p>
        </p:txBody>
      </p:sp>
      <p:sp>
        <p:nvSpPr>
          <p:cNvPr id="27660" name="Rectangle 23"/>
          <p:cNvSpPr>
            <a:spLocks noChangeArrowheads="1"/>
          </p:cNvSpPr>
          <p:nvPr/>
        </p:nvSpPr>
        <p:spPr bwMode="auto">
          <a:xfrm>
            <a:off x="2179638" y="4129088"/>
            <a:ext cx="9144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/>
            <a:r>
              <a:rPr lang="en-US" altLang="en-US" sz="1100">
                <a:solidFill>
                  <a:schemeClr val="bg1"/>
                </a:solidFill>
                <a:latin typeface="Myriad Pro"/>
              </a:rPr>
              <a:t>ICT Industry &amp; Services</a:t>
            </a:r>
          </a:p>
        </p:txBody>
      </p:sp>
      <p:sp>
        <p:nvSpPr>
          <p:cNvPr id="27661" name="Rectangle 25"/>
          <p:cNvSpPr>
            <a:spLocks noChangeArrowheads="1"/>
          </p:cNvSpPr>
          <p:nvPr/>
        </p:nvSpPr>
        <p:spPr bwMode="auto">
          <a:xfrm>
            <a:off x="3459163" y="4129088"/>
            <a:ext cx="9144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/>
            <a:r>
              <a:rPr lang="en-US" altLang="en-US" sz="1100">
                <a:solidFill>
                  <a:schemeClr val="bg1"/>
                </a:solidFill>
                <a:latin typeface="Myriad Pro"/>
              </a:rPr>
              <a:t>Intelligent Energy</a:t>
            </a:r>
          </a:p>
        </p:txBody>
      </p:sp>
      <p:sp>
        <p:nvSpPr>
          <p:cNvPr id="27662" name="Rectangle 27"/>
          <p:cNvSpPr>
            <a:spLocks noChangeArrowheads="1"/>
          </p:cNvSpPr>
          <p:nvPr/>
        </p:nvSpPr>
        <p:spPr bwMode="auto">
          <a:xfrm>
            <a:off x="4643438" y="4129088"/>
            <a:ext cx="1101725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/>
            <a:r>
              <a:rPr lang="en-US" altLang="en-US" sz="1100">
                <a:solidFill>
                  <a:schemeClr val="bg1"/>
                </a:solidFill>
                <a:latin typeface="Myriad Pro"/>
              </a:rPr>
              <a:t>Maritime Industry and Services</a:t>
            </a:r>
          </a:p>
        </p:txBody>
      </p:sp>
      <p:sp>
        <p:nvSpPr>
          <p:cNvPr id="27663" name="Rectangle 28"/>
          <p:cNvSpPr>
            <a:spLocks noChangeArrowheads="1"/>
          </p:cNvSpPr>
          <p:nvPr/>
        </p:nvSpPr>
        <p:spPr bwMode="auto">
          <a:xfrm>
            <a:off x="6027738" y="4129088"/>
            <a:ext cx="914400" cy="31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/>
            <a:r>
              <a:rPr lang="en-US" altLang="en-US" sz="1100">
                <a:solidFill>
                  <a:schemeClr val="bg1"/>
                </a:solidFill>
                <a:latin typeface="Myriad Pro"/>
              </a:rPr>
              <a:t>Materials</a:t>
            </a:r>
          </a:p>
        </p:txBody>
      </p:sp>
      <p:sp>
        <p:nvSpPr>
          <p:cNvPr id="27664" name="Rectangle 29"/>
          <p:cNvSpPr>
            <a:spLocks noChangeArrowheads="1"/>
          </p:cNvSpPr>
          <p:nvPr/>
        </p:nvSpPr>
        <p:spPr bwMode="auto">
          <a:xfrm>
            <a:off x="7207250" y="4129088"/>
            <a:ext cx="10969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/>
            <a:r>
              <a:rPr lang="en-US" altLang="en-US" sz="1100">
                <a:solidFill>
                  <a:schemeClr val="bg1"/>
                </a:solidFill>
                <a:latin typeface="Myriad Pro"/>
              </a:rPr>
              <a:t>Nano and micro technologies</a:t>
            </a:r>
          </a:p>
        </p:txBody>
      </p:sp>
      <p:sp>
        <p:nvSpPr>
          <p:cNvPr id="27665" name="Rectangle 30"/>
          <p:cNvSpPr>
            <a:spLocks noChangeArrowheads="1"/>
          </p:cNvSpPr>
          <p:nvPr/>
        </p:nvSpPr>
        <p:spPr bwMode="auto">
          <a:xfrm>
            <a:off x="904875" y="5062538"/>
            <a:ext cx="9144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/>
            <a:r>
              <a:rPr lang="en-US" altLang="en-US" sz="1100">
                <a:solidFill>
                  <a:schemeClr val="bg1"/>
                </a:solidFill>
                <a:latin typeface="Myriad Pro"/>
              </a:rPr>
              <a:t>Services and Retail</a:t>
            </a:r>
          </a:p>
        </p:txBody>
      </p:sp>
      <p:sp>
        <p:nvSpPr>
          <p:cNvPr id="27666" name="Rectangle 31"/>
          <p:cNvSpPr>
            <a:spLocks noChangeArrowheads="1"/>
          </p:cNvSpPr>
          <p:nvPr/>
        </p:nvSpPr>
        <p:spPr bwMode="auto">
          <a:xfrm>
            <a:off x="2179638" y="5062538"/>
            <a:ext cx="9144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/>
            <a:r>
              <a:rPr lang="en-US" altLang="en-US" sz="1100">
                <a:solidFill>
                  <a:schemeClr val="bg1"/>
                </a:solidFill>
                <a:latin typeface="Myriad Pro"/>
              </a:rPr>
              <a:t>Sustainable Construction</a:t>
            </a:r>
          </a:p>
        </p:txBody>
      </p:sp>
      <p:sp>
        <p:nvSpPr>
          <p:cNvPr id="27667" name="Rectangle 32"/>
          <p:cNvSpPr>
            <a:spLocks noChangeArrowheads="1"/>
          </p:cNvSpPr>
          <p:nvPr/>
        </p:nvSpPr>
        <p:spPr bwMode="auto">
          <a:xfrm>
            <a:off x="3368675" y="5062538"/>
            <a:ext cx="1096963" cy="31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/>
            <a:r>
              <a:rPr lang="en-US" altLang="en-US" sz="1100">
                <a:solidFill>
                  <a:schemeClr val="bg1"/>
                </a:solidFill>
                <a:latin typeface="Myriad Pro"/>
              </a:rPr>
              <a:t>Textile &amp; Fashion</a:t>
            </a:r>
          </a:p>
        </p:txBody>
      </p:sp>
      <p:sp>
        <p:nvSpPr>
          <p:cNvPr id="27668" name="Rectangle 33"/>
          <p:cNvSpPr>
            <a:spLocks noChangeArrowheads="1"/>
          </p:cNvSpPr>
          <p:nvPr/>
        </p:nvSpPr>
        <p:spPr bwMode="auto">
          <a:xfrm>
            <a:off x="4648200" y="5062538"/>
            <a:ext cx="110172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/>
            <a:r>
              <a:rPr lang="en-US" altLang="en-US" sz="1100" dirty="0">
                <a:solidFill>
                  <a:schemeClr val="bg1"/>
                </a:solidFill>
                <a:latin typeface="Myriad Pro"/>
              </a:rPr>
              <a:t>Tourism and Cultural Heritage</a:t>
            </a:r>
          </a:p>
        </p:txBody>
      </p:sp>
      <p:sp>
        <p:nvSpPr>
          <p:cNvPr id="27669" name="Rectangle 35"/>
          <p:cNvSpPr>
            <a:spLocks noChangeArrowheads="1"/>
          </p:cNvSpPr>
          <p:nvPr/>
        </p:nvSpPr>
        <p:spPr bwMode="auto">
          <a:xfrm>
            <a:off x="858838" y="3198813"/>
            <a:ext cx="10064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/>
            <a:r>
              <a:rPr lang="en-US" altLang="en-US" sz="1100">
                <a:solidFill>
                  <a:schemeClr val="bg1"/>
                </a:solidFill>
                <a:latin typeface="Myriad Pro"/>
              </a:rPr>
              <a:t>Aeronautics and space</a:t>
            </a:r>
          </a:p>
        </p:txBody>
      </p:sp>
      <p:grpSp>
        <p:nvGrpSpPr>
          <p:cNvPr id="27670" name="Group 9"/>
          <p:cNvGrpSpPr>
            <a:grpSpLocks/>
          </p:cNvGrpSpPr>
          <p:nvPr/>
        </p:nvGrpSpPr>
        <p:grpSpPr bwMode="auto">
          <a:xfrm>
            <a:off x="1268413" y="2852738"/>
            <a:ext cx="233362" cy="317500"/>
            <a:chOff x="811213" y="3667126"/>
            <a:chExt cx="184149" cy="244475"/>
          </a:xfrm>
        </p:grpSpPr>
        <p:sp>
          <p:nvSpPr>
            <p:cNvPr id="27701" name="Freeform 32"/>
            <p:cNvSpPr>
              <a:spLocks noEditPoints="1"/>
            </p:cNvSpPr>
            <p:nvPr/>
          </p:nvSpPr>
          <p:spPr bwMode="auto">
            <a:xfrm>
              <a:off x="811213" y="3667126"/>
              <a:ext cx="184149" cy="244475"/>
            </a:xfrm>
            <a:custGeom>
              <a:avLst/>
              <a:gdLst>
                <a:gd name="T0" fmla="*/ 2147483647 w 471"/>
                <a:gd name="T1" fmla="*/ 2147483647 h 620"/>
                <a:gd name="T2" fmla="*/ 2147483647 w 471"/>
                <a:gd name="T3" fmla="*/ 2147483647 h 620"/>
                <a:gd name="T4" fmla="*/ 2147483647 w 471"/>
                <a:gd name="T5" fmla="*/ 2147483647 h 620"/>
                <a:gd name="T6" fmla="*/ 2147483647 w 471"/>
                <a:gd name="T7" fmla="*/ 2147483647 h 620"/>
                <a:gd name="T8" fmla="*/ 2147483647 w 471"/>
                <a:gd name="T9" fmla="*/ 2147483647 h 620"/>
                <a:gd name="T10" fmla="*/ 2147483647 w 471"/>
                <a:gd name="T11" fmla="*/ 2147483647 h 620"/>
                <a:gd name="T12" fmla="*/ 2147483647 w 471"/>
                <a:gd name="T13" fmla="*/ 2147483647 h 620"/>
                <a:gd name="T14" fmla="*/ 2147483647 w 471"/>
                <a:gd name="T15" fmla="*/ 2147483647 h 620"/>
                <a:gd name="T16" fmla="*/ 2147483647 w 471"/>
                <a:gd name="T17" fmla="*/ 2147483647 h 620"/>
                <a:gd name="T18" fmla="*/ 2147483647 w 471"/>
                <a:gd name="T19" fmla="*/ 2147483647 h 620"/>
                <a:gd name="T20" fmla="*/ 2147483647 w 471"/>
                <a:gd name="T21" fmla="*/ 2147483647 h 620"/>
                <a:gd name="T22" fmla="*/ 2147483647 w 471"/>
                <a:gd name="T23" fmla="*/ 2147483647 h 620"/>
                <a:gd name="T24" fmla="*/ 2147483647 w 471"/>
                <a:gd name="T25" fmla="*/ 2147483647 h 620"/>
                <a:gd name="T26" fmla="*/ 2147483647 w 471"/>
                <a:gd name="T27" fmla="*/ 2147483647 h 620"/>
                <a:gd name="T28" fmla="*/ 2147483647 w 471"/>
                <a:gd name="T29" fmla="*/ 2147483647 h 620"/>
                <a:gd name="T30" fmla="*/ 2147483647 w 471"/>
                <a:gd name="T31" fmla="*/ 2147483647 h 620"/>
                <a:gd name="T32" fmla="*/ 2147483647 w 471"/>
                <a:gd name="T33" fmla="*/ 2147483647 h 620"/>
                <a:gd name="T34" fmla="*/ 2147483647 w 471"/>
                <a:gd name="T35" fmla="*/ 2147483647 h 620"/>
                <a:gd name="T36" fmla="*/ 2147483647 w 471"/>
                <a:gd name="T37" fmla="*/ 2147483647 h 620"/>
                <a:gd name="T38" fmla="*/ 2147483647 w 471"/>
                <a:gd name="T39" fmla="*/ 2147483647 h 620"/>
                <a:gd name="T40" fmla="*/ 2147483647 w 471"/>
                <a:gd name="T41" fmla="*/ 2147483647 h 620"/>
                <a:gd name="T42" fmla="*/ 2147483647 w 471"/>
                <a:gd name="T43" fmla="*/ 2147483647 h 620"/>
                <a:gd name="T44" fmla="*/ 2147483647 w 471"/>
                <a:gd name="T45" fmla="*/ 2147483647 h 620"/>
                <a:gd name="T46" fmla="*/ 2147483647 w 471"/>
                <a:gd name="T47" fmla="*/ 2147483647 h 620"/>
                <a:gd name="T48" fmla="*/ 2147483647 w 471"/>
                <a:gd name="T49" fmla="*/ 2147483647 h 620"/>
                <a:gd name="T50" fmla="*/ 2147483647 w 471"/>
                <a:gd name="T51" fmla="*/ 2147483647 h 620"/>
                <a:gd name="T52" fmla="*/ 2147483647 w 471"/>
                <a:gd name="T53" fmla="*/ 2147483647 h 620"/>
                <a:gd name="T54" fmla="*/ 2147483647 w 471"/>
                <a:gd name="T55" fmla="*/ 2147483647 h 620"/>
                <a:gd name="T56" fmla="*/ 2147483647 w 471"/>
                <a:gd name="T57" fmla="*/ 2147483647 h 620"/>
                <a:gd name="T58" fmla="*/ 2147483647 w 471"/>
                <a:gd name="T59" fmla="*/ 2147483647 h 620"/>
                <a:gd name="T60" fmla="*/ 2147483647 w 471"/>
                <a:gd name="T61" fmla="*/ 2147483647 h 620"/>
                <a:gd name="T62" fmla="*/ 2147483647 w 471"/>
                <a:gd name="T63" fmla="*/ 2147483647 h 620"/>
                <a:gd name="T64" fmla="*/ 2147483647 w 471"/>
                <a:gd name="T65" fmla="*/ 2147483647 h 62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471"/>
                <a:gd name="T100" fmla="*/ 0 h 620"/>
                <a:gd name="T101" fmla="*/ 471 w 471"/>
                <a:gd name="T102" fmla="*/ 620 h 620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471" h="620">
                  <a:moveTo>
                    <a:pt x="447" y="404"/>
                  </a:moveTo>
                  <a:cubicBezTo>
                    <a:pt x="431" y="390"/>
                    <a:pt x="413" y="377"/>
                    <a:pt x="392" y="367"/>
                  </a:cubicBezTo>
                  <a:cubicBezTo>
                    <a:pt x="382" y="362"/>
                    <a:pt x="379" y="356"/>
                    <a:pt x="380" y="347"/>
                  </a:cubicBezTo>
                  <a:cubicBezTo>
                    <a:pt x="387" y="293"/>
                    <a:pt x="387" y="239"/>
                    <a:pt x="372" y="185"/>
                  </a:cubicBezTo>
                  <a:cubicBezTo>
                    <a:pt x="354" y="119"/>
                    <a:pt x="313" y="60"/>
                    <a:pt x="247" y="6"/>
                  </a:cubicBezTo>
                  <a:cubicBezTo>
                    <a:pt x="240" y="1"/>
                    <a:pt x="229" y="0"/>
                    <a:pt x="220" y="8"/>
                  </a:cubicBezTo>
                  <a:cubicBezTo>
                    <a:pt x="190" y="32"/>
                    <a:pt x="164" y="58"/>
                    <a:pt x="143" y="87"/>
                  </a:cubicBezTo>
                  <a:cubicBezTo>
                    <a:pt x="106" y="139"/>
                    <a:pt x="88" y="194"/>
                    <a:pt x="84" y="251"/>
                  </a:cubicBezTo>
                  <a:cubicBezTo>
                    <a:pt x="81" y="288"/>
                    <a:pt x="83" y="325"/>
                    <a:pt x="88" y="361"/>
                  </a:cubicBezTo>
                  <a:cubicBezTo>
                    <a:pt x="88" y="363"/>
                    <a:pt x="87" y="366"/>
                    <a:pt x="85" y="367"/>
                  </a:cubicBezTo>
                  <a:cubicBezTo>
                    <a:pt x="67" y="378"/>
                    <a:pt x="49" y="389"/>
                    <a:pt x="32" y="401"/>
                  </a:cubicBezTo>
                  <a:cubicBezTo>
                    <a:pt x="12" y="415"/>
                    <a:pt x="1" y="433"/>
                    <a:pt x="1" y="454"/>
                  </a:cubicBezTo>
                  <a:cubicBezTo>
                    <a:pt x="0" y="470"/>
                    <a:pt x="3" y="485"/>
                    <a:pt x="8" y="501"/>
                  </a:cubicBezTo>
                  <a:cubicBezTo>
                    <a:pt x="20" y="538"/>
                    <a:pt x="40" y="574"/>
                    <a:pt x="63" y="609"/>
                  </a:cubicBezTo>
                  <a:cubicBezTo>
                    <a:pt x="65" y="611"/>
                    <a:pt x="67" y="614"/>
                    <a:pt x="71" y="615"/>
                  </a:cubicBezTo>
                  <a:cubicBezTo>
                    <a:pt x="81" y="620"/>
                    <a:pt x="92" y="618"/>
                    <a:pt x="98" y="609"/>
                  </a:cubicBezTo>
                  <a:cubicBezTo>
                    <a:pt x="114" y="586"/>
                    <a:pt x="130" y="564"/>
                    <a:pt x="146" y="541"/>
                  </a:cubicBezTo>
                  <a:cubicBezTo>
                    <a:pt x="148" y="538"/>
                    <a:pt x="150" y="537"/>
                    <a:pt x="155" y="537"/>
                  </a:cubicBezTo>
                  <a:cubicBezTo>
                    <a:pt x="175" y="537"/>
                    <a:pt x="196" y="537"/>
                    <a:pt x="217" y="537"/>
                  </a:cubicBezTo>
                  <a:cubicBezTo>
                    <a:pt x="217" y="599"/>
                    <a:pt x="217" y="599"/>
                    <a:pt x="217" y="599"/>
                  </a:cubicBezTo>
                  <a:cubicBezTo>
                    <a:pt x="217" y="610"/>
                    <a:pt x="225" y="618"/>
                    <a:pt x="236" y="618"/>
                  </a:cubicBezTo>
                  <a:cubicBezTo>
                    <a:pt x="246" y="618"/>
                    <a:pt x="254" y="610"/>
                    <a:pt x="254" y="599"/>
                  </a:cubicBezTo>
                  <a:cubicBezTo>
                    <a:pt x="254" y="537"/>
                    <a:pt x="254" y="537"/>
                    <a:pt x="254" y="537"/>
                  </a:cubicBezTo>
                  <a:cubicBezTo>
                    <a:pt x="276" y="537"/>
                    <a:pt x="297" y="537"/>
                    <a:pt x="319" y="537"/>
                  </a:cubicBezTo>
                  <a:cubicBezTo>
                    <a:pt x="323" y="537"/>
                    <a:pt x="326" y="538"/>
                    <a:pt x="328" y="541"/>
                  </a:cubicBezTo>
                  <a:cubicBezTo>
                    <a:pt x="342" y="562"/>
                    <a:pt x="357" y="583"/>
                    <a:pt x="371" y="603"/>
                  </a:cubicBezTo>
                  <a:cubicBezTo>
                    <a:pt x="374" y="606"/>
                    <a:pt x="377" y="609"/>
                    <a:pt x="380" y="611"/>
                  </a:cubicBezTo>
                  <a:cubicBezTo>
                    <a:pt x="391" y="616"/>
                    <a:pt x="402" y="613"/>
                    <a:pt x="408" y="603"/>
                  </a:cubicBezTo>
                  <a:cubicBezTo>
                    <a:pt x="420" y="583"/>
                    <a:pt x="433" y="562"/>
                    <a:pt x="444" y="541"/>
                  </a:cubicBezTo>
                  <a:cubicBezTo>
                    <a:pt x="457" y="515"/>
                    <a:pt x="467" y="489"/>
                    <a:pt x="469" y="462"/>
                  </a:cubicBezTo>
                  <a:cubicBezTo>
                    <a:pt x="471" y="441"/>
                    <a:pt x="466" y="421"/>
                    <a:pt x="447" y="404"/>
                  </a:cubicBezTo>
                  <a:close/>
                  <a:moveTo>
                    <a:pt x="117" y="524"/>
                  </a:moveTo>
                  <a:cubicBezTo>
                    <a:pt x="106" y="541"/>
                    <a:pt x="94" y="557"/>
                    <a:pt x="81" y="575"/>
                  </a:cubicBezTo>
                  <a:cubicBezTo>
                    <a:pt x="61" y="540"/>
                    <a:pt x="42" y="506"/>
                    <a:pt x="38" y="469"/>
                  </a:cubicBezTo>
                  <a:cubicBezTo>
                    <a:pt x="36" y="456"/>
                    <a:pt x="36" y="442"/>
                    <a:pt x="46" y="430"/>
                  </a:cubicBezTo>
                  <a:cubicBezTo>
                    <a:pt x="55" y="420"/>
                    <a:pt x="78" y="403"/>
                    <a:pt x="93" y="396"/>
                  </a:cubicBezTo>
                  <a:cubicBezTo>
                    <a:pt x="95" y="405"/>
                    <a:pt x="97" y="414"/>
                    <a:pt x="98" y="422"/>
                  </a:cubicBezTo>
                  <a:cubicBezTo>
                    <a:pt x="105" y="454"/>
                    <a:pt x="111" y="486"/>
                    <a:pt x="118" y="518"/>
                  </a:cubicBezTo>
                  <a:cubicBezTo>
                    <a:pt x="118" y="520"/>
                    <a:pt x="118" y="522"/>
                    <a:pt x="117" y="524"/>
                  </a:cubicBezTo>
                  <a:close/>
                  <a:moveTo>
                    <a:pt x="329" y="439"/>
                  </a:moveTo>
                  <a:cubicBezTo>
                    <a:pt x="325" y="462"/>
                    <a:pt x="321" y="486"/>
                    <a:pt x="316" y="509"/>
                  </a:cubicBezTo>
                  <a:cubicBezTo>
                    <a:pt x="316" y="509"/>
                    <a:pt x="316" y="510"/>
                    <a:pt x="316" y="511"/>
                  </a:cubicBezTo>
                  <a:cubicBezTo>
                    <a:pt x="295" y="511"/>
                    <a:pt x="275" y="511"/>
                    <a:pt x="254" y="511"/>
                  </a:cubicBezTo>
                  <a:cubicBezTo>
                    <a:pt x="254" y="381"/>
                    <a:pt x="254" y="381"/>
                    <a:pt x="254" y="381"/>
                  </a:cubicBezTo>
                  <a:cubicBezTo>
                    <a:pt x="254" y="370"/>
                    <a:pt x="246" y="362"/>
                    <a:pt x="236" y="362"/>
                  </a:cubicBezTo>
                  <a:cubicBezTo>
                    <a:pt x="225" y="362"/>
                    <a:pt x="217" y="370"/>
                    <a:pt x="217" y="381"/>
                  </a:cubicBezTo>
                  <a:cubicBezTo>
                    <a:pt x="217" y="511"/>
                    <a:pt x="217" y="511"/>
                    <a:pt x="217" y="511"/>
                  </a:cubicBezTo>
                  <a:cubicBezTo>
                    <a:pt x="196" y="511"/>
                    <a:pt x="175" y="511"/>
                    <a:pt x="153" y="511"/>
                  </a:cubicBezTo>
                  <a:cubicBezTo>
                    <a:pt x="149" y="492"/>
                    <a:pt x="145" y="474"/>
                    <a:pt x="142" y="455"/>
                  </a:cubicBezTo>
                  <a:cubicBezTo>
                    <a:pt x="135" y="414"/>
                    <a:pt x="126" y="374"/>
                    <a:pt x="121" y="333"/>
                  </a:cubicBezTo>
                  <a:cubicBezTo>
                    <a:pt x="115" y="275"/>
                    <a:pt x="118" y="218"/>
                    <a:pt x="141" y="162"/>
                  </a:cubicBezTo>
                  <a:cubicBezTo>
                    <a:pt x="158" y="119"/>
                    <a:pt x="185" y="81"/>
                    <a:pt x="223" y="46"/>
                  </a:cubicBezTo>
                  <a:cubicBezTo>
                    <a:pt x="226" y="43"/>
                    <a:pt x="230" y="40"/>
                    <a:pt x="233" y="37"/>
                  </a:cubicBezTo>
                  <a:cubicBezTo>
                    <a:pt x="233" y="36"/>
                    <a:pt x="234" y="36"/>
                    <a:pt x="235" y="36"/>
                  </a:cubicBezTo>
                  <a:cubicBezTo>
                    <a:pt x="241" y="41"/>
                    <a:pt x="247" y="47"/>
                    <a:pt x="253" y="52"/>
                  </a:cubicBezTo>
                  <a:cubicBezTo>
                    <a:pt x="284" y="83"/>
                    <a:pt x="308" y="117"/>
                    <a:pt x="324" y="153"/>
                  </a:cubicBezTo>
                  <a:cubicBezTo>
                    <a:pt x="340" y="191"/>
                    <a:pt x="347" y="230"/>
                    <a:pt x="348" y="269"/>
                  </a:cubicBezTo>
                  <a:cubicBezTo>
                    <a:pt x="349" y="326"/>
                    <a:pt x="340" y="383"/>
                    <a:pt x="329" y="439"/>
                  </a:cubicBezTo>
                  <a:close/>
                  <a:moveTo>
                    <a:pt x="433" y="461"/>
                  </a:moveTo>
                  <a:cubicBezTo>
                    <a:pt x="431" y="487"/>
                    <a:pt x="421" y="511"/>
                    <a:pt x="409" y="534"/>
                  </a:cubicBezTo>
                  <a:cubicBezTo>
                    <a:pt x="403" y="546"/>
                    <a:pt x="396" y="558"/>
                    <a:pt x="389" y="571"/>
                  </a:cubicBezTo>
                  <a:cubicBezTo>
                    <a:pt x="376" y="552"/>
                    <a:pt x="364" y="536"/>
                    <a:pt x="353" y="519"/>
                  </a:cubicBezTo>
                  <a:cubicBezTo>
                    <a:pt x="352" y="518"/>
                    <a:pt x="352" y="516"/>
                    <a:pt x="352" y="515"/>
                  </a:cubicBezTo>
                  <a:cubicBezTo>
                    <a:pt x="360" y="475"/>
                    <a:pt x="368" y="435"/>
                    <a:pt x="376" y="395"/>
                  </a:cubicBezTo>
                  <a:cubicBezTo>
                    <a:pt x="376" y="394"/>
                    <a:pt x="377" y="393"/>
                    <a:pt x="377" y="391"/>
                  </a:cubicBezTo>
                  <a:cubicBezTo>
                    <a:pt x="396" y="402"/>
                    <a:pt x="413" y="413"/>
                    <a:pt x="425" y="427"/>
                  </a:cubicBezTo>
                  <a:cubicBezTo>
                    <a:pt x="434" y="438"/>
                    <a:pt x="434" y="450"/>
                    <a:pt x="433" y="461"/>
                  </a:cubicBezTo>
                  <a:close/>
                </a:path>
              </a:pathLst>
            </a:custGeom>
            <a:solidFill>
              <a:srgbClr val="64B4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7702" name="Freeform 33"/>
            <p:cNvSpPr>
              <a:spLocks noEditPoints="1"/>
            </p:cNvSpPr>
            <p:nvPr/>
          </p:nvSpPr>
          <p:spPr bwMode="auto">
            <a:xfrm>
              <a:off x="879475" y="3735388"/>
              <a:ext cx="49212" cy="47625"/>
            </a:xfrm>
            <a:custGeom>
              <a:avLst/>
              <a:gdLst>
                <a:gd name="T0" fmla="*/ 2147483647 w 126"/>
                <a:gd name="T1" fmla="*/ 0 h 120"/>
                <a:gd name="T2" fmla="*/ 2147483647 w 126"/>
                <a:gd name="T3" fmla="*/ 2147483647 h 120"/>
                <a:gd name="T4" fmla="*/ 2147483647 w 126"/>
                <a:gd name="T5" fmla="*/ 2147483647 h 120"/>
                <a:gd name="T6" fmla="*/ 2147483647 w 126"/>
                <a:gd name="T7" fmla="*/ 2147483647 h 120"/>
                <a:gd name="T8" fmla="*/ 2147483647 w 126"/>
                <a:gd name="T9" fmla="*/ 2147483647 h 120"/>
                <a:gd name="T10" fmla="*/ 2147483647 w 126"/>
                <a:gd name="T11" fmla="*/ 2147483647 h 120"/>
                <a:gd name="T12" fmla="*/ 2147483647 w 126"/>
                <a:gd name="T13" fmla="*/ 2147483647 h 120"/>
                <a:gd name="T14" fmla="*/ 2147483647 w 126"/>
                <a:gd name="T15" fmla="*/ 0 h 120"/>
                <a:gd name="T16" fmla="*/ 2147483647 w 126"/>
                <a:gd name="T17" fmla="*/ 2147483647 h 120"/>
                <a:gd name="T18" fmla="*/ 2147483647 w 126"/>
                <a:gd name="T19" fmla="*/ 2147483647 h 120"/>
                <a:gd name="T20" fmla="*/ 2147483647 w 126"/>
                <a:gd name="T21" fmla="*/ 2147483647 h 120"/>
                <a:gd name="T22" fmla="*/ 2147483647 w 126"/>
                <a:gd name="T23" fmla="*/ 2147483647 h 120"/>
                <a:gd name="T24" fmla="*/ 2147483647 w 126"/>
                <a:gd name="T25" fmla="*/ 2147483647 h 120"/>
                <a:gd name="T26" fmla="*/ 2147483647 w 126"/>
                <a:gd name="T27" fmla="*/ 2147483647 h 120"/>
                <a:gd name="T28" fmla="*/ 2147483647 w 126"/>
                <a:gd name="T29" fmla="*/ 2147483647 h 120"/>
                <a:gd name="T30" fmla="*/ 2147483647 w 126"/>
                <a:gd name="T31" fmla="*/ 2147483647 h 12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26"/>
                <a:gd name="T49" fmla="*/ 0 h 120"/>
                <a:gd name="T50" fmla="*/ 126 w 126"/>
                <a:gd name="T51" fmla="*/ 120 h 120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26" h="120">
                  <a:moveTo>
                    <a:pt x="60" y="0"/>
                  </a:moveTo>
                  <a:cubicBezTo>
                    <a:pt x="45" y="0"/>
                    <a:pt x="31" y="6"/>
                    <a:pt x="19" y="16"/>
                  </a:cubicBezTo>
                  <a:cubicBezTo>
                    <a:pt x="8" y="26"/>
                    <a:pt x="1" y="41"/>
                    <a:pt x="1" y="57"/>
                  </a:cubicBezTo>
                  <a:cubicBezTo>
                    <a:pt x="0" y="73"/>
                    <a:pt x="5" y="89"/>
                    <a:pt x="16" y="100"/>
                  </a:cubicBezTo>
                  <a:cubicBezTo>
                    <a:pt x="28" y="113"/>
                    <a:pt x="43" y="120"/>
                    <a:pt x="60" y="120"/>
                  </a:cubicBezTo>
                  <a:cubicBezTo>
                    <a:pt x="75" y="120"/>
                    <a:pt x="89" y="114"/>
                    <a:pt x="101" y="103"/>
                  </a:cubicBezTo>
                  <a:cubicBezTo>
                    <a:pt x="124" y="82"/>
                    <a:pt x="126" y="43"/>
                    <a:pt x="104" y="20"/>
                  </a:cubicBezTo>
                  <a:cubicBezTo>
                    <a:pt x="92" y="7"/>
                    <a:pt x="77" y="0"/>
                    <a:pt x="60" y="0"/>
                  </a:cubicBezTo>
                  <a:close/>
                  <a:moveTo>
                    <a:pt x="42" y="40"/>
                  </a:moveTo>
                  <a:cubicBezTo>
                    <a:pt x="47" y="36"/>
                    <a:pt x="53" y="33"/>
                    <a:pt x="60" y="33"/>
                  </a:cubicBezTo>
                  <a:cubicBezTo>
                    <a:pt x="67" y="33"/>
                    <a:pt x="74" y="36"/>
                    <a:pt x="79" y="42"/>
                  </a:cubicBezTo>
                  <a:cubicBezTo>
                    <a:pt x="89" y="52"/>
                    <a:pt x="88" y="69"/>
                    <a:pt x="78" y="79"/>
                  </a:cubicBezTo>
                  <a:cubicBezTo>
                    <a:pt x="73" y="84"/>
                    <a:pt x="66" y="87"/>
                    <a:pt x="60" y="87"/>
                  </a:cubicBezTo>
                  <a:cubicBezTo>
                    <a:pt x="53" y="87"/>
                    <a:pt x="46" y="84"/>
                    <a:pt x="41" y="78"/>
                  </a:cubicBezTo>
                  <a:cubicBezTo>
                    <a:pt x="36" y="73"/>
                    <a:pt x="33" y="66"/>
                    <a:pt x="34" y="59"/>
                  </a:cubicBezTo>
                  <a:cubicBezTo>
                    <a:pt x="34" y="51"/>
                    <a:pt x="37" y="45"/>
                    <a:pt x="42" y="40"/>
                  </a:cubicBezTo>
                  <a:close/>
                </a:path>
              </a:pathLst>
            </a:custGeom>
            <a:solidFill>
              <a:srgbClr val="64B4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27671" name="Group 22"/>
          <p:cNvGrpSpPr>
            <a:grpSpLocks/>
          </p:cNvGrpSpPr>
          <p:nvPr/>
        </p:nvGrpSpPr>
        <p:grpSpPr bwMode="auto">
          <a:xfrm>
            <a:off x="2498725" y="2852738"/>
            <a:ext cx="303213" cy="304800"/>
            <a:chOff x="1828801" y="3651250"/>
            <a:chExt cx="282575" cy="277813"/>
          </a:xfrm>
        </p:grpSpPr>
        <p:sp>
          <p:nvSpPr>
            <p:cNvPr id="27692" name="Freeform 37"/>
            <p:cNvSpPr>
              <a:spLocks/>
            </p:cNvSpPr>
            <p:nvPr/>
          </p:nvSpPr>
          <p:spPr bwMode="auto">
            <a:xfrm>
              <a:off x="1893888" y="3686175"/>
              <a:ext cx="123825" cy="80963"/>
            </a:xfrm>
            <a:custGeom>
              <a:avLst/>
              <a:gdLst>
                <a:gd name="T0" fmla="*/ 2147483647 w 291"/>
                <a:gd name="T1" fmla="*/ 2147483647 h 192"/>
                <a:gd name="T2" fmla="*/ 2147483647 w 291"/>
                <a:gd name="T3" fmla="*/ 2147483647 h 192"/>
                <a:gd name="T4" fmla="*/ 2147483647 w 291"/>
                <a:gd name="T5" fmla="*/ 2147483647 h 192"/>
                <a:gd name="T6" fmla="*/ 2147483647 w 291"/>
                <a:gd name="T7" fmla="*/ 2147483647 h 192"/>
                <a:gd name="T8" fmla="*/ 2147483647 w 291"/>
                <a:gd name="T9" fmla="*/ 2147483647 h 192"/>
                <a:gd name="T10" fmla="*/ 2147483647 w 291"/>
                <a:gd name="T11" fmla="*/ 2147483647 h 192"/>
                <a:gd name="T12" fmla="*/ 2147483647 w 291"/>
                <a:gd name="T13" fmla="*/ 2147483647 h 192"/>
                <a:gd name="T14" fmla="*/ 2147483647 w 291"/>
                <a:gd name="T15" fmla="*/ 2147483647 h 192"/>
                <a:gd name="T16" fmla="*/ 2147483647 w 291"/>
                <a:gd name="T17" fmla="*/ 2147483647 h 192"/>
                <a:gd name="T18" fmla="*/ 2147483647 w 291"/>
                <a:gd name="T19" fmla="*/ 2147483647 h 192"/>
                <a:gd name="T20" fmla="*/ 2147483647 w 291"/>
                <a:gd name="T21" fmla="*/ 2147483647 h 192"/>
                <a:gd name="T22" fmla="*/ 2147483647 w 291"/>
                <a:gd name="T23" fmla="*/ 2147483647 h 192"/>
                <a:gd name="T24" fmla="*/ 2147483647 w 291"/>
                <a:gd name="T25" fmla="*/ 2147483647 h 192"/>
                <a:gd name="T26" fmla="*/ 2147483647 w 291"/>
                <a:gd name="T27" fmla="*/ 2147483647 h 192"/>
                <a:gd name="T28" fmla="*/ 2147483647 w 291"/>
                <a:gd name="T29" fmla="*/ 2147483647 h 192"/>
                <a:gd name="T30" fmla="*/ 2147483647 w 291"/>
                <a:gd name="T31" fmla="*/ 2147483647 h 192"/>
                <a:gd name="T32" fmla="*/ 2147483647 w 291"/>
                <a:gd name="T33" fmla="*/ 2147483647 h 192"/>
                <a:gd name="T34" fmla="*/ 2147483647 w 291"/>
                <a:gd name="T35" fmla="*/ 2147483647 h 192"/>
                <a:gd name="T36" fmla="*/ 2147483647 w 291"/>
                <a:gd name="T37" fmla="*/ 2147483647 h 192"/>
                <a:gd name="T38" fmla="*/ 2147483647 w 291"/>
                <a:gd name="T39" fmla="*/ 2147483647 h 192"/>
                <a:gd name="T40" fmla="*/ 2147483647 w 291"/>
                <a:gd name="T41" fmla="*/ 2147483647 h 192"/>
                <a:gd name="T42" fmla="*/ 2147483647 w 291"/>
                <a:gd name="T43" fmla="*/ 2147483647 h 192"/>
                <a:gd name="T44" fmla="*/ 2147483647 w 291"/>
                <a:gd name="T45" fmla="*/ 2147483647 h 192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291"/>
                <a:gd name="T70" fmla="*/ 0 h 192"/>
                <a:gd name="T71" fmla="*/ 291 w 291"/>
                <a:gd name="T72" fmla="*/ 192 h 192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291" h="192">
                  <a:moveTo>
                    <a:pt x="56" y="125"/>
                  </a:moveTo>
                  <a:cubicBezTo>
                    <a:pt x="49" y="135"/>
                    <a:pt x="49" y="135"/>
                    <a:pt x="49" y="135"/>
                  </a:cubicBezTo>
                  <a:cubicBezTo>
                    <a:pt x="45" y="143"/>
                    <a:pt x="34" y="149"/>
                    <a:pt x="25" y="150"/>
                  </a:cubicBezTo>
                  <a:cubicBezTo>
                    <a:pt x="12" y="150"/>
                    <a:pt x="12" y="150"/>
                    <a:pt x="12" y="150"/>
                  </a:cubicBezTo>
                  <a:cubicBezTo>
                    <a:pt x="3" y="150"/>
                    <a:pt x="0" y="156"/>
                    <a:pt x="4" y="164"/>
                  </a:cubicBezTo>
                  <a:cubicBezTo>
                    <a:pt x="20" y="192"/>
                    <a:pt x="20" y="192"/>
                    <a:pt x="20" y="192"/>
                  </a:cubicBezTo>
                  <a:cubicBezTo>
                    <a:pt x="20" y="192"/>
                    <a:pt x="20" y="192"/>
                    <a:pt x="20" y="192"/>
                  </a:cubicBezTo>
                  <a:cubicBezTo>
                    <a:pt x="291" y="35"/>
                    <a:pt x="291" y="35"/>
                    <a:pt x="291" y="35"/>
                  </a:cubicBezTo>
                  <a:cubicBezTo>
                    <a:pt x="291" y="35"/>
                    <a:pt x="291" y="35"/>
                    <a:pt x="291" y="35"/>
                  </a:cubicBezTo>
                  <a:cubicBezTo>
                    <a:pt x="275" y="8"/>
                    <a:pt x="275" y="8"/>
                    <a:pt x="275" y="8"/>
                  </a:cubicBezTo>
                  <a:cubicBezTo>
                    <a:pt x="271" y="0"/>
                    <a:pt x="263" y="0"/>
                    <a:pt x="259" y="8"/>
                  </a:cubicBezTo>
                  <a:cubicBezTo>
                    <a:pt x="252" y="18"/>
                    <a:pt x="252" y="18"/>
                    <a:pt x="252" y="18"/>
                  </a:cubicBezTo>
                  <a:cubicBezTo>
                    <a:pt x="248" y="26"/>
                    <a:pt x="237" y="32"/>
                    <a:pt x="228" y="32"/>
                  </a:cubicBezTo>
                  <a:cubicBezTo>
                    <a:pt x="215" y="33"/>
                    <a:pt x="215" y="33"/>
                    <a:pt x="215" y="33"/>
                  </a:cubicBezTo>
                  <a:cubicBezTo>
                    <a:pt x="206" y="33"/>
                    <a:pt x="196" y="39"/>
                    <a:pt x="191" y="47"/>
                  </a:cubicBezTo>
                  <a:cubicBezTo>
                    <a:pt x="185" y="57"/>
                    <a:pt x="185" y="57"/>
                    <a:pt x="185" y="57"/>
                  </a:cubicBezTo>
                  <a:cubicBezTo>
                    <a:pt x="180" y="65"/>
                    <a:pt x="169" y="71"/>
                    <a:pt x="160" y="71"/>
                  </a:cubicBezTo>
                  <a:cubicBezTo>
                    <a:pt x="148" y="72"/>
                    <a:pt x="148" y="72"/>
                    <a:pt x="148" y="72"/>
                  </a:cubicBezTo>
                  <a:cubicBezTo>
                    <a:pt x="139" y="72"/>
                    <a:pt x="128" y="78"/>
                    <a:pt x="123" y="86"/>
                  </a:cubicBezTo>
                  <a:cubicBezTo>
                    <a:pt x="117" y="96"/>
                    <a:pt x="117" y="96"/>
                    <a:pt x="117" y="96"/>
                  </a:cubicBezTo>
                  <a:cubicBezTo>
                    <a:pt x="112" y="104"/>
                    <a:pt x="101" y="110"/>
                    <a:pt x="92" y="110"/>
                  </a:cubicBezTo>
                  <a:cubicBezTo>
                    <a:pt x="80" y="111"/>
                    <a:pt x="80" y="111"/>
                    <a:pt x="80" y="111"/>
                  </a:cubicBezTo>
                  <a:cubicBezTo>
                    <a:pt x="71" y="111"/>
                    <a:pt x="60" y="117"/>
                    <a:pt x="56" y="125"/>
                  </a:cubicBezTo>
                  <a:close/>
                </a:path>
              </a:pathLst>
            </a:custGeom>
            <a:solidFill>
              <a:srgbClr val="64B4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7693" name="Freeform 38"/>
            <p:cNvSpPr>
              <a:spLocks/>
            </p:cNvSpPr>
            <p:nvPr/>
          </p:nvSpPr>
          <p:spPr bwMode="auto">
            <a:xfrm>
              <a:off x="1987551" y="3846513"/>
              <a:ext cx="123825" cy="82550"/>
            </a:xfrm>
            <a:custGeom>
              <a:avLst/>
              <a:gdLst>
                <a:gd name="T0" fmla="*/ 2147483647 w 292"/>
                <a:gd name="T1" fmla="*/ 2147483647 h 192"/>
                <a:gd name="T2" fmla="*/ 2147483647 w 292"/>
                <a:gd name="T3" fmla="*/ 2147483647 h 192"/>
                <a:gd name="T4" fmla="*/ 2147483647 w 292"/>
                <a:gd name="T5" fmla="*/ 2147483647 h 192"/>
                <a:gd name="T6" fmla="*/ 2147483647 w 292"/>
                <a:gd name="T7" fmla="*/ 2147483647 h 192"/>
                <a:gd name="T8" fmla="*/ 2147483647 w 292"/>
                <a:gd name="T9" fmla="*/ 2147483647 h 192"/>
                <a:gd name="T10" fmla="*/ 2147483647 w 292"/>
                <a:gd name="T11" fmla="*/ 2147483647 h 192"/>
                <a:gd name="T12" fmla="*/ 2147483647 w 292"/>
                <a:gd name="T13" fmla="*/ 2147483647 h 192"/>
                <a:gd name="T14" fmla="*/ 2147483647 w 292"/>
                <a:gd name="T15" fmla="*/ 2147483647 h 192"/>
                <a:gd name="T16" fmla="*/ 2147483647 w 292"/>
                <a:gd name="T17" fmla="*/ 2147483647 h 192"/>
                <a:gd name="T18" fmla="*/ 2147483647 w 292"/>
                <a:gd name="T19" fmla="*/ 2147483647 h 192"/>
                <a:gd name="T20" fmla="*/ 2147483647 w 292"/>
                <a:gd name="T21" fmla="*/ 2147483647 h 192"/>
                <a:gd name="T22" fmla="*/ 2147483647 w 292"/>
                <a:gd name="T23" fmla="*/ 2147483647 h 192"/>
                <a:gd name="T24" fmla="*/ 2147483647 w 292"/>
                <a:gd name="T25" fmla="*/ 2147483647 h 192"/>
                <a:gd name="T26" fmla="*/ 2147483647 w 292"/>
                <a:gd name="T27" fmla="*/ 2147483647 h 192"/>
                <a:gd name="T28" fmla="*/ 2147483647 w 292"/>
                <a:gd name="T29" fmla="*/ 2147483647 h 192"/>
                <a:gd name="T30" fmla="*/ 2147483647 w 292"/>
                <a:gd name="T31" fmla="*/ 2147483647 h 192"/>
                <a:gd name="T32" fmla="*/ 2147483647 w 292"/>
                <a:gd name="T33" fmla="*/ 2147483647 h 192"/>
                <a:gd name="T34" fmla="*/ 2147483647 w 292"/>
                <a:gd name="T35" fmla="*/ 2147483647 h 192"/>
                <a:gd name="T36" fmla="*/ 2147483647 w 292"/>
                <a:gd name="T37" fmla="*/ 0 h 192"/>
                <a:gd name="T38" fmla="*/ 2147483647 w 292"/>
                <a:gd name="T39" fmla="*/ 0 h 192"/>
                <a:gd name="T40" fmla="*/ 0 w 292"/>
                <a:gd name="T41" fmla="*/ 2147483647 h 192"/>
                <a:gd name="T42" fmla="*/ 0 w 292"/>
                <a:gd name="T43" fmla="*/ 2147483647 h 192"/>
                <a:gd name="T44" fmla="*/ 2147483647 w 292"/>
                <a:gd name="T45" fmla="*/ 2147483647 h 192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292"/>
                <a:gd name="T70" fmla="*/ 0 h 192"/>
                <a:gd name="T71" fmla="*/ 292 w 292"/>
                <a:gd name="T72" fmla="*/ 192 h 192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292" h="192">
                  <a:moveTo>
                    <a:pt x="16" y="184"/>
                  </a:moveTo>
                  <a:cubicBezTo>
                    <a:pt x="21" y="192"/>
                    <a:pt x="28" y="192"/>
                    <a:pt x="33" y="184"/>
                  </a:cubicBezTo>
                  <a:cubicBezTo>
                    <a:pt x="39" y="174"/>
                    <a:pt x="39" y="174"/>
                    <a:pt x="39" y="174"/>
                  </a:cubicBezTo>
                  <a:cubicBezTo>
                    <a:pt x="44" y="166"/>
                    <a:pt x="55" y="160"/>
                    <a:pt x="63" y="160"/>
                  </a:cubicBezTo>
                  <a:cubicBezTo>
                    <a:pt x="76" y="159"/>
                    <a:pt x="76" y="159"/>
                    <a:pt x="76" y="159"/>
                  </a:cubicBezTo>
                  <a:cubicBezTo>
                    <a:pt x="85" y="159"/>
                    <a:pt x="96" y="153"/>
                    <a:pt x="100" y="145"/>
                  </a:cubicBezTo>
                  <a:cubicBezTo>
                    <a:pt x="107" y="135"/>
                    <a:pt x="107" y="135"/>
                    <a:pt x="107" y="135"/>
                  </a:cubicBezTo>
                  <a:cubicBezTo>
                    <a:pt x="111" y="127"/>
                    <a:pt x="122" y="121"/>
                    <a:pt x="131" y="120"/>
                  </a:cubicBezTo>
                  <a:cubicBezTo>
                    <a:pt x="144" y="120"/>
                    <a:pt x="144" y="120"/>
                    <a:pt x="144" y="120"/>
                  </a:cubicBezTo>
                  <a:cubicBezTo>
                    <a:pt x="153" y="120"/>
                    <a:pt x="163" y="114"/>
                    <a:pt x="168" y="106"/>
                  </a:cubicBezTo>
                  <a:cubicBezTo>
                    <a:pt x="174" y="95"/>
                    <a:pt x="174" y="95"/>
                    <a:pt x="174" y="95"/>
                  </a:cubicBezTo>
                  <a:cubicBezTo>
                    <a:pt x="179" y="88"/>
                    <a:pt x="190" y="81"/>
                    <a:pt x="199" y="81"/>
                  </a:cubicBezTo>
                  <a:cubicBezTo>
                    <a:pt x="211" y="81"/>
                    <a:pt x="211" y="81"/>
                    <a:pt x="211" y="81"/>
                  </a:cubicBezTo>
                  <a:cubicBezTo>
                    <a:pt x="220" y="81"/>
                    <a:pt x="231" y="75"/>
                    <a:pt x="236" y="67"/>
                  </a:cubicBezTo>
                  <a:cubicBezTo>
                    <a:pt x="242" y="56"/>
                    <a:pt x="242" y="56"/>
                    <a:pt x="242" y="56"/>
                  </a:cubicBezTo>
                  <a:cubicBezTo>
                    <a:pt x="247" y="49"/>
                    <a:pt x="258" y="42"/>
                    <a:pt x="267" y="42"/>
                  </a:cubicBezTo>
                  <a:cubicBezTo>
                    <a:pt x="279" y="42"/>
                    <a:pt x="279" y="42"/>
                    <a:pt x="279" y="42"/>
                  </a:cubicBezTo>
                  <a:cubicBezTo>
                    <a:pt x="288" y="42"/>
                    <a:pt x="292" y="36"/>
                    <a:pt x="287" y="28"/>
                  </a:cubicBezTo>
                  <a:cubicBezTo>
                    <a:pt x="271" y="0"/>
                    <a:pt x="271" y="0"/>
                    <a:pt x="271" y="0"/>
                  </a:cubicBezTo>
                  <a:cubicBezTo>
                    <a:pt x="271" y="0"/>
                    <a:pt x="271" y="0"/>
                    <a:pt x="271" y="0"/>
                  </a:cubicBezTo>
                  <a:cubicBezTo>
                    <a:pt x="0" y="156"/>
                    <a:pt x="0" y="156"/>
                    <a:pt x="0" y="156"/>
                  </a:cubicBezTo>
                  <a:cubicBezTo>
                    <a:pt x="0" y="157"/>
                    <a:pt x="0" y="157"/>
                    <a:pt x="0" y="157"/>
                  </a:cubicBezTo>
                  <a:lnTo>
                    <a:pt x="16" y="184"/>
                  </a:lnTo>
                  <a:close/>
                </a:path>
              </a:pathLst>
            </a:custGeom>
            <a:solidFill>
              <a:srgbClr val="64B4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7694" name="Freeform 39"/>
            <p:cNvSpPr>
              <a:spLocks noEditPoints="1"/>
            </p:cNvSpPr>
            <p:nvPr/>
          </p:nvSpPr>
          <p:spPr bwMode="auto">
            <a:xfrm>
              <a:off x="1905001" y="3705225"/>
              <a:ext cx="195263" cy="203200"/>
            </a:xfrm>
            <a:custGeom>
              <a:avLst/>
              <a:gdLst>
                <a:gd name="T0" fmla="*/ 0 w 462"/>
                <a:gd name="T1" fmla="*/ 2147483647 h 480"/>
                <a:gd name="T2" fmla="*/ 2147483647 w 462"/>
                <a:gd name="T3" fmla="*/ 2147483647 h 480"/>
                <a:gd name="T4" fmla="*/ 2147483647 w 462"/>
                <a:gd name="T5" fmla="*/ 2147483647 h 480"/>
                <a:gd name="T6" fmla="*/ 2147483647 w 462"/>
                <a:gd name="T7" fmla="*/ 0 h 480"/>
                <a:gd name="T8" fmla="*/ 0 w 462"/>
                <a:gd name="T9" fmla="*/ 2147483647 h 480"/>
                <a:gd name="T10" fmla="*/ 2147483647 w 462"/>
                <a:gd name="T11" fmla="*/ 2147483647 h 480"/>
                <a:gd name="T12" fmla="*/ 2147483647 w 462"/>
                <a:gd name="T13" fmla="*/ 2147483647 h 480"/>
                <a:gd name="T14" fmla="*/ 2147483647 w 462"/>
                <a:gd name="T15" fmla="*/ 2147483647 h 480"/>
                <a:gd name="T16" fmla="*/ 2147483647 w 462"/>
                <a:gd name="T17" fmla="*/ 2147483647 h 480"/>
                <a:gd name="T18" fmla="*/ 2147483647 w 462"/>
                <a:gd name="T19" fmla="*/ 2147483647 h 480"/>
                <a:gd name="T20" fmla="*/ 2147483647 w 462"/>
                <a:gd name="T21" fmla="*/ 2147483647 h 480"/>
                <a:gd name="T22" fmla="*/ 2147483647 w 462"/>
                <a:gd name="T23" fmla="*/ 2147483647 h 480"/>
                <a:gd name="T24" fmla="*/ 2147483647 w 462"/>
                <a:gd name="T25" fmla="*/ 2147483647 h 480"/>
                <a:gd name="T26" fmla="*/ 2147483647 w 462"/>
                <a:gd name="T27" fmla="*/ 2147483647 h 480"/>
                <a:gd name="T28" fmla="*/ 2147483647 w 462"/>
                <a:gd name="T29" fmla="*/ 2147483647 h 480"/>
                <a:gd name="T30" fmla="*/ 2147483647 w 462"/>
                <a:gd name="T31" fmla="*/ 2147483647 h 480"/>
                <a:gd name="T32" fmla="*/ 2147483647 w 462"/>
                <a:gd name="T33" fmla="*/ 2147483647 h 480"/>
                <a:gd name="T34" fmla="*/ 2147483647 w 462"/>
                <a:gd name="T35" fmla="*/ 2147483647 h 480"/>
                <a:gd name="T36" fmla="*/ 2147483647 w 462"/>
                <a:gd name="T37" fmla="*/ 2147483647 h 480"/>
                <a:gd name="T38" fmla="*/ 2147483647 w 462"/>
                <a:gd name="T39" fmla="*/ 2147483647 h 480"/>
                <a:gd name="T40" fmla="*/ 2147483647 w 462"/>
                <a:gd name="T41" fmla="*/ 2147483647 h 480"/>
                <a:gd name="T42" fmla="*/ 2147483647 w 462"/>
                <a:gd name="T43" fmla="*/ 2147483647 h 480"/>
                <a:gd name="T44" fmla="*/ 2147483647 w 462"/>
                <a:gd name="T45" fmla="*/ 2147483647 h 480"/>
                <a:gd name="T46" fmla="*/ 2147483647 w 462"/>
                <a:gd name="T47" fmla="*/ 2147483647 h 480"/>
                <a:gd name="T48" fmla="*/ 2147483647 w 462"/>
                <a:gd name="T49" fmla="*/ 2147483647 h 480"/>
                <a:gd name="T50" fmla="*/ 2147483647 w 462"/>
                <a:gd name="T51" fmla="*/ 2147483647 h 480"/>
                <a:gd name="T52" fmla="*/ 2147483647 w 462"/>
                <a:gd name="T53" fmla="*/ 2147483647 h 480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462"/>
                <a:gd name="T82" fmla="*/ 0 h 480"/>
                <a:gd name="T83" fmla="*/ 462 w 462"/>
                <a:gd name="T84" fmla="*/ 480 h 480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462" h="480">
                  <a:moveTo>
                    <a:pt x="0" y="160"/>
                  </a:moveTo>
                  <a:cubicBezTo>
                    <a:pt x="24" y="246"/>
                    <a:pt x="123" y="421"/>
                    <a:pt x="185" y="480"/>
                  </a:cubicBezTo>
                  <a:cubicBezTo>
                    <a:pt x="462" y="320"/>
                    <a:pt x="462" y="320"/>
                    <a:pt x="462" y="320"/>
                  </a:cubicBezTo>
                  <a:cubicBezTo>
                    <a:pt x="442" y="237"/>
                    <a:pt x="340" y="63"/>
                    <a:pt x="277" y="0"/>
                  </a:cubicBezTo>
                  <a:lnTo>
                    <a:pt x="0" y="160"/>
                  </a:lnTo>
                  <a:close/>
                  <a:moveTo>
                    <a:pt x="197" y="134"/>
                  </a:moveTo>
                  <a:cubicBezTo>
                    <a:pt x="205" y="150"/>
                    <a:pt x="217" y="160"/>
                    <a:pt x="221" y="166"/>
                  </a:cubicBezTo>
                  <a:cubicBezTo>
                    <a:pt x="224" y="171"/>
                    <a:pt x="232" y="186"/>
                    <a:pt x="220" y="198"/>
                  </a:cubicBezTo>
                  <a:cubicBezTo>
                    <a:pt x="218" y="201"/>
                    <a:pt x="215" y="204"/>
                    <a:pt x="212" y="205"/>
                  </a:cubicBezTo>
                  <a:cubicBezTo>
                    <a:pt x="208" y="206"/>
                    <a:pt x="205" y="205"/>
                    <a:pt x="202" y="204"/>
                  </a:cubicBezTo>
                  <a:cubicBezTo>
                    <a:pt x="169" y="195"/>
                    <a:pt x="197" y="133"/>
                    <a:pt x="197" y="134"/>
                  </a:cubicBezTo>
                  <a:close/>
                  <a:moveTo>
                    <a:pt x="116" y="278"/>
                  </a:moveTo>
                  <a:cubicBezTo>
                    <a:pt x="115" y="278"/>
                    <a:pt x="167" y="176"/>
                    <a:pt x="217" y="236"/>
                  </a:cubicBezTo>
                  <a:cubicBezTo>
                    <a:pt x="191" y="230"/>
                    <a:pt x="155" y="253"/>
                    <a:pt x="155" y="253"/>
                  </a:cubicBezTo>
                  <a:cubicBezTo>
                    <a:pt x="155" y="253"/>
                    <a:pt x="197" y="236"/>
                    <a:pt x="218" y="245"/>
                  </a:cubicBezTo>
                  <a:cubicBezTo>
                    <a:pt x="215" y="312"/>
                    <a:pt x="143" y="261"/>
                    <a:pt x="116" y="278"/>
                  </a:cubicBezTo>
                  <a:close/>
                  <a:moveTo>
                    <a:pt x="273" y="332"/>
                  </a:moveTo>
                  <a:cubicBezTo>
                    <a:pt x="214" y="223"/>
                    <a:pt x="214" y="223"/>
                    <a:pt x="214" y="223"/>
                  </a:cubicBezTo>
                  <a:cubicBezTo>
                    <a:pt x="211" y="218"/>
                    <a:pt x="211" y="212"/>
                    <a:pt x="215" y="210"/>
                  </a:cubicBezTo>
                  <a:cubicBezTo>
                    <a:pt x="218" y="208"/>
                    <a:pt x="223" y="210"/>
                    <a:pt x="226" y="215"/>
                  </a:cubicBezTo>
                  <a:cubicBezTo>
                    <a:pt x="291" y="322"/>
                    <a:pt x="291" y="322"/>
                    <a:pt x="291" y="322"/>
                  </a:cubicBezTo>
                  <a:lnTo>
                    <a:pt x="273" y="332"/>
                  </a:lnTo>
                  <a:close/>
                  <a:moveTo>
                    <a:pt x="327" y="168"/>
                  </a:moveTo>
                  <a:cubicBezTo>
                    <a:pt x="300" y="183"/>
                    <a:pt x="307" y="269"/>
                    <a:pt x="249" y="239"/>
                  </a:cubicBezTo>
                  <a:cubicBezTo>
                    <a:pt x="251" y="217"/>
                    <a:pt x="287" y="189"/>
                    <a:pt x="287" y="189"/>
                  </a:cubicBezTo>
                  <a:cubicBezTo>
                    <a:pt x="287" y="189"/>
                    <a:pt x="252" y="205"/>
                    <a:pt x="242" y="233"/>
                  </a:cubicBezTo>
                  <a:cubicBezTo>
                    <a:pt x="216" y="162"/>
                    <a:pt x="327" y="168"/>
                    <a:pt x="327" y="168"/>
                  </a:cubicBezTo>
                  <a:close/>
                </a:path>
              </a:pathLst>
            </a:custGeom>
            <a:solidFill>
              <a:srgbClr val="64B4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7695" name="Freeform 40"/>
            <p:cNvSpPr>
              <a:spLocks/>
            </p:cNvSpPr>
            <p:nvPr/>
          </p:nvSpPr>
          <p:spPr bwMode="auto">
            <a:xfrm>
              <a:off x="1892301" y="3651250"/>
              <a:ext cx="30163" cy="38100"/>
            </a:xfrm>
            <a:custGeom>
              <a:avLst/>
              <a:gdLst>
                <a:gd name="T0" fmla="*/ 2147483647 w 71"/>
                <a:gd name="T1" fmla="*/ 0 h 90"/>
                <a:gd name="T2" fmla="*/ 2147483647 w 71"/>
                <a:gd name="T3" fmla="*/ 2147483647 h 90"/>
                <a:gd name="T4" fmla="*/ 2147483647 w 71"/>
                <a:gd name="T5" fmla="*/ 0 h 90"/>
                <a:gd name="T6" fmla="*/ 0 60000 65536"/>
                <a:gd name="T7" fmla="*/ 0 60000 65536"/>
                <a:gd name="T8" fmla="*/ 0 60000 65536"/>
                <a:gd name="T9" fmla="*/ 0 w 71"/>
                <a:gd name="T10" fmla="*/ 0 h 90"/>
                <a:gd name="T11" fmla="*/ 71 w 71"/>
                <a:gd name="T12" fmla="*/ 90 h 9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71" h="90">
                  <a:moveTo>
                    <a:pt x="36" y="0"/>
                  </a:moveTo>
                  <a:cubicBezTo>
                    <a:pt x="15" y="0"/>
                    <a:pt x="0" y="90"/>
                    <a:pt x="36" y="90"/>
                  </a:cubicBezTo>
                  <a:cubicBezTo>
                    <a:pt x="71" y="90"/>
                    <a:pt x="58" y="0"/>
                    <a:pt x="3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7696" name="Freeform 41"/>
            <p:cNvSpPr>
              <a:spLocks/>
            </p:cNvSpPr>
            <p:nvPr/>
          </p:nvSpPr>
          <p:spPr bwMode="auto">
            <a:xfrm>
              <a:off x="1876426" y="3692525"/>
              <a:ext cx="44450" cy="44450"/>
            </a:xfrm>
            <a:custGeom>
              <a:avLst/>
              <a:gdLst>
                <a:gd name="T0" fmla="*/ 2147483647 w 104"/>
                <a:gd name="T1" fmla="*/ 2147483647 h 105"/>
                <a:gd name="T2" fmla="*/ 2147483647 w 104"/>
                <a:gd name="T3" fmla="*/ 2147483647 h 105"/>
                <a:gd name="T4" fmla="*/ 2147483647 w 104"/>
                <a:gd name="T5" fmla="*/ 2147483647 h 105"/>
                <a:gd name="T6" fmla="*/ 0 60000 65536"/>
                <a:gd name="T7" fmla="*/ 0 60000 65536"/>
                <a:gd name="T8" fmla="*/ 0 60000 65536"/>
                <a:gd name="T9" fmla="*/ 0 w 104"/>
                <a:gd name="T10" fmla="*/ 0 h 105"/>
                <a:gd name="T11" fmla="*/ 104 w 104"/>
                <a:gd name="T12" fmla="*/ 105 h 10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4" h="105">
                  <a:moveTo>
                    <a:pt x="16" y="16"/>
                  </a:moveTo>
                  <a:cubicBezTo>
                    <a:pt x="0" y="31"/>
                    <a:pt x="53" y="105"/>
                    <a:pt x="78" y="79"/>
                  </a:cubicBezTo>
                  <a:cubicBezTo>
                    <a:pt x="104" y="54"/>
                    <a:pt x="31" y="0"/>
                    <a:pt x="16" y="1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7697" name="Freeform 42"/>
            <p:cNvSpPr>
              <a:spLocks/>
            </p:cNvSpPr>
            <p:nvPr/>
          </p:nvSpPr>
          <p:spPr bwMode="auto">
            <a:xfrm>
              <a:off x="1924051" y="3662363"/>
              <a:ext cx="39688" cy="46038"/>
            </a:xfrm>
            <a:custGeom>
              <a:avLst/>
              <a:gdLst>
                <a:gd name="T0" fmla="*/ 2147483647 w 94"/>
                <a:gd name="T1" fmla="*/ 2147483647 h 106"/>
                <a:gd name="T2" fmla="*/ 2147483647 w 94"/>
                <a:gd name="T3" fmla="*/ 2147483647 h 106"/>
                <a:gd name="T4" fmla="*/ 2147483647 w 94"/>
                <a:gd name="T5" fmla="*/ 2147483647 h 106"/>
                <a:gd name="T6" fmla="*/ 0 60000 65536"/>
                <a:gd name="T7" fmla="*/ 0 60000 65536"/>
                <a:gd name="T8" fmla="*/ 0 60000 65536"/>
                <a:gd name="T9" fmla="*/ 0 w 94"/>
                <a:gd name="T10" fmla="*/ 0 h 106"/>
                <a:gd name="T11" fmla="*/ 94 w 94"/>
                <a:gd name="T12" fmla="*/ 106 h 10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94" h="106">
                  <a:moveTo>
                    <a:pt x="19" y="11"/>
                  </a:moveTo>
                  <a:cubicBezTo>
                    <a:pt x="0" y="21"/>
                    <a:pt x="33" y="106"/>
                    <a:pt x="63" y="89"/>
                  </a:cubicBezTo>
                  <a:cubicBezTo>
                    <a:pt x="94" y="71"/>
                    <a:pt x="38" y="0"/>
                    <a:pt x="19" y="1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7698" name="Freeform 43"/>
            <p:cNvSpPr>
              <a:spLocks/>
            </p:cNvSpPr>
            <p:nvPr/>
          </p:nvSpPr>
          <p:spPr bwMode="auto">
            <a:xfrm>
              <a:off x="1841501" y="3654425"/>
              <a:ext cx="46038" cy="39688"/>
            </a:xfrm>
            <a:custGeom>
              <a:avLst/>
              <a:gdLst>
                <a:gd name="T0" fmla="*/ 2147483647 w 106"/>
                <a:gd name="T1" fmla="*/ 2147483647 h 95"/>
                <a:gd name="T2" fmla="*/ 2147483647 w 106"/>
                <a:gd name="T3" fmla="*/ 2147483647 h 95"/>
                <a:gd name="T4" fmla="*/ 2147483647 w 106"/>
                <a:gd name="T5" fmla="*/ 2147483647 h 95"/>
                <a:gd name="T6" fmla="*/ 0 60000 65536"/>
                <a:gd name="T7" fmla="*/ 0 60000 65536"/>
                <a:gd name="T8" fmla="*/ 0 60000 65536"/>
                <a:gd name="T9" fmla="*/ 0 w 106"/>
                <a:gd name="T10" fmla="*/ 0 h 95"/>
                <a:gd name="T11" fmla="*/ 106 w 106"/>
                <a:gd name="T12" fmla="*/ 95 h 9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6" h="95">
                  <a:moveTo>
                    <a:pt x="18" y="64"/>
                  </a:moveTo>
                  <a:cubicBezTo>
                    <a:pt x="35" y="95"/>
                    <a:pt x="106" y="38"/>
                    <a:pt x="95" y="19"/>
                  </a:cubicBezTo>
                  <a:cubicBezTo>
                    <a:pt x="84" y="0"/>
                    <a:pt x="0" y="34"/>
                    <a:pt x="18" y="6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7699" name="Freeform 44"/>
            <p:cNvSpPr>
              <a:spLocks/>
            </p:cNvSpPr>
            <p:nvPr/>
          </p:nvSpPr>
          <p:spPr bwMode="auto">
            <a:xfrm>
              <a:off x="1841501" y="3725863"/>
              <a:ext cx="42863" cy="33338"/>
            </a:xfrm>
            <a:custGeom>
              <a:avLst/>
              <a:gdLst>
                <a:gd name="T0" fmla="*/ 2147483647 w 101"/>
                <a:gd name="T1" fmla="*/ 2147483647 h 79"/>
                <a:gd name="T2" fmla="*/ 2147483647 w 101"/>
                <a:gd name="T3" fmla="*/ 2147483647 h 79"/>
                <a:gd name="T4" fmla="*/ 2147483647 w 101"/>
                <a:gd name="T5" fmla="*/ 2147483647 h 79"/>
                <a:gd name="T6" fmla="*/ 0 60000 65536"/>
                <a:gd name="T7" fmla="*/ 0 60000 65536"/>
                <a:gd name="T8" fmla="*/ 0 60000 65536"/>
                <a:gd name="T9" fmla="*/ 0 w 101"/>
                <a:gd name="T10" fmla="*/ 0 h 79"/>
                <a:gd name="T11" fmla="*/ 101 w 101"/>
                <a:gd name="T12" fmla="*/ 79 h 7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1" h="79">
                  <a:moveTo>
                    <a:pt x="5" y="58"/>
                  </a:moveTo>
                  <a:cubicBezTo>
                    <a:pt x="11" y="79"/>
                    <a:pt x="101" y="68"/>
                    <a:pt x="92" y="34"/>
                  </a:cubicBezTo>
                  <a:cubicBezTo>
                    <a:pt x="82" y="0"/>
                    <a:pt x="0" y="37"/>
                    <a:pt x="5" y="5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7700" name="Freeform 45"/>
            <p:cNvSpPr>
              <a:spLocks/>
            </p:cNvSpPr>
            <p:nvPr/>
          </p:nvSpPr>
          <p:spPr bwMode="auto">
            <a:xfrm>
              <a:off x="1828801" y="3689350"/>
              <a:ext cx="33338" cy="42863"/>
            </a:xfrm>
            <a:custGeom>
              <a:avLst/>
              <a:gdLst>
                <a:gd name="T0" fmla="*/ 2147483647 w 79"/>
                <a:gd name="T1" fmla="*/ 2147483647 h 101"/>
                <a:gd name="T2" fmla="*/ 2147483647 w 79"/>
                <a:gd name="T3" fmla="*/ 2147483647 h 101"/>
                <a:gd name="T4" fmla="*/ 2147483647 w 79"/>
                <a:gd name="T5" fmla="*/ 2147483647 h 101"/>
                <a:gd name="T6" fmla="*/ 0 60000 65536"/>
                <a:gd name="T7" fmla="*/ 0 60000 65536"/>
                <a:gd name="T8" fmla="*/ 0 60000 65536"/>
                <a:gd name="T9" fmla="*/ 0 w 79"/>
                <a:gd name="T10" fmla="*/ 0 h 101"/>
                <a:gd name="T11" fmla="*/ 79 w 79"/>
                <a:gd name="T12" fmla="*/ 101 h 10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79" h="101">
                  <a:moveTo>
                    <a:pt x="21" y="95"/>
                  </a:moveTo>
                  <a:cubicBezTo>
                    <a:pt x="42" y="101"/>
                    <a:pt x="79" y="18"/>
                    <a:pt x="45" y="9"/>
                  </a:cubicBezTo>
                  <a:cubicBezTo>
                    <a:pt x="10" y="0"/>
                    <a:pt x="0" y="90"/>
                    <a:pt x="21" y="9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pic>
        <p:nvPicPr>
          <p:cNvPr id="27672" name="Picture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6825" y="2819400"/>
            <a:ext cx="333375" cy="35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73" name="Picture 2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9688" y="2819400"/>
            <a:ext cx="269875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74" name="Picture 2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2700" y="2846388"/>
            <a:ext cx="323850" cy="325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75" name="Picture 2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25" y="3771900"/>
            <a:ext cx="293688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76" name="Picture 2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5713" y="3754438"/>
            <a:ext cx="317500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78" name="Picture 3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5550" y="3771900"/>
            <a:ext cx="444500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79" name="Picture 3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1113" y="3771900"/>
            <a:ext cx="336550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80" name="Picture 3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1750" y="3749675"/>
            <a:ext cx="304800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81" name="Picture 3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375" y="4652963"/>
            <a:ext cx="409575" cy="363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82" name="Picture 3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1738" y="4652963"/>
            <a:ext cx="484187" cy="363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83" name="Picture 3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4125" y="4700588"/>
            <a:ext cx="3460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84" name="Picture 3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0950" y="4691063"/>
            <a:ext cx="374650" cy="319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85" name="Picture 39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6038" y="4648200"/>
            <a:ext cx="2635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86" name="Picture 69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0300" y="2890838"/>
            <a:ext cx="750888" cy="233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91" name="Imagen 14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5805488"/>
            <a:ext cx="2220912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" name="Ovale 51"/>
          <p:cNvSpPr/>
          <p:nvPr/>
        </p:nvSpPr>
        <p:spPr bwMode="auto">
          <a:xfrm>
            <a:off x="4581525" y="4791076"/>
            <a:ext cx="1333500" cy="709612"/>
          </a:xfrm>
          <a:prstGeom prst="ellipse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1168400" dist="50800" dir="5400000" algn="ctr" rotWithShape="0">
              <a:srgbClr val="000000">
                <a:alpha val="31000"/>
              </a:srgbClr>
            </a:outerShd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54" name="Ovale 53"/>
          <p:cNvSpPr/>
          <p:nvPr/>
        </p:nvSpPr>
        <p:spPr bwMode="auto">
          <a:xfrm>
            <a:off x="2082301" y="2941770"/>
            <a:ext cx="1079847" cy="479162"/>
          </a:xfrm>
          <a:prstGeom prst="ellipse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1168400" dist="50800" dir="5400000" algn="ctr" rotWithShape="0">
              <a:srgbClr val="000000">
                <a:alpha val="31000"/>
              </a:srgbClr>
            </a:outerShd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55713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20" y="153816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ZoneTexte 3"/>
          <p:cNvSpPr txBox="1">
            <a:spLocks noChangeArrowheads="1"/>
          </p:cNvSpPr>
          <p:nvPr/>
        </p:nvSpPr>
        <p:spPr bwMode="auto">
          <a:xfrm>
            <a:off x="251520" y="1196752"/>
            <a:ext cx="8892480" cy="1538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/>
            <a:r>
              <a:rPr lang="fr-FR" altLang="fr-FR" sz="5400" dirty="0">
                <a:solidFill>
                  <a:srgbClr val="FF0000"/>
                </a:solidFill>
                <a:latin typeface="Blogger Sans"/>
              </a:rPr>
              <a:t> </a:t>
            </a:r>
            <a:r>
              <a:rPr lang="fr-FR" altLang="fr-FR" sz="4000" kern="0" dirty="0">
                <a:solidFill>
                  <a:srgbClr val="006491"/>
                </a:solidFill>
                <a:latin typeface="Blogger Sans" charset="0"/>
                <a:ea typeface="Blogger Sans" charset="0"/>
                <a:cs typeface="Blogger Sans" charset="0"/>
              </a:rPr>
              <a:t>I10</a:t>
            </a:r>
            <a:r>
              <a:rPr lang="fr-FR" altLang="fr-FR" sz="4000" kern="0" dirty="0" smtClean="0">
                <a:solidFill>
                  <a:srgbClr val="006491"/>
                </a:solidFill>
                <a:latin typeface="Blogger Sans" charset="0"/>
                <a:ea typeface="Blogger Sans" charset="0"/>
                <a:cs typeface="Blogger Sans" charset="0"/>
              </a:rPr>
              <a:t> </a:t>
            </a:r>
            <a:r>
              <a:rPr lang="fr-FR" altLang="fr-FR" sz="4000" kern="0" dirty="0" err="1" smtClean="0">
                <a:solidFill>
                  <a:srgbClr val="006491"/>
                </a:solidFill>
                <a:latin typeface="Blogger Sans" charset="0"/>
                <a:ea typeface="Blogger Sans" charset="0"/>
                <a:cs typeface="Blogger Sans" charset="0"/>
              </a:rPr>
              <a:t>anni</a:t>
            </a:r>
            <a:r>
              <a:rPr lang="fr-FR" altLang="fr-FR" sz="4000" kern="0" dirty="0" smtClean="0">
                <a:solidFill>
                  <a:srgbClr val="006491"/>
                </a:solidFill>
                <a:latin typeface="Blogger Sans" charset="0"/>
                <a:ea typeface="Blogger Sans" charset="0"/>
                <a:cs typeface="Blogger Sans" charset="0"/>
              </a:rPr>
              <a:t> della </a:t>
            </a:r>
            <a:r>
              <a:rPr lang="fr-FR" altLang="fr-FR" sz="4000" kern="0" dirty="0" err="1" smtClean="0">
                <a:solidFill>
                  <a:srgbClr val="006491"/>
                </a:solidFill>
                <a:latin typeface="Blogger Sans" charset="0"/>
                <a:ea typeface="Blogger Sans" charset="0"/>
                <a:cs typeface="Blogger Sans" charset="0"/>
              </a:rPr>
              <a:t>rete</a:t>
            </a:r>
            <a:r>
              <a:rPr lang="fr-FR" altLang="fr-FR" sz="4000" kern="0" dirty="0" smtClean="0">
                <a:solidFill>
                  <a:srgbClr val="006491"/>
                </a:solidFill>
                <a:latin typeface="Blogger Sans" charset="0"/>
                <a:ea typeface="Blogger Sans" charset="0"/>
                <a:cs typeface="Blogger Sans" charset="0"/>
              </a:rPr>
              <a:t> EEN  </a:t>
            </a:r>
          </a:p>
          <a:p>
            <a:pPr algn="ctr"/>
            <a:r>
              <a:rPr lang="fr-FR" altLang="fr-FR" sz="4000" kern="0" dirty="0" smtClean="0">
                <a:solidFill>
                  <a:srgbClr val="006491"/>
                </a:solidFill>
                <a:latin typeface="Blogger Sans" charset="0"/>
                <a:ea typeface="Blogger Sans" charset="0"/>
                <a:cs typeface="Blogger Sans" charset="0"/>
              </a:rPr>
              <a:t>2008-2018</a:t>
            </a:r>
            <a:endParaRPr lang="fr-FR" altLang="fr-FR" sz="4000" kern="0" dirty="0">
              <a:solidFill>
                <a:srgbClr val="006491"/>
              </a:solidFill>
              <a:latin typeface="Blogger Sans" charset="0"/>
              <a:ea typeface="Blogger Sans" charset="0"/>
              <a:cs typeface="Blogger Sans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251520" y="2924944"/>
            <a:ext cx="2736155" cy="13157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fr-FR" altLang="en-US" dirty="0" smtClean="0">
                <a:solidFill>
                  <a:srgbClr val="006B8E"/>
                </a:solidFill>
                <a:latin typeface="Blogger Sans" pitchFamily="50" charset="0"/>
                <a:cs typeface="+mn-cs"/>
              </a:rPr>
              <a:t>2 </a:t>
            </a:r>
            <a:r>
              <a:rPr lang="fr-FR" altLang="en-US" dirty="0" err="1" smtClean="0">
                <a:solidFill>
                  <a:srgbClr val="006B8E"/>
                </a:solidFill>
                <a:latin typeface="Blogger Sans" pitchFamily="50" charset="0"/>
                <a:cs typeface="+mn-cs"/>
              </a:rPr>
              <a:t>milioni</a:t>
            </a:r>
            <a:endParaRPr lang="fr-FR" altLang="en-US" dirty="0">
              <a:solidFill>
                <a:srgbClr val="006B8E"/>
              </a:solidFill>
              <a:latin typeface="Blogger Sans" pitchFamily="50" charset="0"/>
              <a:cs typeface="+mn-cs"/>
            </a:endParaRPr>
          </a:p>
          <a:p>
            <a:pPr algn="ctr">
              <a:defRPr/>
            </a:pPr>
            <a:r>
              <a:rPr lang="fr-FR" sz="1450" dirty="0" smtClean="0">
                <a:solidFill>
                  <a:srgbClr val="008BC0"/>
                </a:solidFill>
                <a:latin typeface="Blogger Sans" charset="0"/>
                <a:cs typeface="+mn-cs"/>
              </a:rPr>
              <a:t>Imprese </a:t>
            </a:r>
            <a:r>
              <a:rPr lang="fr-FR" sz="1450" dirty="0" err="1" smtClean="0">
                <a:solidFill>
                  <a:srgbClr val="008BC0"/>
                </a:solidFill>
                <a:latin typeface="Blogger Sans" charset="0"/>
                <a:cs typeface="+mn-cs"/>
              </a:rPr>
              <a:t>che</a:t>
            </a:r>
            <a:r>
              <a:rPr lang="fr-FR" sz="1450" dirty="0" smtClean="0">
                <a:solidFill>
                  <a:srgbClr val="008BC0"/>
                </a:solidFill>
                <a:latin typeface="Blogger Sans" charset="0"/>
                <a:cs typeface="+mn-cs"/>
              </a:rPr>
              <a:t> </a:t>
            </a:r>
            <a:r>
              <a:rPr lang="fr-FR" sz="1450" dirty="0" err="1" smtClean="0">
                <a:solidFill>
                  <a:srgbClr val="008BC0"/>
                </a:solidFill>
                <a:latin typeface="Blogger Sans" charset="0"/>
                <a:cs typeface="+mn-cs"/>
              </a:rPr>
              <a:t>hanno</a:t>
            </a:r>
            <a:r>
              <a:rPr lang="fr-FR" sz="1450" dirty="0" smtClean="0">
                <a:solidFill>
                  <a:srgbClr val="008BC0"/>
                </a:solidFill>
                <a:latin typeface="Blogger Sans" charset="0"/>
                <a:cs typeface="+mn-cs"/>
              </a:rPr>
              <a:t> </a:t>
            </a:r>
            <a:r>
              <a:rPr lang="fr-FR" sz="1450" dirty="0" err="1" smtClean="0">
                <a:solidFill>
                  <a:srgbClr val="008BC0"/>
                </a:solidFill>
                <a:latin typeface="Blogger Sans" charset="0"/>
                <a:cs typeface="+mn-cs"/>
              </a:rPr>
              <a:t>beneficiato</a:t>
            </a:r>
            <a:r>
              <a:rPr lang="fr-FR" sz="1450" dirty="0" smtClean="0">
                <a:solidFill>
                  <a:srgbClr val="008BC0"/>
                </a:solidFill>
                <a:latin typeface="Blogger Sans" charset="0"/>
                <a:cs typeface="+mn-cs"/>
              </a:rPr>
              <a:t> </a:t>
            </a:r>
            <a:r>
              <a:rPr lang="fr-FR" sz="1450" dirty="0" smtClean="0">
                <a:solidFill>
                  <a:srgbClr val="008BC0"/>
                </a:solidFill>
                <a:latin typeface="Blogger Sans" charset="0"/>
                <a:ea typeface="Arial Unicode MS" charset="0"/>
                <a:cs typeface="+mn-cs"/>
              </a:rPr>
              <a:t> dei </a:t>
            </a:r>
            <a:r>
              <a:rPr lang="fr-FR" sz="1450" dirty="0" err="1" smtClean="0">
                <a:solidFill>
                  <a:srgbClr val="008BC0"/>
                </a:solidFill>
                <a:latin typeface="Blogger Sans" charset="0"/>
                <a:ea typeface="Arial Unicode MS" charset="0"/>
                <a:cs typeface="+mn-cs"/>
              </a:rPr>
              <a:t>servizi</a:t>
            </a:r>
            <a:r>
              <a:rPr lang="fr-FR" sz="1450" dirty="0" smtClean="0">
                <a:solidFill>
                  <a:srgbClr val="008BC0"/>
                </a:solidFill>
                <a:latin typeface="Blogger Sans" charset="0"/>
                <a:ea typeface="Arial Unicode MS" charset="0"/>
                <a:cs typeface="+mn-cs"/>
              </a:rPr>
              <a:t> </a:t>
            </a:r>
            <a:r>
              <a:rPr lang="fr-FR" sz="1450" dirty="0" err="1" smtClean="0">
                <a:solidFill>
                  <a:srgbClr val="008BC0"/>
                </a:solidFill>
                <a:latin typeface="Blogger Sans" charset="0"/>
                <a:ea typeface="Arial Unicode MS" charset="0"/>
                <a:cs typeface="+mn-cs"/>
              </a:rPr>
              <a:t>informativi</a:t>
            </a:r>
            <a:r>
              <a:rPr lang="fr-FR" sz="1450" dirty="0" smtClean="0">
                <a:solidFill>
                  <a:srgbClr val="008BC0"/>
                </a:solidFill>
                <a:latin typeface="Blogger Sans" charset="0"/>
                <a:ea typeface="Arial Unicode MS" charset="0"/>
                <a:cs typeface="+mn-cs"/>
              </a:rPr>
              <a:t> e </a:t>
            </a:r>
            <a:r>
              <a:rPr lang="fr-FR" sz="1450" dirty="0" err="1" smtClean="0">
                <a:solidFill>
                  <a:srgbClr val="008BC0"/>
                </a:solidFill>
                <a:latin typeface="Blogger Sans" charset="0"/>
                <a:ea typeface="Arial Unicode MS" charset="0"/>
                <a:cs typeface="+mn-cs"/>
              </a:rPr>
              <a:t>formativi</a:t>
            </a:r>
            <a:r>
              <a:rPr lang="fr-FR" sz="1450" dirty="0" smtClean="0">
                <a:solidFill>
                  <a:srgbClr val="008BC0"/>
                </a:solidFill>
                <a:latin typeface="Blogger Sans" charset="0"/>
                <a:ea typeface="Arial Unicode MS" charset="0"/>
                <a:cs typeface="+mn-cs"/>
              </a:rPr>
              <a:t> </a:t>
            </a:r>
            <a:r>
              <a:rPr lang="fr-FR" sz="1450" dirty="0" err="1" smtClean="0">
                <a:solidFill>
                  <a:srgbClr val="008BC0"/>
                </a:solidFill>
                <a:latin typeface="Blogger Sans" charset="0"/>
                <a:ea typeface="Arial Unicode MS" charset="0"/>
                <a:cs typeface="+mn-cs"/>
              </a:rPr>
              <a:t>erogati</a:t>
            </a:r>
            <a:r>
              <a:rPr lang="fr-FR" sz="1450" dirty="0" smtClean="0">
                <a:solidFill>
                  <a:srgbClr val="008BC0"/>
                </a:solidFill>
                <a:latin typeface="Blogger Sans" charset="0"/>
                <a:ea typeface="Arial Unicode MS" charset="0"/>
                <a:cs typeface="+mn-cs"/>
              </a:rPr>
              <a:t> dalla </a:t>
            </a:r>
            <a:r>
              <a:rPr lang="fr-FR" sz="1450" dirty="0" err="1" smtClean="0">
                <a:solidFill>
                  <a:srgbClr val="008BC0"/>
                </a:solidFill>
                <a:latin typeface="Blogger Sans" charset="0"/>
                <a:ea typeface="Arial Unicode MS" charset="0"/>
                <a:cs typeface="+mn-cs"/>
              </a:rPr>
              <a:t>rete</a:t>
            </a:r>
            <a:endParaRPr lang="fr-FR" sz="1450" dirty="0">
              <a:solidFill>
                <a:srgbClr val="008BC0"/>
              </a:solidFill>
              <a:latin typeface="Blogger Sans" charset="0"/>
              <a:ea typeface="Arial Unicode MS" charset="0"/>
              <a:cs typeface="+mn-cs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6084168" y="2924944"/>
            <a:ext cx="2951882" cy="13157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fr-FR" altLang="en-US" dirty="0" smtClean="0">
                <a:solidFill>
                  <a:srgbClr val="006B8E"/>
                </a:solidFill>
                <a:latin typeface="Blogger Sans" pitchFamily="50" charset="0"/>
                <a:cs typeface="+mn-cs"/>
              </a:rPr>
              <a:t>231.000</a:t>
            </a:r>
            <a:endParaRPr lang="fr-FR" altLang="en-US" dirty="0">
              <a:solidFill>
                <a:srgbClr val="006B8E"/>
              </a:solidFill>
              <a:latin typeface="Blogger Sans" pitchFamily="50" charset="0"/>
              <a:cs typeface="+mn-cs"/>
            </a:endParaRPr>
          </a:p>
          <a:p>
            <a:pPr algn="ctr">
              <a:defRPr/>
            </a:pPr>
            <a:r>
              <a:rPr lang="fr-FR" sz="1450" dirty="0" smtClean="0">
                <a:solidFill>
                  <a:srgbClr val="008BC0"/>
                </a:solidFill>
                <a:latin typeface="Blogger Sans" charset="0"/>
                <a:ea typeface="Arial Unicode MS" charset="0"/>
                <a:cs typeface="+mn-cs"/>
              </a:rPr>
              <a:t>Imprese </a:t>
            </a:r>
            <a:r>
              <a:rPr lang="fr-FR" sz="1450" dirty="0" err="1" smtClean="0">
                <a:solidFill>
                  <a:srgbClr val="008BC0"/>
                </a:solidFill>
                <a:latin typeface="Blogger Sans" charset="0"/>
                <a:ea typeface="Arial Unicode MS" charset="0"/>
                <a:cs typeface="+mn-cs"/>
              </a:rPr>
              <a:t>che</a:t>
            </a:r>
            <a:r>
              <a:rPr lang="fr-FR" sz="1450" dirty="0" smtClean="0">
                <a:solidFill>
                  <a:srgbClr val="008BC0"/>
                </a:solidFill>
                <a:latin typeface="Blogger Sans" charset="0"/>
                <a:ea typeface="Arial Unicode MS" charset="0"/>
                <a:cs typeface="+mn-cs"/>
              </a:rPr>
              <a:t> </a:t>
            </a:r>
            <a:r>
              <a:rPr lang="fr-FR" sz="1450" dirty="0" err="1" smtClean="0">
                <a:solidFill>
                  <a:srgbClr val="008BC0"/>
                </a:solidFill>
                <a:latin typeface="Blogger Sans" charset="0"/>
                <a:ea typeface="Arial Unicode MS" charset="0"/>
                <a:cs typeface="+mn-cs"/>
              </a:rPr>
              <a:t>hanno</a:t>
            </a:r>
            <a:r>
              <a:rPr lang="fr-FR" sz="1450" dirty="0" smtClean="0">
                <a:solidFill>
                  <a:srgbClr val="008BC0"/>
                </a:solidFill>
                <a:latin typeface="Blogger Sans" charset="0"/>
                <a:ea typeface="Arial Unicode MS" charset="0"/>
                <a:cs typeface="+mn-cs"/>
              </a:rPr>
              <a:t> </a:t>
            </a:r>
            <a:r>
              <a:rPr lang="fr-FR" sz="1450" dirty="0" err="1" smtClean="0">
                <a:solidFill>
                  <a:srgbClr val="008BC0"/>
                </a:solidFill>
                <a:latin typeface="Blogger Sans" charset="0"/>
                <a:ea typeface="Arial Unicode MS" charset="0"/>
                <a:cs typeface="+mn-cs"/>
              </a:rPr>
              <a:t>partecipato</a:t>
            </a:r>
            <a:r>
              <a:rPr lang="fr-FR" sz="1450" dirty="0" smtClean="0">
                <a:solidFill>
                  <a:srgbClr val="008BC0"/>
                </a:solidFill>
                <a:latin typeface="Blogger Sans" charset="0"/>
                <a:ea typeface="Arial Unicode MS" charset="0"/>
                <a:cs typeface="+mn-cs"/>
              </a:rPr>
              <a:t> ai </a:t>
            </a:r>
            <a:r>
              <a:rPr lang="fr-FR" sz="1450" dirty="0" err="1" smtClean="0">
                <a:solidFill>
                  <a:srgbClr val="008BC0"/>
                </a:solidFill>
                <a:latin typeface="Blogger Sans" charset="0"/>
                <a:ea typeface="Arial Unicode MS" charset="0"/>
                <a:cs typeface="+mn-cs"/>
              </a:rPr>
              <a:t>brokerage</a:t>
            </a:r>
            <a:r>
              <a:rPr lang="fr-FR" sz="1450" dirty="0" smtClean="0">
                <a:solidFill>
                  <a:srgbClr val="008BC0"/>
                </a:solidFill>
                <a:latin typeface="Blogger Sans" charset="0"/>
                <a:ea typeface="Arial Unicode MS" charset="0"/>
                <a:cs typeface="+mn-cs"/>
              </a:rPr>
              <a:t> </a:t>
            </a:r>
            <a:r>
              <a:rPr lang="fr-FR" sz="1450" dirty="0" err="1">
                <a:solidFill>
                  <a:srgbClr val="008BC0"/>
                </a:solidFill>
                <a:latin typeface="Blogger Sans" charset="0"/>
                <a:ea typeface="Arial Unicode MS" charset="0"/>
                <a:cs typeface="+mn-cs"/>
              </a:rPr>
              <a:t>events</a:t>
            </a:r>
            <a:r>
              <a:rPr lang="fr-FR" sz="1450" dirty="0">
                <a:solidFill>
                  <a:srgbClr val="008BC0"/>
                </a:solidFill>
                <a:latin typeface="Blogger Sans" charset="0"/>
                <a:ea typeface="Arial Unicode MS" charset="0"/>
                <a:cs typeface="+mn-cs"/>
              </a:rPr>
              <a:t> </a:t>
            </a:r>
            <a:r>
              <a:rPr lang="fr-FR" sz="1450" dirty="0" smtClean="0">
                <a:solidFill>
                  <a:srgbClr val="008BC0"/>
                </a:solidFill>
                <a:latin typeface="Blogger Sans" charset="0"/>
                <a:cs typeface="+mn-cs"/>
              </a:rPr>
              <a:t>e </a:t>
            </a:r>
            <a:r>
              <a:rPr lang="fr-FR" sz="1450" dirty="0" err="1" smtClean="0">
                <a:solidFill>
                  <a:srgbClr val="008BC0"/>
                </a:solidFill>
                <a:latin typeface="Blogger Sans" charset="0"/>
                <a:cs typeface="+mn-cs"/>
              </a:rPr>
              <a:t>hanno</a:t>
            </a:r>
            <a:r>
              <a:rPr lang="fr-FR" sz="1450" dirty="0" smtClean="0">
                <a:solidFill>
                  <a:srgbClr val="008BC0"/>
                </a:solidFill>
                <a:latin typeface="Blogger Sans" charset="0"/>
                <a:cs typeface="+mn-cs"/>
              </a:rPr>
              <a:t> </a:t>
            </a:r>
            <a:r>
              <a:rPr lang="fr-FR" sz="1450" dirty="0" err="1" smtClean="0">
                <a:solidFill>
                  <a:srgbClr val="008BC0"/>
                </a:solidFill>
                <a:latin typeface="Blogger Sans" charset="0"/>
                <a:cs typeface="+mn-cs"/>
              </a:rPr>
              <a:t>realizzato</a:t>
            </a:r>
            <a:r>
              <a:rPr lang="fr-FR" sz="1450" dirty="0" smtClean="0">
                <a:solidFill>
                  <a:srgbClr val="008BC0"/>
                </a:solidFill>
                <a:latin typeface="Blogger Sans" charset="0"/>
                <a:cs typeface="+mn-cs"/>
              </a:rPr>
              <a:t> </a:t>
            </a:r>
            <a:r>
              <a:rPr lang="fr-FR" sz="1450" b="1" dirty="0" smtClean="0">
                <a:solidFill>
                  <a:srgbClr val="008BC0"/>
                </a:solidFill>
                <a:latin typeface="Blogger Sans" charset="0"/>
                <a:ea typeface="Arial Unicode MS" charset="0"/>
                <a:cs typeface="+mn-cs"/>
              </a:rPr>
              <a:t>700.300</a:t>
            </a:r>
            <a:r>
              <a:rPr lang="fr-FR" sz="1450" dirty="0" smtClean="0">
                <a:solidFill>
                  <a:srgbClr val="008BC0"/>
                </a:solidFill>
                <a:latin typeface="Blogger Sans" charset="0"/>
                <a:ea typeface="Arial Unicode MS" charset="0"/>
                <a:cs typeface="+mn-cs"/>
              </a:rPr>
              <a:t> </a:t>
            </a:r>
            <a:r>
              <a:rPr lang="fr-FR" sz="1450" dirty="0" err="1" smtClean="0">
                <a:solidFill>
                  <a:srgbClr val="008BC0"/>
                </a:solidFill>
                <a:latin typeface="Blogger Sans" charset="0"/>
                <a:ea typeface="Arial Unicode MS" charset="0"/>
                <a:cs typeface="+mn-cs"/>
              </a:rPr>
              <a:t>incontri</a:t>
            </a:r>
            <a:r>
              <a:rPr lang="fr-FR" sz="1450" dirty="0" smtClean="0">
                <a:solidFill>
                  <a:srgbClr val="008BC0"/>
                </a:solidFill>
                <a:latin typeface="Blogger Sans" charset="0"/>
                <a:ea typeface="Arial Unicode MS" charset="0"/>
                <a:cs typeface="+mn-cs"/>
              </a:rPr>
              <a:t> d’</a:t>
            </a:r>
            <a:r>
              <a:rPr lang="fr-FR" sz="1450" dirty="0" err="1" smtClean="0">
                <a:solidFill>
                  <a:srgbClr val="008BC0"/>
                </a:solidFill>
                <a:latin typeface="Blogger Sans" charset="0"/>
                <a:ea typeface="Arial Unicode MS" charset="0"/>
                <a:cs typeface="+mn-cs"/>
              </a:rPr>
              <a:t>affari</a:t>
            </a:r>
            <a:endParaRPr lang="fr-FR" sz="1450" dirty="0">
              <a:solidFill>
                <a:srgbClr val="008BC0"/>
              </a:solidFill>
              <a:latin typeface="Blogger Sans" charset="0"/>
              <a:ea typeface="Arial Unicode MS" charset="0"/>
              <a:cs typeface="+mn-cs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251521" y="4240689"/>
            <a:ext cx="2808312" cy="15388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fr-FR" altLang="en-US" dirty="0" smtClean="0">
                <a:solidFill>
                  <a:srgbClr val="006B8E"/>
                </a:solidFill>
                <a:latin typeface="Blogger Sans" pitchFamily="50" charset="0"/>
                <a:cs typeface="+mn-cs"/>
              </a:rPr>
              <a:t>415.000</a:t>
            </a:r>
            <a:endParaRPr lang="fr-FR" altLang="en-US" dirty="0">
              <a:solidFill>
                <a:srgbClr val="006B8E"/>
              </a:solidFill>
              <a:latin typeface="Blogger Sans" pitchFamily="50" charset="0"/>
              <a:cs typeface="+mn-cs"/>
            </a:endParaRPr>
          </a:p>
          <a:p>
            <a:pPr algn="ctr">
              <a:defRPr/>
            </a:pPr>
            <a:r>
              <a:rPr lang="fr-FR" sz="1450" dirty="0" smtClean="0">
                <a:solidFill>
                  <a:srgbClr val="008BC0"/>
                </a:solidFill>
                <a:latin typeface="Blogger Sans" charset="0"/>
                <a:ea typeface="Arial Unicode MS" charset="0"/>
                <a:cs typeface="+mn-cs"/>
              </a:rPr>
              <a:t>Imprese </a:t>
            </a:r>
            <a:r>
              <a:rPr lang="fr-FR" sz="1450" dirty="0" err="1" smtClean="0">
                <a:solidFill>
                  <a:srgbClr val="008BC0"/>
                </a:solidFill>
                <a:latin typeface="Blogger Sans" charset="0"/>
                <a:ea typeface="Arial Unicode MS" charset="0"/>
                <a:cs typeface="+mn-cs"/>
              </a:rPr>
              <a:t>che</a:t>
            </a:r>
            <a:r>
              <a:rPr lang="fr-FR" sz="1450" dirty="0" smtClean="0">
                <a:solidFill>
                  <a:srgbClr val="008BC0"/>
                </a:solidFill>
                <a:latin typeface="Blogger Sans" charset="0"/>
                <a:ea typeface="Arial Unicode MS" charset="0"/>
                <a:cs typeface="+mn-cs"/>
              </a:rPr>
              <a:t> </a:t>
            </a:r>
            <a:r>
              <a:rPr lang="fr-FR" sz="1450" dirty="0" err="1" smtClean="0">
                <a:solidFill>
                  <a:srgbClr val="008BC0"/>
                </a:solidFill>
                <a:latin typeface="Blogger Sans" charset="0"/>
                <a:ea typeface="Arial Unicode MS" charset="0"/>
                <a:cs typeface="+mn-cs"/>
              </a:rPr>
              <a:t>hanno</a:t>
            </a:r>
            <a:r>
              <a:rPr lang="fr-FR" sz="1450" dirty="0" smtClean="0">
                <a:solidFill>
                  <a:srgbClr val="008BC0"/>
                </a:solidFill>
                <a:latin typeface="Blogger Sans" charset="0"/>
                <a:ea typeface="Arial Unicode MS" charset="0"/>
                <a:cs typeface="+mn-cs"/>
              </a:rPr>
              <a:t> </a:t>
            </a:r>
            <a:r>
              <a:rPr lang="fr-FR" sz="1450" dirty="0" err="1" smtClean="0">
                <a:solidFill>
                  <a:srgbClr val="008BC0"/>
                </a:solidFill>
                <a:latin typeface="Blogger Sans" charset="0"/>
                <a:ea typeface="Arial Unicode MS" charset="0"/>
                <a:cs typeface="+mn-cs"/>
              </a:rPr>
              <a:t>usufruito</a:t>
            </a:r>
            <a:r>
              <a:rPr lang="fr-FR" sz="1450" dirty="0" smtClean="0">
                <a:solidFill>
                  <a:srgbClr val="008BC0"/>
                </a:solidFill>
                <a:latin typeface="Blogger Sans" charset="0"/>
                <a:ea typeface="Arial Unicode MS" charset="0"/>
                <a:cs typeface="+mn-cs"/>
              </a:rPr>
              <a:t> del </a:t>
            </a:r>
            <a:r>
              <a:rPr lang="fr-FR" sz="1450" dirty="0" err="1" smtClean="0">
                <a:solidFill>
                  <a:srgbClr val="008BC0"/>
                </a:solidFill>
                <a:latin typeface="Blogger Sans" charset="0"/>
                <a:ea typeface="Arial Unicode MS" charset="0"/>
                <a:cs typeface="+mn-cs"/>
              </a:rPr>
              <a:t>supporto</a:t>
            </a:r>
            <a:r>
              <a:rPr lang="fr-FR" sz="1450" dirty="0" smtClean="0">
                <a:solidFill>
                  <a:srgbClr val="008BC0"/>
                </a:solidFill>
                <a:latin typeface="Blogger Sans" charset="0"/>
                <a:ea typeface="Arial Unicode MS" charset="0"/>
                <a:cs typeface="+mn-cs"/>
              </a:rPr>
              <a:t> della </a:t>
            </a:r>
            <a:r>
              <a:rPr lang="fr-FR" sz="1450" dirty="0" err="1" smtClean="0">
                <a:solidFill>
                  <a:srgbClr val="008BC0"/>
                </a:solidFill>
                <a:latin typeface="Blogger Sans" charset="0"/>
                <a:ea typeface="Arial Unicode MS" charset="0"/>
                <a:cs typeface="+mn-cs"/>
              </a:rPr>
              <a:t>rete</a:t>
            </a:r>
            <a:r>
              <a:rPr lang="fr-FR" sz="1450" dirty="0" smtClean="0">
                <a:solidFill>
                  <a:srgbClr val="008BC0"/>
                </a:solidFill>
                <a:latin typeface="Blogger Sans" charset="0"/>
                <a:ea typeface="Arial Unicode MS" charset="0"/>
                <a:cs typeface="+mn-cs"/>
              </a:rPr>
              <a:t> per </a:t>
            </a:r>
            <a:r>
              <a:rPr lang="fr-FR" sz="1450" dirty="0" err="1" smtClean="0">
                <a:solidFill>
                  <a:srgbClr val="008BC0"/>
                </a:solidFill>
                <a:latin typeface="Blogger Sans" charset="0"/>
                <a:ea typeface="Arial Unicode MS" charset="0"/>
                <a:cs typeface="+mn-cs"/>
              </a:rPr>
              <a:t>innovarsi</a:t>
            </a:r>
            <a:r>
              <a:rPr lang="fr-FR" sz="1450" dirty="0" smtClean="0">
                <a:solidFill>
                  <a:srgbClr val="008BC0"/>
                </a:solidFill>
                <a:latin typeface="Blogger Sans" charset="0"/>
                <a:ea typeface="Arial Unicode MS" charset="0"/>
                <a:cs typeface="+mn-cs"/>
              </a:rPr>
              <a:t> e </a:t>
            </a:r>
            <a:r>
              <a:rPr lang="fr-FR" sz="1450" dirty="0" err="1" smtClean="0">
                <a:solidFill>
                  <a:srgbClr val="008BC0"/>
                </a:solidFill>
                <a:latin typeface="Blogger Sans" charset="0"/>
                <a:ea typeface="Arial Unicode MS" charset="0"/>
                <a:cs typeface="+mn-cs"/>
              </a:rPr>
              <a:t>crescere</a:t>
            </a:r>
            <a:r>
              <a:rPr lang="fr-FR" sz="1450" dirty="0" smtClean="0">
                <a:solidFill>
                  <a:srgbClr val="008BC0"/>
                </a:solidFill>
                <a:latin typeface="Blogger Sans" charset="0"/>
                <a:ea typeface="Arial Unicode MS" charset="0"/>
                <a:cs typeface="+mn-cs"/>
              </a:rPr>
              <a:t> a </a:t>
            </a:r>
            <a:r>
              <a:rPr lang="fr-FR" sz="1450" dirty="0" err="1" smtClean="0">
                <a:solidFill>
                  <a:srgbClr val="008BC0"/>
                </a:solidFill>
                <a:latin typeface="Blogger Sans" charset="0"/>
                <a:ea typeface="Arial Unicode MS" charset="0"/>
                <a:cs typeface="+mn-cs"/>
              </a:rPr>
              <a:t>livello</a:t>
            </a:r>
            <a:r>
              <a:rPr lang="fr-FR" sz="1450" dirty="0" smtClean="0">
                <a:solidFill>
                  <a:srgbClr val="008BC0"/>
                </a:solidFill>
                <a:latin typeface="Blogger Sans" charset="0"/>
                <a:ea typeface="Arial Unicode MS" charset="0"/>
                <a:cs typeface="+mn-cs"/>
              </a:rPr>
              <a:t> internazionale</a:t>
            </a:r>
            <a:endParaRPr lang="fr-FR" sz="1450" dirty="0">
              <a:solidFill>
                <a:srgbClr val="008BC0"/>
              </a:solidFill>
              <a:latin typeface="Blogger Sans" charset="0"/>
              <a:ea typeface="Arial Unicode MS" charset="0"/>
              <a:cs typeface="+mn-cs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6319408" y="4252430"/>
            <a:ext cx="2663850" cy="15388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fr-FR" dirty="0" smtClean="0">
                <a:solidFill>
                  <a:srgbClr val="006B8E"/>
                </a:solidFill>
                <a:latin typeface="Calibri"/>
                <a:cs typeface="Calibri"/>
              </a:rPr>
              <a:t>&gt; </a:t>
            </a:r>
            <a:r>
              <a:rPr lang="fr-FR" dirty="0" smtClean="0">
                <a:solidFill>
                  <a:srgbClr val="006B8E"/>
                </a:solidFill>
                <a:latin typeface="Blogger Sans" charset="0"/>
                <a:ea typeface="Arial Unicode MS" charset="0"/>
                <a:cs typeface="+mn-cs"/>
              </a:rPr>
              <a:t>9.000</a:t>
            </a:r>
            <a:endParaRPr lang="fr-FR" dirty="0">
              <a:solidFill>
                <a:srgbClr val="006B8E"/>
              </a:solidFill>
              <a:latin typeface="Blogger Sans" charset="0"/>
              <a:ea typeface="Arial Unicode MS" charset="0"/>
              <a:cs typeface="+mn-cs"/>
            </a:endParaRPr>
          </a:p>
          <a:p>
            <a:pPr algn="ctr">
              <a:defRPr/>
            </a:pPr>
            <a:r>
              <a:rPr lang="fr-FR" sz="1450" dirty="0" smtClean="0">
                <a:solidFill>
                  <a:srgbClr val="008BC0"/>
                </a:solidFill>
                <a:latin typeface="Blogger Sans" charset="0"/>
                <a:ea typeface="Arial Unicode MS" charset="0"/>
                <a:cs typeface="+mn-cs"/>
              </a:rPr>
              <a:t>Imprese </a:t>
            </a:r>
            <a:r>
              <a:rPr lang="fr-FR" sz="1450" dirty="0" err="1" smtClean="0">
                <a:solidFill>
                  <a:srgbClr val="008BC0"/>
                </a:solidFill>
                <a:latin typeface="Blogger Sans" charset="0"/>
                <a:ea typeface="Arial Unicode MS" charset="0"/>
                <a:cs typeface="+mn-cs"/>
              </a:rPr>
              <a:t>che</a:t>
            </a:r>
            <a:r>
              <a:rPr lang="fr-FR" sz="1450" dirty="0" smtClean="0">
                <a:solidFill>
                  <a:srgbClr val="008BC0"/>
                </a:solidFill>
                <a:latin typeface="Blogger Sans" charset="0"/>
                <a:ea typeface="Arial Unicode MS" charset="0"/>
                <a:cs typeface="+mn-cs"/>
              </a:rPr>
              <a:t> </a:t>
            </a:r>
            <a:r>
              <a:rPr lang="fr-FR" sz="1450" dirty="0" err="1" smtClean="0">
                <a:solidFill>
                  <a:srgbClr val="008BC0"/>
                </a:solidFill>
                <a:latin typeface="Blogger Sans" charset="0"/>
                <a:ea typeface="Arial Unicode MS" charset="0"/>
                <a:cs typeface="+mn-cs"/>
              </a:rPr>
              <a:t>hanno</a:t>
            </a:r>
            <a:r>
              <a:rPr lang="fr-FR" sz="1450" dirty="0" smtClean="0">
                <a:solidFill>
                  <a:srgbClr val="008BC0"/>
                </a:solidFill>
                <a:latin typeface="Blogger Sans" charset="0"/>
                <a:ea typeface="Arial Unicode MS" charset="0"/>
                <a:cs typeface="+mn-cs"/>
              </a:rPr>
              <a:t> </a:t>
            </a:r>
            <a:r>
              <a:rPr lang="fr-FR" sz="1450" dirty="0" err="1" smtClean="0">
                <a:solidFill>
                  <a:srgbClr val="008BC0"/>
                </a:solidFill>
                <a:latin typeface="Blogger Sans" charset="0"/>
                <a:ea typeface="Arial Unicode MS" charset="0"/>
                <a:cs typeface="+mn-cs"/>
              </a:rPr>
              <a:t>beneficiato</a:t>
            </a:r>
            <a:r>
              <a:rPr lang="fr-FR" sz="1450" dirty="0" smtClean="0">
                <a:solidFill>
                  <a:srgbClr val="008BC0"/>
                </a:solidFill>
                <a:latin typeface="Blogger Sans" charset="0"/>
                <a:ea typeface="Arial Unicode MS" charset="0"/>
                <a:cs typeface="+mn-cs"/>
              </a:rPr>
              <a:t> dei </a:t>
            </a:r>
            <a:r>
              <a:rPr lang="fr-FR" sz="1450" dirty="0" err="1" smtClean="0">
                <a:solidFill>
                  <a:srgbClr val="008BC0"/>
                </a:solidFill>
                <a:latin typeface="Blogger Sans" charset="0"/>
                <a:ea typeface="Arial Unicode MS" charset="0"/>
                <a:cs typeface="+mn-cs"/>
              </a:rPr>
              <a:t>pacchetti</a:t>
            </a:r>
            <a:r>
              <a:rPr lang="fr-FR" sz="1450" dirty="0" smtClean="0">
                <a:solidFill>
                  <a:srgbClr val="008BC0"/>
                </a:solidFill>
                <a:latin typeface="Blogger Sans" charset="0"/>
                <a:ea typeface="Arial Unicode MS" charset="0"/>
                <a:cs typeface="+mn-cs"/>
              </a:rPr>
              <a:t> di </a:t>
            </a:r>
            <a:r>
              <a:rPr lang="fr-FR" sz="1450" dirty="0" err="1" smtClean="0">
                <a:solidFill>
                  <a:srgbClr val="008BC0"/>
                </a:solidFill>
                <a:latin typeface="Blogger Sans" charset="0"/>
                <a:ea typeface="Arial Unicode MS" charset="0"/>
                <a:cs typeface="+mn-cs"/>
              </a:rPr>
              <a:t>supporto</a:t>
            </a:r>
            <a:r>
              <a:rPr lang="fr-FR" sz="1450" dirty="0" smtClean="0">
                <a:solidFill>
                  <a:srgbClr val="008BC0"/>
                </a:solidFill>
                <a:latin typeface="Blogger Sans" charset="0"/>
                <a:ea typeface="Arial Unicode MS" charset="0"/>
                <a:cs typeface="+mn-cs"/>
              </a:rPr>
              <a:t> </a:t>
            </a:r>
            <a:r>
              <a:rPr lang="fr-FR" sz="1450" dirty="0" err="1" smtClean="0">
                <a:solidFill>
                  <a:srgbClr val="008BC0"/>
                </a:solidFill>
                <a:latin typeface="Blogger Sans" charset="0"/>
                <a:ea typeface="Arial Unicode MS" charset="0"/>
                <a:cs typeface="+mn-cs"/>
              </a:rPr>
              <a:t>all’innovazione</a:t>
            </a:r>
            <a:r>
              <a:rPr lang="fr-FR" sz="1450" dirty="0" smtClean="0">
                <a:solidFill>
                  <a:srgbClr val="008BC0"/>
                </a:solidFill>
                <a:latin typeface="Blogger Sans" charset="0"/>
                <a:ea typeface="Arial Unicode MS" charset="0"/>
                <a:cs typeface="+mn-cs"/>
              </a:rPr>
              <a:t> </a:t>
            </a:r>
            <a:r>
              <a:rPr lang="fr-FR" sz="1450" dirty="0" err="1" smtClean="0">
                <a:solidFill>
                  <a:srgbClr val="008BC0"/>
                </a:solidFill>
                <a:latin typeface="Blogger Sans" charset="0"/>
                <a:ea typeface="Arial Unicode MS" charset="0"/>
                <a:cs typeface="+mn-cs"/>
              </a:rPr>
              <a:t>erogati</a:t>
            </a:r>
            <a:r>
              <a:rPr lang="fr-FR" sz="1450" dirty="0" smtClean="0">
                <a:solidFill>
                  <a:srgbClr val="008BC0"/>
                </a:solidFill>
                <a:latin typeface="Blogger Sans" charset="0"/>
                <a:ea typeface="Arial Unicode MS" charset="0"/>
                <a:cs typeface="+mn-cs"/>
              </a:rPr>
              <a:t> dalla </a:t>
            </a:r>
            <a:r>
              <a:rPr lang="fr-FR" sz="1450" dirty="0" err="1" smtClean="0">
                <a:solidFill>
                  <a:srgbClr val="008BC0"/>
                </a:solidFill>
                <a:latin typeface="Blogger Sans" charset="0"/>
                <a:ea typeface="Arial Unicode MS" charset="0"/>
                <a:cs typeface="+mn-cs"/>
              </a:rPr>
              <a:t>rete</a:t>
            </a:r>
            <a:endParaRPr lang="fr-FR" sz="1450" dirty="0">
              <a:solidFill>
                <a:srgbClr val="008BC0"/>
              </a:solidFill>
              <a:latin typeface="Blogger Sans" charset="0"/>
              <a:ea typeface="Arial Unicode MS" charset="0"/>
              <a:cs typeface="+mn-cs"/>
            </a:endParaRPr>
          </a:p>
        </p:txBody>
      </p:sp>
      <p:sp>
        <p:nvSpPr>
          <p:cNvPr id="11272" name="ZoneTexte 7"/>
          <p:cNvSpPr txBox="1">
            <a:spLocks noChangeArrowheads="1"/>
          </p:cNvSpPr>
          <p:nvPr/>
        </p:nvSpPr>
        <p:spPr bwMode="auto">
          <a:xfrm>
            <a:off x="3419872" y="3645023"/>
            <a:ext cx="2304256" cy="187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/>
            <a:r>
              <a:rPr lang="fr-FR" altLang="en-US" sz="1400" dirty="0">
                <a:solidFill>
                  <a:srgbClr val="008BC0"/>
                </a:solidFill>
                <a:latin typeface="Blogger Sans"/>
              </a:rPr>
              <a:t>2008-2018</a:t>
            </a:r>
          </a:p>
          <a:p>
            <a:pPr algn="ctr"/>
            <a:r>
              <a:rPr lang="fr-FR" altLang="en-US" sz="1400" dirty="0" smtClean="0">
                <a:solidFill>
                  <a:srgbClr val="008BC0"/>
                </a:solidFill>
                <a:latin typeface="Blogger Sans"/>
              </a:rPr>
              <a:t>In 10 </a:t>
            </a:r>
            <a:r>
              <a:rPr lang="fr-FR" altLang="en-US" sz="1400" dirty="0" err="1" smtClean="0">
                <a:solidFill>
                  <a:srgbClr val="008BC0"/>
                </a:solidFill>
                <a:latin typeface="Blogger Sans"/>
              </a:rPr>
              <a:t>anni</a:t>
            </a:r>
            <a:endParaRPr lang="fr-FR" altLang="en-US" sz="1400" dirty="0">
              <a:solidFill>
                <a:srgbClr val="006B8E"/>
              </a:solidFill>
              <a:latin typeface="Blogger Sans"/>
            </a:endParaRPr>
          </a:p>
          <a:p>
            <a:pPr algn="ctr"/>
            <a:r>
              <a:rPr lang="fr-FR" altLang="en-US" sz="3200" dirty="0" smtClean="0">
                <a:solidFill>
                  <a:srgbClr val="006B8E"/>
                </a:solidFill>
                <a:latin typeface="Blogger Sans"/>
              </a:rPr>
              <a:t>2,6 </a:t>
            </a:r>
            <a:r>
              <a:rPr lang="fr-FR" altLang="en-US" sz="3200" dirty="0" err="1" smtClean="0">
                <a:solidFill>
                  <a:srgbClr val="006B8E"/>
                </a:solidFill>
                <a:latin typeface="Blogger Sans"/>
              </a:rPr>
              <a:t>milioni</a:t>
            </a:r>
            <a:endParaRPr lang="fr-FR" altLang="en-US" sz="3200" dirty="0" smtClean="0">
              <a:solidFill>
                <a:srgbClr val="006B8E"/>
              </a:solidFill>
              <a:latin typeface="Blogger Sans"/>
            </a:endParaRPr>
          </a:p>
          <a:p>
            <a:pPr algn="ctr"/>
            <a:r>
              <a:rPr lang="fr-FR" altLang="en-US" sz="1400" dirty="0" smtClean="0">
                <a:solidFill>
                  <a:srgbClr val="008BC0"/>
                </a:solidFill>
                <a:latin typeface="Blogger Sans"/>
              </a:rPr>
              <a:t>Imprese </a:t>
            </a:r>
            <a:r>
              <a:rPr lang="fr-FR" altLang="en-US" sz="1400" dirty="0" err="1" smtClean="0">
                <a:solidFill>
                  <a:srgbClr val="008BC0"/>
                </a:solidFill>
                <a:latin typeface="Blogger Sans"/>
              </a:rPr>
              <a:t>hanno</a:t>
            </a:r>
            <a:r>
              <a:rPr lang="fr-FR" altLang="en-US" sz="1400" dirty="0" smtClean="0">
                <a:solidFill>
                  <a:srgbClr val="008BC0"/>
                </a:solidFill>
                <a:latin typeface="Blogger Sans"/>
              </a:rPr>
              <a:t> </a:t>
            </a:r>
            <a:r>
              <a:rPr lang="fr-FR" altLang="en-US" sz="1400" dirty="0" err="1" smtClean="0">
                <a:solidFill>
                  <a:srgbClr val="008BC0"/>
                </a:solidFill>
                <a:latin typeface="Blogger Sans"/>
              </a:rPr>
              <a:t>beneficiato</a:t>
            </a:r>
            <a:r>
              <a:rPr lang="fr-FR" altLang="en-US" sz="1400" dirty="0" smtClean="0">
                <a:solidFill>
                  <a:srgbClr val="008BC0"/>
                </a:solidFill>
                <a:latin typeface="Blogger Sans"/>
              </a:rPr>
              <a:t> dei </a:t>
            </a:r>
            <a:r>
              <a:rPr lang="fr-FR" altLang="en-US" sz="1400" dirty="0" err="1" smtClean="0">
                <a:solidFill>
                  <a:srgbClr val="008BC0"/>
                </a:solidFill>
                <a:latin typeface="Blogger Sans"/>
              </a:rPr>
              <a:t>servizi</a:t>
            </a:r>
            <a:r>
              <a:rPr lang="fr-FR" altLang="en-US" sz="1400" dirty="0" smtClean="0">
                <a:solidFill>
                  <a:srgbClr val="008BC0"/>
                </a:solidFill>
                <a:latin typeface="Blogger Sans"/>
              </a:rPr>
              <a:t> della </a:t>
            </a:r>
            <a:r>
              <a:rPr lang="fr-FR" altLang="en-US" sz="1400" dirty="0" err="1" smtClean="0">
                <a:solidFill>
                  <a:srgbClr val="008BC0"/>
                </a:solidFill>
                <a:latin typeface="Blogger Sans"/>
              </a:rPr>
              <a:t>rete</a:t>
            </a:r>
            <a:r>
              <a:rPr lang="fr-FR" altLang="en-US" sz="1400" dirty="0" smtClean="0">
                <a:solidFill>
                  <a:srgbClr val="008BC0"/>
                </a:solidFill>
                <a:latin typeface="Blogger Sans"/>
              </a:rPr>
              <a:t> Enterprise Europe Network</a:t>
            </a:r>
            <a:endParaRPr lang="fr-FR" altLang="en-US" sz="1400" dirty="0">
              <a:solidFill>
                <a:srgbClr val="008BC0"/>
              </a:solidFill>
              <a:latin typeface="Blogger Sans"/>
            </a:endParaRPr>
          </a:p>
        </p:txBody>
      </p:sp>
    </p:spTree>
    <p:extLst>
      <p:ext uri="{BB962C8B-B14F-4D97-AF65-F5344CB8AC3E}">
        <p14:creationId xmlns:p14="http://schemas.microsoft.com/office/powerpoint/2010/main" val="2779697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1127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Imag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157288"/>
            <a:ext cx="7488237" cy="561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ZoneTexte 3"/>
          <p:cNvSpPr txBox="1">
            <a:spLocks noChangeArrowheads="1"/>
          </p:cNvSpPr>
          <p:nvPr/>
        </p:nvSpPr>
        <p:spPr bwMode="auto">
          <a:xfrm>
            <a:off x="3708400" y="3211513"/>
            <a:ext cx="4535488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/>
            <a:r>
              <a:rPr lang="fr-FR" altLang="fr-FR" sz="4400" dirty="0">
                <a:solidFill>
                  <a:srgbClr val="006B8E"/>
                </a:solidFill>
                <a:latin typeface="Blogger Sans" pitchFamily="50" charset="0"/>
              </a:rPr>
              <a:t>86 %</a:t>
            </a:r>
          </a:p>
          <a:p>
            <a:pPr algn="ctr"/>
            <a:r>
              <a:rPr lang="fr-FR" altLang="fr-FR" dirty="0" smtClean="0">
                <a:solidFill>
                  <a:srgbClr val="008BC0"/>
                </a:solidFill>
                <a:latin typeface="Blogger Sans" pitchFamily="50" charset="0"/>
              </a:rPr>
              <a:t>Tasso di </a:t>
            </a:r>
            <a:r>
              <a:rPr lang="fr-FR" altLang="fr-FR" dirty="0" err="1" smtClean="0">
                <a:solidFill>
                  <a:srgbClr val="008BC0"/>
                </a:solidFill>
                <a:latin typeface="Blogger Sans" pitchFamily="50" charset="0"/>
              </a:rPr>
              <a:t>soddisfazione</a:t>
            </a:r>
            <a:r>
              <a:rPr lang="fr-FR" altLang="fr-FR" dirty="0" smtClean="0">
                <a:solidFill>
                  <a:srgbClr val="008BC0"/>
                </a:solidFill>
                <a:latin typeface="Blogger Sans" pitchFamily="50" charset="0"/>
              </a:rPr>
              <a:t> dei </a:t>
            </a:r>
            <a:r>
              <a:rPr lang="fr-FR" altLang="fr-FR" dirty="0" err="1" smtClean="0">
                <a:solidFill>
                  <a:srgbClr val="008BC0"/>
                </a:solidFill>
                <a:latin typeface="Blogger Sans" pitchFamily="50" charset="0"/>
              </a:rPr>
              <a:t>clienti</a:t>
            </a:r>
            <a:endParaRPr lang="fr-FR" altLang="fr-FR" dirty="0"/>
          </a:p>
        </p:txBody>
      </p:sp>
      <p:sp>
        <p:nvSpPr>
          <p:cNvPr id="13316" name="ZoneTexte 3"/>
          <p:cNvSpPr txBox="1">
            <a:spLocks noChangeArrowheads="1"/>
          </p:cNvSpPr>
          <p:nvPr/>
        </p:nvSpPr>
        <p:spPr bwMode="auto">
          <a:xfrm>
            <a:off x="468313" y="1593850"/>
            <a:ext cx="9144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r>
              <a:rPr lang="fr-FR" altLang="fr-FR" sz="4000" kern="0" dirty="0" err="1" smtClean="0">
                <a:solidFill>
                  <a:srgbClr val="006491"/>
                </a:solidFill>
                <a:latin typeface="Blogger Sans" charset="0"/>
                <a:ea typeface="Blogger Sans" charset="0"/>
                <a:cs typeface="Blogger Sans" charset="0"/>
              </a:rPr>
              <a:t>Soddifazione</a:t>
            </a:r>
            <a:r>
              <a:rPr lang="fr-FR" altLang="fr-FR" sz="4000" kern="0" dirty="0" smtClean="0">
                <a:solidFill>
                  <a:srgbClr val="006491"/>
                </a:solidFill>
                <a:latin typeface="Blogger Sans" charset="0"/>
                <a:ea typeface="Blogger Sans" charset="0"/>
                <a:cs typeface="Blogger Sans" charset="0"/>
              </a:rPr>
              <a:t> dei </a:t>
            </a:r>
            <a:r>
              <a:rPr lang="fr-FR" altLang="fr-FR" sz="4000" kern="0" dirty="0" err="1" smtClean="0">
                <a:solidFill>
                  <a:srgbClr val="006491"/>
                </a:solidFill>
                <a:latin typeface="Blogger Sans" charset="0"/>
                <a:ea typeface="Blogger Sans" charset="0"/>
                <a:cs typeface="Blogger Sans" charset="0"/>
              </a:rPr>
              <a:t>clienti</a:t>
            </a:r>
            <a:endParaRPr lang="fr-FR" altLang="fr-FR" sz="4000" kern="0" dirty="0">
              <a:solidFill>
                <a:srgbClr val="006491"/>
              </a:solidFill>
              <a:latin typeface="Blogger Sans" charset="0"/>
              <a:ea typeface="Blogger Sans" charset="0"/>
              <a:cs typeface="Blogger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5870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Imag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26" t="31100" r="57088" b="28999"/>
          <a:stretch>
            <a:fillRect/>
          </a:stretch>
        </p:blipFill>
        <p:spPr bwMode="auto">
          <a:xfrm>
            <a:off x="1111250" y="2659063"/>
            <a:ext cx="1592263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ZoneTexte 2"/>
          <p:cNvSpPr txBox="1">
            <a:spLocks noChangeArrowheads="1"/>
          </p:cNvSpPr>
          <p:nvPr/>
        </p:nvSpPr>
        <p:spPr bwMode="auto">
          <a:xfrm>
            <a:off x="792163" y="4135438"/>
            <a:ext cx="2232025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/>
            <a:r>
              <a:rPr lang="fr-FR" altLang="fr-FR" sz="1800" dirty="0">
                <a:solidFill>
                  <a:srgbClr val="006B8E"/>
                </a:solidFill>
                <a:latin typeface="Blogger Sans" pitchFamily="50" charset="0"/>
              </a:rPr>
              <a:t>65 %</a:t>
            </a:r>
          </a:p>
          <a:p>
            <a:pPr algn="ctr"/>
            <a:r>
              <a:rPr lang="fr-FR" altLang="fr-FR" sz="1400" dirty="0">
                <a:solidFill>
                  <a:srgbClr val="008BC0"/>
                </a:solidFill>
                <a:latin typeface="Blogger Sans" pitchFamily="50" charset="0"/>
              </a:rPr>
              <a:t>d</a:t>
            </a:r>
            <a:r>
              <a:rPr lang="fr-FR" altLang="fr-FR" sz="1400" dirty="0" smtClean="0">
                <a:solidFill>
                  <a:srgbClr val="008BC0"/>
                </a:solidFill>
                <a:latin typeface="Blogger Sans" pitchFamily="50" charset="0"/>
              </a:rPr>
              <a:t>i </a:t>
            </a:r>
            <a:r>
              <a:rPr lang="fr-FR" altLang="fr-FR" sz="1400" dirty="0" err="1" smtClean="0">
                <a:solidFill>
                  <a:srgbClr val="008BC0"/>
                </a:solidFill>
                <a:latin typeface="Blogger Sans" pitchFamily="50" charset="0"/>
              </a:rPr>
              <a:t>imprese</a:t>
            </a:r>
            <a:r>
              <a:rPr lang="fr-FR" altLang="fr-FR" sz="1400" dirty="0" smtClean="0">
                <a:solidFill>
                  <a:srgbClr val="008BC0"/>
                </a:solidFill>
                <a:latin typeface="Blogger Sans" pitchFamily="50" charset="0"/>
              </a:rPr>
              <a:t>  </a:t>
            </a:r>
            <a:r>
              <a:rPr lang="fr-FR" altLang="fr-FR" sz="1400" dirty="0" err="1" smtClean="0">
                <a:solidFill>
                  <a:srgbClr val="008BC0"/>
                </a:solidFill>
                <a:latin typeface="Blogger Sans" pitchFamily="50" charset="0"/>
              </a:rPr>
              <a:t>che</a:t>
            </a:r>
            <a:r>
              <a:rPr lang="fr-FR" altLang="fr-FR" sz="1400" dirty="0" smtClean="0">
                <a:solidFill>
                  <a:srgbClr val="008BC0"/>
                </a:solidFill>
                <a:latin typeface="Blogger Sans" pitchFamily="50" charset="0"/>
              </a:rPr>
              <a:t> si </a:t>
            </a:r>
            <a:r>
              <a:rPr lang="fr-FR" altLang="fr-FR" sz="1400" dirty="0" err="1" smtClean="0">
                <a:solidFill>
                  <a:srgbClr val="008BC0"/>
                </a:solidFill>
                <a:latin typeface="Blogger Sans" pitchFamily="50" charset="0"/>
              </a:rPr>
              <a:t>aspettano</a:t>
            </a:r>
            <a:r>
              <a:rPr lang="fr-FR" altLang="fr-FR" sz="1400" dirty="0" smtClean="0">
                <a:solidFill>
                  <a:srgbClr val="008BC0"/>
                </a:solidFill>
                <a:latin typeface="Blogger Sans" pitchFamily="50" charset="0"/>
              </a:rPr>
              <a:t> di </a:t>
            </a:r>
            <a:r>
              <a:rPr lang="fr-FR" altLang="fr-FR" sz="1400" dirty="0" err="1" smtClean="0">
                <a:solidFill>
                  <a:srgbClr val="008BC0"/>
                </a:solidFill>
                <a:latin typeface="Blogger Sans" pitchFamily="50" charset="0"/>
              </a:rPr>
              <a:t>aumentare</a:t>
            </a:r>
            <a:r>
              <a:rPr lang="fr-FR" altLang="fr-FR" sz="1400" dirty="0" smtClean="0">
                <a:solidFill>
                  <a:srgbClr val="008BC0"/>
                </a:solidFill>
                <a:latin typeface="Blogger Sans" pitchFamily="50" charset="0"/>
              </a:rPr>
              <a:t> il </a:t>
            </a:r>
            <a:r>
              <a:rPr lang="fr-FR" altLang="fr-FR" sz="1400" dirty="0" err="1" smtClean="0">
                <a:solidFill>
                  <a:srgbClr val="008BC0"/>
                </a:solidFill>
                <a:latin typeface="Blogger Sans" pitchFamily="50" charset="0"/>
              </a:rPr>
              <a:t>fatturato</a:t>
            </a:r>
            <a:endParaRPr lang="fr-FR" altLang="fr-FR" sz="1400" dirty="0">
              <a:solidFill>
                <a:srgbClr val="008BC0"/>
              </a:solidFill>
              <a:latin typeface="Blogger Sans" pitchFamily="50" charset="0"/>
            </a:endParaRPr>
          </a:p>
        </p:txBody>
      </p:sp>
      <p:sp>
        <p:nvSpPr>
          <p:cNvPr id="14340" name="ZoneTexte 3"/>
          <p:cNvSpPr txBox="1">
            <a:spLocks noChangeArrowheads="1"/>
          </p:cNvSpPr>
          <p:nvPr/>
        </p:nvSpPr>
        <p:spPr bwMode="auto">
          <a:xfrm>
            <a:off x="468313" y="1593850"/>
            <a:ext cx="9144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r>
              <a:rPr lang="fr-FR" altLang="fr-FR" sz="4000" kern="0" dirty="0" err="1">
                <a:solidFill>
                  <a:srgbClr val="006491"/>
                </a:solidFill>
                <a:latin typeface="Blogger Sans" charset="0"/>
                <a:ea typeface="Blogger Sans" charset="0"/>
                <a:cs typeface="Blogger Sans" charset="0"/>
              </a:rPr>
              <a:t>Servizi</a:t>
            </a:r>
            <a:r>
              <a:rPr lang="fr-FR" altLang="fr-FR" sz="4000" kern="0" dirty="0">
                <a:solidFill>
                  <a:srgbClr val="006491"/>
                </a:solidFill>
                <a:latin typeface="Blogger Sans" charset="0"/>
                <a:ea typeface="Blogger Sans" charset="0"/>
                <a:cs typeface="Blogger Sans" charset="0"/>
              </a:rPr>
              <a:t> EEN: </a:t>
            </a:r>
            <a:r>
              <a:rPr lang="fr-FR" altLang="fr-FR" sz="4000" kern="0" dirty="0" err="1" smtClean="0">
                <a:solidFill>
                  <a:srgbClr val="006491"/>
                </a:solidFill>
                <a:latin typeface="Blogger Sans" charset="0"/>
                <a:ea typeface="Blogger Sans" charset="0"/>
                <a:cs typeface="Blogger Sans" charset="0"/>
              </a:rPr>
              <a:t>uno</a:t>
            </a:r>
            <a:r>
              <a:rPr lang="fr-FR" altLang="fr-FR" sz="4000" kern="0" dirty="0" smtClean="0">
                <a:solidFill>
                  <a:srgbClr val="006491"/>
                </a:solidFill>
                <a:latin typeface="Blogger Sans" charset="0"/>
                <a:ea typeface="Blogger Sans" charset="0"/>
                <a:cs typeface="Blogger Sans" charset="0"/>
              </a:rPr>
              <a:t> </a:t>
            </a:r>
            <a:r>
              <a:rPr lang="fr-FR" altLang="fr-FR" sz="4000" kern="0" dirty="0" err="1" smtClean="0">
                <a:solidFill>
                  <a:srgbClr val="006491"/>
                </a:solidFill>
                <a:latin typeface="Blogger Sans" charset="0"/>
                <a:ea typeface="Blogger Sans" charset="0"/>
                <a:cs typeface="Blogger Sans" charset="0"/>
              </a:rPr>
              <a:t>sguardo</a:t>
            </a:r>
            <a:r>
              <a:rPr lang="fr-FR" altLang="fr-FR" sz="4000" kern="0" dirty="0" smtClean="0">
                <a:solidFill>
                  <a:srgbClr val="006491"/>
                </a:solidFill>
                <a:latin typeface="Blogger Sans" charset="0"/>
                <a:ea typeface="Blogger Sans" charset="0"/>
                <a:cs typeface="Blogger Sans" charset="0"/>
              </a:rPr>
              <a:t> al </a:t>
            </a:r>
            <a:r>
              <a:rPr lang="fr-FR" altLang="fr-FR" sz="4000" kern="0" smtClean="0">
                <a:solidFill>
                  <a:srgbClr val="006491"/>
                </a:solidFill>
                <a:latin typeface="Blogger Sans" charset="0"/>
                <a:ea typeface="Blogger Sans" charset="0"/>
                <a:cs typeface="Blogger Sans" charset="0"/>
              </a:rPr>
              <a:t>futuro</a:t>
            </a:r>
            <a:endParaRPr lang="fr-FR" altLang="fr-FR" sz="4000" kern="0" dirty="0">
              <a:solidFill>
                <a:srgbClr val="006491"/>
              </a:solidFill>
              <a:latin typeface="Blogger Sans" charset="0"/>
              <a:ea typeface="Blogger Sans" charset="0"/>
              <a:cs typeface="Blogger Sans" charset="0"/>
            </a:endParaRPr>
          </a:p>
        </p:txBody>
      </p:sp>
      <p:pic>
        <p:nvPicPr>
          <p:cNvPr id="5" name="Imag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65" t="30946" r="54027" b="29388"/>
          <a:stretch>
            <a:fillRect/>
          </a:stretch>
        </p:blipFill>
        <p:spPr bwMode="auto">
          <a:xfrm>
            <a:off x="6303963" y="2565400"/>
            <a:ext cx="1947862" cy="1585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24" t="26250" r="58263" b="27550"/>
          <a:stretch>
            <a:fillRect/>
          </a:stretch>
        </p:blipFill>
        <p:spPr bwMode="auto">
          <a:xfrm>
            <a:off x="3706813" y="2370138"/>
            <a:ext cx="1595437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ZoneTexte 3"/>
          <p:cNvSpPr txBox="1">
            <a:spLocks noChangeArrowheads="1"/>
          </p:cNvSpPr>
          <p:nvPr/>
        </p:nvSpPr>
        <p:spPr bwMode="auto">
          <a:xfrm>
            <a:off x="6350000" y="4135438"/>
            <a:ext cx="1800225" cy="1231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/>
            <a:r>
              <a:rPr lang="fr-FR" altLang="fr-FR" sz="1800" dirty="0">
                <a:solidFill>
                  <a:srgbClr val="006B8E"/>
                </a:solidFill>
                <a:latin typeface="Blogger Sans" pitchFamily="50" charset="0"/>
              </a:rPr>
              <a:t>54 </a:t>
            </a:r>
            <a:r>
              <a:rPr lang="fr-FR" altLang="fr-FR" sz="1800" dirty="0" smtClean="0">
                <a:solidFill>
                  <a:srgbClr val="006B8E"/>
                </a:solidFill>
                <a:latin typeface="Blogger Sans" pitchFamily="50" charset="0"/>
              </a:rPr>
              <a:t>%</a:t>
            </a:r>
            <a:r>
              <a:rPr lang="fr-FR" altLang="fr-FR" sz="1800" dirty="0">
                <a:solidFill>
                  <a:srgbClr val="008BC0"/>
                </a:solidFill>
                <a:latin typeface="Blogger Sans" pitchFamily="50" charset="0"/>
              </a:rPr>
              <a:t> </a:t>
            </a:r>
            <a:endParaRPr lang="fr-FR" altLang="fr-FR" sz="1800" dirty="0" smtClean="0">
              <a:solidFill>
                <a:srgbClr val="008BC0"/>
              </a:solidFill>
              <a:latin typeface="Blogger Sans" pitchFamily="50" charset="0"/>
            </a:endParaRPr>
          </a:p>
          <a:p>
            <a:pPr algn="ctr"/>
            <a:r>
              <a:rPr lang="fr-FR" altLang="fr-FR" sz="1400" dirty="0" smtClean="0">
                <a:solidFill>
                  <a:srgbClr val="008BC0"/>
                </a:solidFill>
                <a:latin typeface="Blogger Sans" pitchFamily="50" charset="0"/>
              </a:rPr>
              <a:t>di </a:t>
            </a:r>
            <a:r>
              <a:rPr lang="fr-FR" altLang="fr-FR" sz="1400" dirty="0" err="1">
                <a:solidFill>
                  <a:srgbClr val="008BC0"/>
                </a:solidFill>
                <a:latin typeface="Blogger Sans" pitchFamily="50" charset="0"/>
              </a:rPr>
              <a:t>imprese</a:t>
            </a:r>
            <a:r>
              <a:rPr lang="fr-FR" altLang="fr-FR" sz="1400" dirty="0">
                <a:solidFill>
                  <a:srgbClr val="008BC0"/>
                </a:solidFill>
                <a:latin typeface="Blogger Sans" pitchFamily="50" charset="0"/>
              </a:rPr>
              <a:t>  </a:t>
            </a:r>
            <a:r>
              <a:rPr lang="fr-FR" altLang="fr-FR" sz="1400" dirty="0" err="1">
                <a:solidFill>
                  <a:srgbClr val="008BC0"/>
                </a:solidFill>
                <a:latin typeface="Blogger Sans" pitchFamily="50" charset="0"/>
              </a:rPr>
              <a:t>che</a:t>
            </a:r>
            <a:r>
              <a:rPr lang="fr-FR" altLang="fr-FR" sz="1400" dirty="0">
                <a:solidFill>
                  <a:srgbClr val="008BC0"/>
                </a:solidFill>
                <a:latin typeface="Blogger Sans" pitchFamily="50" charset="0"/>
              </a:rPr>
              <a:t> si </a:t>
            </a:r>
            <a:r>
              <a:rPr lang="fr-FR" altLang="fr-FR" sz="1400" dirty="0" err="1">
                <a:solidFill>
                  <a:srgbClr val="008BC0"/>
                </a:solidFill>
                <a:latin typeface="Blogger Sans" pitchFamily="50" charset="0"/>
              </a:rPr>
              <a:t>aspettano</a:t>
            </a:r>
            <a:r>
              <a:rPr lang="fr-FR" altLang="fr-FR" sz="1400" dirty="0">
                <a:solidFill>
                  <a:srgbClr val="008BC0"/>
                </a:solidFill>
                <a:latin typeface="Blogger Sans" pitchFamily="50" charset="0"/>
              </a:rPr>
              <a:t> di </a:t>
            </a:r>
            <a:r>
              <a:rPr lang="fr-FR" altLang="fr-FR" sz="1400" dirty="0" err="1">
                <a:solidFill>
                  <a:srgbClr val="008BC0"/>
                </a:solidFill>
                <a:latin typeface="Blogger Sans" pitchFamily="50" charset="0"/>
              </a:rPr>
              <a:t>aumentare</a:t>
            </a:r>
            <a:r>
              <a:rPr lang="fr-FR" altLang="fr-FR" sz="1400" dirty="0">
                <a:solidFill>
                  <a:srgbClr val="008BC0"/>
                </a:solidFill>
                <a:latin typeface="Blogger Sans" pitchFamily="50" charset="0"/>
              </a:rPr>
              <a:t> </a:t>
            </a:r>
            <a:r>
              <a:rPr lang="fr-FR" altLang="fr-FR" sz="1400" dirty="0" smtClean="0">
                <a:solidFill>
                  <a:srgbClr val="008BC0"/>
                </a:solidFill>
                <a:latin typeface="Blogger Sans" pitchFamily="50" charset="0"/>
              </a:rPr>
              <a:t>la </a:t>
            </a:r>
            <a:r>
              <a:rPr lang="fr-FR" altLang="fr-FR" sz="1400" dirty="0" err="1" smtClean="0">
                <a:solidFill>
                  <a:srgbClr val="008BC0"/>
                </a:solidFill>
                <a:latin typeface="Blogger Sans" pitchFamily="50" charset="0"/>
              </a:rPr>
              <a:t>propia</a:t>
            </a:r>
            <a:r>
              <a:rPr lang="fr-FR" altLang="fr-FR" sz="1400" dirty="0" smtClean="0">
                <a:solidFill>
                  <a:srgbClr val="008BC0"/>
                </a:solidFill>
                <a:latin typeface="Blogger Sans" pitchFamily="50" charset="0"/>
              </a:rPr>
              <a:t> quota di </a:t>
            </a:r>
            <a:r>
              <a:rPr lang="fr-FR" altLang="fr-FR" sz="1400" dirty="0" err="1" smtClean="0">
                <a:solidFill>
                  <a:srgbClr val="008BC0"/>
                </a:solidFill>
                <a:latin typeface="Blogger Sans" pitchFamily="50" charset="0"/>
              </a:rPr>
              <a:t>mercato</a:t>
            </a:r>
            <a:endParaRPr lang="fr-FR" altLang="fr-FR" sz="1400" dirty="0">
              <a:solidFill>
                <a:srgbClr val="008BC0"/>
              </a:solidFill>
              <a:latin typeface="Blogger Sans" pitchFamily="50" charset="0"/>
            </a:endParaRPr>
          </a:p>
        </p:txBody>
      </p:sp>
      <p:sp>
        <p:nvSpPr>
          <p:cNvPr id="8" name="ZoneTexte 1"/>
          <p:cNvSpPr txBox="1">
            <a:spLocks noChangeArrowheads="1"/>
          </p:cNvSpPr>
          <p:nvPr/>
        </p:nvSpPr>
        <p:spPr bwMode="auto">
          <a:xfrm>
            <a:off x="3640138" y="4092576"/>
            <a:ext cx="1868487" cy="1231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/>
            <a:r>
              <a:rPr lang="fr-FR" altLang="fr-FR" sz="1800" dirty="0">
                <a:solidFill>
                  <a:srgbClr val="006B8E"/>
                </a:solidFill>
                <a:latin typeface="Blogger Sans" pitchFamily="50" charset="0"/>
              </a:rPr>
              <a:t>85 </a:t>
            </a:r>
            <a:r>
              <a:rPr lang="fr-FR" altLang="fr-FR" sz="1800" dirty="0" smtClean="0">
                <a:solidFill>
                  <a:srgbClr val="006B8E"/>
                </a:solidFill>
                <a:latin typeface="Blogger Sans" pitchFamily="50" charset="0"/>
              </a:rPr>
              <a:t>%</a:t>
            </a:r>
          </a:p>
          <a:p>
            <a:pPr algn="ctr"/>
            <a:r>
              <a:rPr lang="fr-FR" altLang="fr-FR" sz="1400" dirty="0" smtClean="0">
                <a:solidFill>
                  <a:srgbClr val="008BC0"/>
                </a:solidFill>
                <a:latin typeface="Blogger Sans" pitchFamily="50" charset="0"/>
              </a:rPr>
              <a:t>di </a:t>
            </a:r>
            <a:r>
              <a:rPr lang="fr-FR" altLang="fr-FR" sz="1400" dirty="0" err="1" smtClean="0">
                <a:solidFill>
                  <a:srgbClr val="008BC0"/>
                </a:solidFill>
                <a:latin typeface="Blogger Sans" pitchFamily="50" charset="0"/>
              </a:rPr>
              <a:t>imprese</a:t>
            </a:r>
            <a:r>
              <a:rPr lang="fr-FR" altLang="fr-FR" sz="1400" dirty="0" smtClean="0">
                <a:solidFill>
                  <a:srgbClr val="008BC0"/>
                </a:solidFill>
                <a:latin typeface="Blogger Sans" pitchFamily="50" charset="0"/>
              </a:rPr>
              <a:t> </a:t>
            </a:r>
            <a:r>
              <a:rPr lang="fr-FR" altLang="fr-FR" sz="1400" dirty="0" err="1" smtClean="0">
                <a:solidFill>
                  <a:srgbClr val="008BC0"/>
                </a:solidFill>
                <a:latin typeface="Blogger Sans" pitchFamily="50" charset="0"/>
              </a:rPr>
              <a:t>che</a:t>
            </a:r>
            <a:r>
              <a:rPr lang="fr-FR" altLang="fr-FR" sz="1400" dirty="0" smtClean="0">
                <a:solidFill>
                  <a:srgbClr val="008BC0"/>
                </a:solidFill>
                <a:latin typeface="Blogger Sans" pitchFamily="50" charset="0"/>
              </a:rPr>
              <a:t> </a:t>
            </a:r>
            <a:r>
              <a:rPr lang="fr-FR" altLang="fr-FR" sz="1400" dirty="0" err="1" smtClean="0">
                <a:solidFill>
                  <a:srgbClr val="008BC0"/>
                </a:solidFill>
                <a:latin typeface="Blogger Sans" pitchFamily="50" charset="0"/>
              </a:rPr>
              <a:t>creeranno</a:t>
            </a:r>
            <a:r>
              <a:rPr lang="fr-FR" altLang="fr-FR" sz="1400" dirty="0" smtClean="0">
                <a:solidFill>
                  <a:srgbClr val="008BC0"/>
                </a:solidFill>
                <a:latin typeface="Blogger Sans" pitchFamily="50" charset="0"/>
              </a:rPr>
              <a:t>/ </a:t>
            </a:r>
            <a:r>
              <a:rPr lang="fr-FR" altLang="fr-FR" sz="1400" dirty="0" err="1" smtClean="0">
                <a:solidFill>
                  <a:srgbClr val="008BC0"/>
                </a:solidFill>
                <a:latin typeface="Blogger Sans" pitchFamily="50" charset="0"/>
              </a:rPr>
              <a:t>conserveranno</a:t>
            </a:r>
            <a:r>
              <a:rPr lang="fr-FR" altLang="fr-FR" sz="1400" dirty="0" smtClean="0">
                <a:solidFill>
                  <a:srgbClr val="008BC0"/>
                </a:solidFill>
                <a:latin typeface="Blogger Sans" pitchFamily="50" charset="0"/>
              </a:rPr>
              <a:t> </a:t>
            </a:r>
            <a:r>
              <a:rPr lang="fr-FR" altLang="fr-FR" sz="1400" dirty="0" err="1" smtClean="0">
                <a:solidFill>
                  <a:srgbClr val="008BC0"/>
                </a:solidFill>
                <a:latin typeface="Blogger Sans" pitchFamily="50" charset="0"/>
              </a:rPr>
              <a:t>posti</a:t>
            </a:r>
            <a:r>
              <a:rPr lang="fr-FR" altLang="fr-FR" sz="1400" dirty="0" smtClean="0">
                <a:solidFill>
                  <a:srgbClr val="008BC0"/>
                </a:solidFill>
                <a:latin typeface="Blogger Sans" pitchFamily="50" charset="0"/>
              </a:rPr>
              <a:t> di </a:t>
            </a:r>
            <a:r>
              <a:rPr lang="fr-FR" altLang="fr-FR" sz="1400" dirty="0" err="1" smtClean="0">
                <a:solidFill>
                  <a:srgbClr val="008BC0"/>
                </a:solidFill>
                <a:latin typeface="Blogger Sans" pitchFamily="50" charset="0"/>
              </a:rPr>
              <a:t>lavoro</a:t>
            </a:r>
            <a:r>
              <a:rPr lang="fr-FR" altLang="fr-FR" sz="1400" dirty="0" smtClean="0">
                <a:solidFill>
                  <a:srgbClr val="008BC0"/>
                </a:solidFill>
                <a:latin typeface="Blogger Sans" pitchFamily="50" charset="0"/>
              </a:rPr>
              <a:t> </a:t>
            </a:r>
            <a:endParaRPr lang="fr-FR" altLang="fr-FR" sz="1400" dirty="0">
              <a:solidFill>
                <a:srgbClr val="008BC0"/>
              </a:solidFill>
              <a:latin typeface="Blogger Sans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8569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/>
      <p:bldP spid="7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Rectangle 1"/>
          <p:cNvSpPr>
            <a:spLocks noChangeArrowheads="1"/>
          </p:cNvSpPr>
          <p:nvPr/>
        </p:nvSpPr>
        <p:spPr bwMode="auto">
          <a:xfrm>
            <a:off x="684212" y="1412875"/>
            <a:ext cx="6624092" cy="2446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r>
              <a:rPr lang="it-IT" sz="2800" b="1" dirty="0">
                <a:solidFill>
                  <a:schemeClr val="bg1"/>
                </a:solidFill>
                <a:latin typeface="Blogger Sans"/>
                <a:ea typeface="Verdana" panose="020B0604030504040204" pitchFamily="34" charset="0"/>
                <a:cs typeface="Verdana" panose="020B0604030504040204" pitchFamily="34" charset="0"/>
              </a:rPr>
              <a:t>Unioncamere Emilia – Romagna</a:t>
            </a:r>
            <a:r>
              <a:rPr lang="it-IT" sz="2000" b="1" dirty="0">
                <a:solidFill>
                  <a:schemeClr val="bg1"/>
                </a:solidFill>
                <a:latin typeface="Blogger Sans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it-IT" sz="2000" b="1" dirty="0">
                <a:solidFill>
                  <a:schemeClr val="bg1"/>
                </a:solidFill>
                <a:latin typeface="Blogger Sans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it-IT" sz="2000" b="1" dirty="0" smtClean="0">
                <a:solidFill>
                  <a:schemeClr val="bg1"/>
                </a:solidFill>
                <a:latin typeface="Blogger Sans"/>
                <a:ea typeface="Verdana" panose="020B0604030504040204" pitchFamily="34" charset="0"/>
                <a:cs typeface="Verdana" panose="020B0604030504040204" pitchFamily="34" charset="0"/>
              </a:rPr>
              <a:t>Valentina Patano</a:t>
            </a:r>
            <a:r>
              <a:rPr lang="it-IT" sz="2000" b="1" dirty="0">
                <a:solidFill>
                  <a:schemeClr val="bg1"/>
                </a:solidFill>
                <a:latin typeface="Blogger Sans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it-IT" sz="2000" b="1" dirty="0">
                <a:solidFill>
                  <a:schemeClr val="bg1"/>
                </a:solidFill>
                <a:latin typeface="Blogger Sans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it-IT" sz="2000" dirty="0">
                <a:solidFill>
                  <a:schemeClr val="bg1"/>
                </a:solidFill>
                <a:latin typeface="Blogger Sans"/>
                <a:ea typeface="Verdana" pitchFamily="34" charset="0"/>
                <a:cs typeface="Verdana" pitchFamily="34" charset="0"/>
              </a:rPr>
              <a:t>Viale Aldo Moro, 62 - Bologna</a:t>
            </a:r>
            <a:br>
              <a:rPr lang="it-IT" sz="2000" dirty="0">
                <a:solidFill>
                  <a:schemeClr val="bg1"/>
                </a:solidFill>
                <a:latin typeface="Blogger Sans"/>
                <a:ea typeface="Verdana" pitchFamily="34" charset="0"/>
                <a:cs typeface="Verdana" pitchFamily="34" charset="0"/>
              </a:rPr>
            </a:br>
            <a:r>
              <a:rPr lang="it-IT" sz="2000" dirty="0" err="1">
                <a:solidFill>
                  <a:schemeClr val="bg1"/>
                </a:solidFill>
                <a:latin typeface="Blogger Sans"/>
                <a:ea typeface="Verdana" pitchFamily="34" charset="0"/>
                <a:cs typeface="Verdana" pitchFamily="34" charset="0"/>
              </a:rPr>
              <a:t>Tel</a:t>
            </a:r>
            <a:r>
              <a:rPr lang="it-IT" sz="2000" dirty="0">
                <a:solidFill>
                  <a:schemeClr val="bg1"/>
                </a:solidFill>
                <a:latin typeface="Blogger Sans"/>
                <a:ea typeface="Verdana" pitchFamily="34" charset="0"/>
                <a:cs typeface="Verdana" pitchFamily="34" charset="0"/>
              </a:rPr>
              <a:t>: </a:t>
            </a:r>
            <a:r>
              <a:rPr lang="it-IT" sz="2000">
                <a:solidFill>
                  <a:schemeClr val="bg1"/>
                </a:solidFill>
                <a:latin typeface="Blogger Sans"/>
                <a:ea typeface="Verdana" pitchFamily="34" charset="0"/>
                <a:cs typeface="Verdana" pitchFamily="34" charset="0"/>
              </a:rPr>
              <a:t>051 </a:t>
            </a:r>
            <a:r>
              <a:rPr lang="it-IT" sz="2000" smtClean="0">
                <a:solidFill>
                  <a:schemeClr val="bg1"/>
                </a:solidFill>
                <a:latin typeface="Blogger Sans"/>
                <a:ea typeface="Verdana" pitchFamily="34" charset="0"/>
                <a:cs typeface="Verdana" pitchFamily="34" charset="0"/>
              </a:rPr>
              <a:t>6377034 </a:t>
            </a:r>
            <a:r>
              <a:rPr lang="it-IT" sz="2000" dirty="0">
                <a:solidFill>
                  <a:schemeClr val="bg1"/>
                </a:solidFill>
                <a:latin typeface="Blogger Sans"/>
                <a:ea typeface="Verdana" pitchFamily="34" charset="0"/>
                <a:cs typeface="Verdana" pitchFamily="34" charset="0"/>
              </a:rPr>
              <a:t/>
            </a:r>
            <a:br>
              <a:rPr lang="it-IT" sz="2000" dirty="0">
                <a:solidFill>
                  <a:schemeClr val="bg1"/>
                </a:solidFill>
                <a:latin typeface="Blogger Sans"/>
                <a:ea typeface="Verdana" pitchFamily="34" charset="0"/>
                <a:cs typeface="Verdana" pitchFamily="34" charset="0"/>
              </a:rPr>
            </a:br>
            <a:r>
              <a:rPr lang="it-IT" sz="2000" b="1" dirty="0">
                <a:solidFill>
                  <a:schemeClr val="bg1"/>
                </a:solidFill>
                <a:latin typeface="Blogger Sans"/>
                <a:ea typeface="Verdana" pitchFamily="34" charset="0"/>
                <a:cs typeface="Verdana" pitchFamily="34" charset="0"/>
                <a:hlinkClick r:id="rId3"/>
              </a:rPr>
              <a:t>simpler@rer.camcom.it</a:t>
            </a:r>
            <a:r>
              <a:rPr lang="it-IT" sz="2000" b="1" dirty="0">
                <a:solidFill>
                  <a:schemeClr val="bg1"/>
                </a:solidFill>
                <a:latin typeface="Blogger Sans"/>
                <a:ea typeface="Verdana" pitchFamily="34" charset="0"/>
                <a:cs typeface="Verdana" pitchFamily="34" charset="0"/>
              </a:rPr>
              <a:t/>
            </a:r>
            <a:br>
              <a:rPr lang="it-IT" sz="2000" b="1" dirty="0">
                <a:solidFill>
                  <a:schemeClr val="bg1"/>
                </a:solidFill>
                <a:latin typeface="Blogger Sans"/>
                <a:ea typeface="Verdana" pitchFamily="34" charset="0"/>
                <a:cs typeface="Verdana" pitchFamily="34" charset="0"/>
              </a:rPr>
            </a:br>
            <a:r>
              <a:rPr lang="it-IT" sz="2000" b="1" dirty="0">
                <a:solidFill>
                  <a:schemeClr val="bg1"/>
                </a:solidFill>
                <a:latin typeface="Blogger Sans"/>
                <a:ea typeface="Verdana" pitchFamily="34" charset="0"/>
                <a:cs typeface="Verdana" pitchFamily="34" charset="0"/>
                <a:hlinkClick r:id="rId4"/>
              </a:rPr>
              <a:t>http://www.ucer.camcom.it/enterprise-europe-network</a:t>
            </a:r>
            <a:r>
              <a:rPr lang="it-IT" sz="11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it-IT" sz="11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altLang="it-IT" sz="1100" b="1" dirty="0">
                <a:solidFill>
                  <a:srgbClr val="005FA9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fr-FR" altLang="it-IT" sz="1100" b="1" dirty="0">
                <a:solidFill>
                  <a:srgbClr val="005FA9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en-US" altLang="en-US" sz="2000" dirty="0">
              <a:solidFill>
                <a:schemeClr val="bg1"/>
              </a:solidFill>
              <a:latin typeface="Myriad Pro Light" charset="0"/>
              <a:ea typeface="Myriad Pro Light" charset="0"/>
              <a:cs typeface="Myriad Pro Light" charset="0"/>
            </a:endParaRPr>
          </a:p>
        </p:txBody>
      </p:sp>
      <p:sp>
        <p:nvSpPr>
          <p:cNvPr id="72707" name="Rectangle 1"/>
          <p:cNvSpPr>
            <a:spLocks noChangeArrowheads="1"/>
          </p:cNvSpPr>
          <p:nvPr/>
        </p:nvSpPr>
        <p:spPr bwMode="auto">
          <a:xfrm>
            <a:off x="4756150" y="2627313"/>
            <a:ext cx="33448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r>
              <a:rPr lang="en-US" altLang="en-US">
                <a:solidFill>
                  <a:srgbClr val="006491"/>
                </a:solidFill>
              </a:rPr>
              <a:t>Follow us at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9"/>
          <a:stretch>
            <a:fillRect/>
          </a:stretch>
        </p:blipFill>
        <p:spPr bwMode="auto">
          <a:xfrm>
            <a:off x="832744" y="1314891"/>
            <a:ext cx="7411662" cy="4634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n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44" y="3175"/>
            <a:ext cx="9144000" cy="159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14074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313"/>
          <a:stretch>
            <a:fillRect/>
          </a:stretch>
        </p:blipFill>
        <p:spPr bwMode="auto">
          <a:xfrm>
            <a:off x="0" y="404813"/>
            <a:ext cx="9144000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293848"/>
            <a:ext cx="9144000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028"/>
          <p:cNvSpPr>
            <a:spLocks noChangeArrowheads="1"/>
          </p:cNvSpPr>
          <p:nvPr/>
        </p:nvSpPr>
        <p:spPr bwMode="auto">
          <a:xfrm>
            <a:off x="468313" y="2000091"/>
            <a:ext cx="7018337" cy="2708434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schemeClr val="bg1">
                <a:alpha val="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cs typeface="Arial Unicode MS" pitchFamily="4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cs typeface="Arial Unicode MS" pitchFamily="4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 Unicode MS" pitchFamily="4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cs typeface="Arial Unicode MS" pitchFamily="4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cs typeface="Arial Unicode MS" pitchFamily="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 Unicode MS" pitchFamily="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 Unicode MS" pitchFamily="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 Unicode MS" pitchFamily="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 Unicode MS" pitchFamily="4" charset="0"/>
              </a:defRPr>
            </a:lvl9pPr>
          </a:lstStyle>
          <a:p>
            <a:pPr eaLnBrk="1" hangingPunct="1">
              <a:defRPr/>
            </a:pPr>
            <a:r>
              <a:rPr lang="it-IT" altLang="en-US" sz="2800" dirty="0" smtClean="0">
                <a:solidFill>
                  <a:srgbClr val="006491"/>
                </a:solidFill>
                <a:latin typeface="Blogger Sans" charset="0"/>
                <a:ea typeface="Arial Unicode MS"/>
              </a:rPr>
              <a:t>E</a:t>
            </a:r>
            <a:r>
              <a:rPr lang="it-IT" altLang="en-US" sz="2800" dirty="0">
                <a:solidFill>
                  <a:srgbClr val="006491"/>
                </a:solidFill>
                <a:latin typeface="Blogger Sans" charset="0"/>
                <a:ea typeface="Arial Unicode MS"/>
              </a:rPr>
              <a:t>’ la più grande rete europea a supporto dell’innovazione, dell’internazionalizzazione e della competitività delle </a:t>
            </a:r>
            <a:r>
              <a:rPr lang="it-IT" altLang="en-US" sz="2800" dirty="0" smtClean="0">
                <a:solidFill>
                  <a:srgbClr val="006491"/>
                </a:solidFill>
                <a:latin typeface="Blogger Sans" charset="0"/>
                <a:ea typeface="Arial Unicode MS"/>
              </a:rPr>
              <a:t>imprese</a:t>
            </a:r>
          </a:p>
          <a:p>
            <a:pPr eaLnBrk="1" hangingPunct="1">
              <a:defRPr/>
            </a:pPr>
            <a:r>
              <a:rPr lang="it-IT" altLang="en-US" sz="2800" dirty="0" smtClean="0">
                <a:solidFill>
                  <a:srgbClr val="006491"/>
                </a:solidFill>
                <a:latin typeface="Blogger Sans" charset="0"/>
                <a:ea typeface="Arial Unicode MS"/>
              </a:rPr>
              <a:t>presente in oltre </a:t>
            </a:r>
            <a:r>
              <a:rPr lang="it-IT" altLang="en-US" sz="2800" dirty="0" smtClean="0">
                <a:solidFill>
                  <a:srgbClr val="006491"/>
                </a:solidFill>
                <a:latin typeface="Blogger Sans" charset="0"/>
                <a:ea typeface="Arial Unicode MS"/>
                <a:hlinkClick r:id="rId5"/>
              </a:rPr>
              <a:t>60 paesi </a:t>
            </a:r>
            <a:r>
              <a:rPr lang="it-IT" altLang="en-US" sz="2800" dirty="0" smtClean="0">
                <a:solidFill>
                  <a:srgbClr val="006491"/>
                </a:solidFill>
                <a:latin typeface="Blogger Sans" charset="0"/>
                <a:ea typeface="Arial Unicode MS"/>
              </a:rPr>
              <a:t>con circa 600 punti di contatto e 3000 esperti</a:t>
            </a:r>
          </a:p>
          <a:p>
            <a:pPr eaLnBrk="1" hangingPunct="1">
              <a:defRPr/>
            </a:pPr>
            <a:r>
              <a:rPr lang="en-GB" altLang="en-US" sz="3600" dirty="0" smtClean="0">
                <a:solidFill>
                  <a:srgbClr val="006491"/>
                </a:solidFill>
                <a:latin typeface="Blogger Sans" charset="0"/>
                <a:ea typeface="Arial Unicode MS"/>
              </a:rPr>
              <a:t> </a:t>
            </a:r>
          </a:p>
        </p:txBody>
      </p:sp>
      <p:pic>
        <p:nvPicPr>
          <p:cNvPr id="8197" name="Imagen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159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asellaDiTesto 9"/>
          <p:cNvSpPr txBox="1"/>
          <p:nvPr/>
        </p:nvSpPr>
        <p:spPr>
          <a:xfrm>
            <a:off x="1403648" y="404665"/>
            <a:ext cx="59046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>
                <a:solidFill>
                  <a:schemeClr val="bg1"/>
                </a:solidFill>
                <a:latin typeface="Blogger Sans"/>
              </a:rPr>
              <a:t>La rete Enterprise Europe Network </a:t>
            </a:r>
            <a:endParaRPr lang="it-IT" sz="2800" dirty="0">
              <a:solidFill>
                <a:schemeClr val="bg1"/>
              </a:solidFill>
              <a:latin typeface="Blogger Sans"/>
            </a:endParaRPr>
          </a:p>
        </p:txBody>
      </p:sp>
    </p:spTree>
    <p:extLst>
      <p:ext uri="{BB962C8B-B14F-4D97-AF65-F5344CB8AC3E}">
        <p14:creationId xmlns:p14="http://schemas.microsoft.com/office/powerpoint/2010/main" val="2665084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1340768"/>
            <a:ext cx="8727177" cy="468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42335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3995936" y="2780928"/>
            <a:ext cx="900100" cy="288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prstDash val="dash"/>
                <a:miter lim="800000"/>
                <a:headEnd/>
                <a:tailEnd/>
              </a14:hiddenLine>
            </a:ext>
          </a:extLst>
        </p:spPr>
        <p:txBody>
          <a:bodyPr lIns="91429" tIns="45714" rIns="91429" bIns="45714"/>
          <a:lstStyle>
            <a:lvl1pPr>
              <a:spcBef>
                <a:spcPct val="20000"/>
              </a:spcBef>
              <a:buClr>
                <a:srgbClr val="005FA9"/>
              </a:buClr>
              <a:buChar char="•"/>
              <a:defRPr sz="32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6B6B6B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5FA9"/>
              </a:buClr>
              <a:buChar char="•"/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6B6B6B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5FA9"/>
              </a:buClr>
              <a:buFont typeface="Times" pitchFamily="18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FA9"/>
              </a:buClr>
              <a:buFont typeface="Times" pitchFamily="18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FA9"/>
              </a:buClr>
              <a:buFont typeface="Times" pitchFamily="18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FA9"/>
              </a:buClr>
              <a:buFont typeface="Times" pitchFamily="18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FA9"/>
              </a:buClr>
              <a:buFont typeface="Times" pitchFamily="18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ts val="513"/>
              </a:spcAft>
              <a:buClrTx/>
              <a:buFontTx/>
              <a:buNone/>
            </a:pPr>
            <a:r>
              <a:rPr lang="it-IT" altLang="it-IT" sz="1000" b="1" u="sng" dirty="0" smtClean="0">
                <a:solidFill>
                  <a:srgbClr val="00B050"/>
                </a:solidFill>
                <a:latin typeface="Blogger Sans"/>
                <a:cs typeface="Times New Roman" pitchFamily="18" charset="0"/>
              </a:rPr>
              <a:t>ALPS</a:t>
            </a:r>
            <a:endParaRPr lang="it-IT" altLang="it-IT" sz="1000" b="1" u="sng" dirty="0">
              <a:solidFill>
                <a:srgbClr val="00B050"/>
              </a:solidFill>
              <a:latin typeface="Blogger Sans"/>
              <a:cs typeface="Times New Roman" pitchFamily="18" charset="0"/>
            </a:endParaRPr>
          </a:p>
        </p:txBody>
      </p:sp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6543042" y="1682051"/>
            <a:ext cx="1656184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prstDash val="dashDot"/>
                <a:miter lim="800000"/>
                <a:headEnd/>
                <a:tailEnd/>
              </a14:hiddenLine>
            </a:ext>
          </a:extLst>
        </p:spPr>
        <p:txBody>
          <a:bodyPr lIns="91429" tIns="45714" rIns="91429" bIns="45714"/>
          <a:lstStyle>
            <a:lvl1pPr>
              <a:spcBef>
                <a:spcPct val="20000"/>
              </a:spcBef>
              <a:buClr>
                <a:srgbClr val="005FA9"/>
              </a:buClr>
              <a:buChar char="•"/>
              <a:defRPr sz="32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6B6B6B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5FA9"/>
              </a:buClr>
              <a:buChar char="•"/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6B6B6B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5FA9"/>
              </a:buClr>
              <a:buFont typeface="Times" pitchFamily="18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FA9"/>
              </a:buClr>
              <a:buFont typeface="Times" pitchFamily="18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FA9"/>
              </a:buClr>
              <a:buFont typeface="Times" pitchFamily="18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FA9"/>
              </a:buClr>
              <a:buFont typeface="Times" pitchFamily="18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FA9"/>
              </a:buClr>
              <a:buFont typeface="Times" pitchFamily="18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ts val="513"/>
              </a:spcAft>
              <a:buClrTx/>
              <a:buFontTx/>
              <a:buNone/>
            </a:pPr>
            <a:r>
              <a:rPr lang="it-IT" altLang="it-IT" sz="1000" b="1" u="sng" dirty="0" smtClean="0">
                <a:solidFill>
                  <a:srgbClr val="64B4E6"/>
                </a:solidFill>
                <a:cs typeface="Times New Roman" pitchFamily="18" charset="0"/>
              </a:rPr>
              <a:t> FRIEND </a:t>
            </a:r>
            <a:r>
              <a:rPr lang="it-IT" altLang="it-IT" sz="1000" b="1" u="sng" dirty="0">
                <a:solidFill>
                  <a:srgbClr val="64B4E6"/>
                </a:solidFill>
                <a:cs typeface="Times New Roman" pitchFamily="18" charset="0"/>
              </a:rPr>
              <a:t>EUROPE</a:t>
            </a:r>
          </a:p>
          <a:p>
            <a:pPr>
              <a:spcBef>
                <a:spcPct val="0"/>
              </a:spcBef>
              <a:buClrTx/>
              <a:buNone/>
            </a:pPr>
            <a:endParaRPr lang="it-IT" altLang="it-IT" sz="1000" b="1" dirty="0">
              <a:solidFill>
                <a:srgbClr val="6B6B6B"/>
              </a:solidFill>
              <a:cs typeface="Times New Roman" pitchFamily="18" charset="0"/>
            </a:endParaRPr>
          </a:p>
        </p:txBody>
      </p:sp>
      <p:sp>
        <p:nvSpPr>
          <p:cNvPr id="22533" name="Rectangle 5"/>
          <p:cNvSpPr>
            <a:spLocks noChangeArrowheads="1"/>
          </p:cNvSpPr>
          <p:nvPr/>
        </p:nvSpPr>
        <p:spPr bwMode="auto">
          <a:xfrm>
            <a:off x="7535748" y="3618006"/>
            <a:ext cx="1356732" cy="603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prstDash val="dash"/>
                <a:miter lim="800000"/>
                <a:headEnd/>
                <a:tailEnd/>
              </a14:hiddenLine>
            </a:ext>
          </a:extLst>
        </p:spPr>
        <p:txBody>
          <a:bodyPr lIns="91429" tIns="45714" rIns="91429" bIns="45714"/>
          <a:lstStyle>
            <a:lvl1pPr>
              <a:spcBef>
                <a:spcPct val="20000"/>
              </a:spcBef>
              <a:buClr>
                <a:srgbClr val="005FA9"/>
              </a:buClr>
              <a:buChar char="•"/>
              <a:defRPr sz="32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6B6B6B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5FA9"/>
              </a:buClr>
              <a:buChar char="•"/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6B6B6B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5FA9"/>
              </a:buClr>
              <a:buFont typeface="Times" pitchFamily="18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FA9"/>
              </a:buClr>
              <a:buFont typeface="Times" pitchFamily="18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FA9"/>
              </a:buClr>
              <a:buFont typeface="Times" pitchFamily="18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FA9"/>
              </a:buClr>
              <a:buFont typeface="Times" pitchFamily="18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FA9"/>
              </a:buClr>
              <a:buFont typeface="Times" pitchFamily="18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ts val="513"/>
              </a:spcAft>
              <a:buClrTx/>
              <a:buFontTx/>
              <a:buNone/>
            </a:pPr>
            <a:r>
              <a:rPr lang="it-IT" altLang="it-IT" sz="1000" b="1" u="sng" dirty="0" err="1">
                <a:solidFill>
                  <a:srgbClr val="FFC000"/>
                </a:solidFill>
                <a:cs typeface="Times New Roman" pitchFamily="18" charset="0"/>
              </a:rPr>
              <a:t>BRIDG€</a:t>
            </a:r>
            <a:r>
              <a:rPr lang="it-IT" altLang="it-IT" sz="1000" b="1" u="sng" dirty="0" err="1" smtClean="0">
                <a:solidFill>
                  <a:srgbClr val="FFC000"/>
                </a:solidFill>
                <a:cs typeface="Times New Roman" pitchFamily="18" charset="0"/>
              </a:rPr>
              <a:t>conomies</a:t>
            </a:r>
            <a:endParaRPr lang="it-IT" altLang="it-IT" sz="1000" b="1" dirty="0">
              <a:solidFill>
                <a:srgbClr val="FFC000"/>
              </a:solidFill>
              <a:cs typeface="Times New Roman" pitchFamily="18" charset="0"/>
            </a:endParaRPr>
          </a:p>
        </p:txBody>
      </p:sp>
      <p:sp>
        <p:nvSpPr>
          <p:cNvPr id="22534" name="Rectangle 6"/>
          <p:cNvSpPr>
            <a:spLocks noChangeArrowheads="1"/>
          </p:cNvSpPr>
          <p:nvPr/>
        </p:nvSpPr>
        <p:spPr bwMode="auto">
          <a:xfrm>
            <a:off x="4067944" y="3212976"/>
            <a:ext cx="1512168" cy="360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prstDash val="dash"/>
                <a:miter lim="800000"/>
                <a:headEnd/>
                <a:tailEnd/>
              </a14:hiddenLine>
            </a:ext>
          </a:extLst>
        </p:spPr>
        <p:txBody>
          <a:bodyPr lIns="91429" tIns="45714" rIns="91429" bIns="45714"/>
          <a:lstStyle>
            <a:lvl1pPr>
              <a:spcBef>
                <a:spcPct val="20000"/>
              </a:spcBef>
              <a:buClr>
                <a:srgbClr val="005FA9"/>
              </a:buClr>
              <a:buChar char="•"/>
              <a:defRPr sz="32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6B6B6B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5FA9"/>
              </a:buClr>
              <a:buChar char="•"/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6B6B6B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5FA9"/>
              </a:buClr>
              <a:buFont typeface="Times" pitchFamily="18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FA9"/>
              </a:buClr>
              <a:buFont typeface="Times" pitchFamily="18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FA9"/>
              </a:buClr>
              <a:buFont typeface="Times" pitchFamily="18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FA9"/>
              </a:buClr>
              <a:buFont typeface="Times" pitchFamily="18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FA9"/>
              </a:buClr>
              <a:buFont typeface="Times" pitchFamily="18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ts val="513"/>
              </a:spcAft>
              <a:buClrTx/>
              <a:buFontTx/>
              <a:buNone/>
            </a:pPr>
            <a:endParaRPr lang="it-IT" altLang="it-IT" sz="1000" b="1" u="sng" dirty="0" smtClean="0">
              <a:solidFill>
                <a:srgbClr val="6B6B6B"/>
              </a:solidFill>
              <a:cs typeface="Times New Roman" pitchFamily="18" charset="0"/>
            </a:endParaRPr>
          </a:p>
          <a:p>
            <a:pPr>
              <a:spcBef>
                <a:spcPct val="0"/>
              </a:spcBef>
              <a:spcAft>
                <a:spcPts val="513"/>
              </a:spcAft>
              <a:buClrTx/>
              <a:buFontTx/>
              <a:buNone/>
            </a:pPr>
            <a:r>
              <a:rPr lang="it-IT" altLang="it-IT" sz="1000" b="1" u="sng" dirty="0" smtClean="0">
                <a:solidFill>
                  <a:srgbClr val="6B6B6B"/>
                </a:solidFill>
                <a:cs typeface="Times New Roman" pitchFamily="18" charset="0"/>
              </a:rPr>
              <a:t>SME2EU</a:t>
            </a:r>
            <a:endParaRPr lang="it-IT" altLang="it-IT" sz="1000" b="1" u="sng" dirty="0">
              <a:solidFill>
                <a:srgbClr val="6B6B6B"/>
              </a:solidFill>
              <a:cs typeface="Times New Roman" pitchFamily="18" charset="0"/>
            </a:endParaRPr>
          </a:p>
        </p:txBody>
      </p:sp>
      <p:sp>
        <p:nvSpPr>
          <p:cNvPr id="22537" name="Rettangolo 2"/>
          <p:cNvSpPr>
            <a:spLocks noChangeArrowheads="1"/>
          </p:cNvSpPr>
          <p:nvPr/>
        </p:nvSpPr>
        <p:spPr bwMode="auto">
          <a:xfrm>
            <a:off x="4247964" y="4027032"/>
            <a:ext cx="648072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005FA9"/>
              </a:buClr>
              <a:buChar char="•"/>
              <a:defRPr sz="32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6B6B6B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5FA9"/>
              </a:buClr>
              <a:buChar char="•"/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6B6B6B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5FA9"/>
              </a:buClr>
              <a:buFont typeface="Times" pitchFamily="18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FA9"/>
              </a:buClr>
              <a:buFont typeface="Times" pitchFamily="18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FA9"/>
              </a:buClr>
              <a:buFont typeface="Times" pitchFamily="18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FA9"/>
              </a:buClr>
              <a:buFont typeface="Times" pitchFamily="18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FA9"/>
              </a:buClr>
              <a:buFont typeface="Times" pitchFamily="18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ts val="513"/>
              </a:spcAft>
              <a:buClrTx/>
              <a:buFontTx/>
              <a:buNone/>
            </a:pPr>
            <a:r>
              <a:rPr lang="it-IT" altLang="it-IT" sz="1000" b="1" u="sng" dirty="0" smtClean="0">
                <a:solidFill>
                  <a:srgbClr val="92D050"/>
                </a:solidFill>
                <a:cs typeface="Times New Roman" pitchFamily="18" charset="0"/>
              </a:rPr>
              <a:t>ELSE</a:t>
            </a:r>
            <a:endParaRPr lang="it-IT" altLang="it-IT" sz="1000" b="1" u="sng" dirty="0">
              <a:solidFill>
                <a:srgbClr val="92D050"/>
              </a:solidFill>
              <a:cs typeface="Times New Roman" pitchFamily="18" charset="0"/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1259632" y="116632"/>
            <a:ext cx="705678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>
                <a:solidFill>
                  <a:schemeClr val="bg1"/>
                </a:solidFill>
                <a:latin typeface="Blogger Sans"/>
              </a:rPr>
              <a:t>Enterprise Europe Network in Italia</a:t>
            </a:r>
          </a:p>
          <a:p>
            <a:r>
              <a:rPr lang="it-IT" sz="2800" dirty="0">
                <a:solidFill>
                  <a:schemeClr val="bg1"/>
                </a:solidFill>
                <a:latin typeface="Blogger Sans"/>
                <a:hlinkClick r:id="rId3"/>
              </a:rPr>
              <a:t>http://www.een-italia.eu</a:t>
            </a:r>
            <a:r>
              <a:rPr lang="it-IT" sz="2800" dirty="0" smtClean="0">
                <a:solidFill>
                  <a:schemeClr val="bg1"/>
                </a:solidFill>
                <a:latin typeface="Blogger Sans"/>
                <a:hlinkClick r:id="rId3"/>
              </a:rPr>
              <a:t>/</a:t>
            </a:r>
            <a:endParaRPr lang="it-IT" sz="2800" dirty="0" smtClean="0">
              <a:solidFill>
                <a:schemeClr val="bg1"/>
              </a:solidFill>
              <a:latin typeface="Blogger Sans"/>
            </a:endParaRPr>
          </a:p>
          <a:p>
            <a:endParaRPr lang="it-IT" sz="2800" dirty="0">
              <a:solidFill>
                <a:schemeClr val="bg1"/>
              </a:solidFill>
              <a:latin typeface="Blogger Sans"/>
            </a:endParaRPr>
          </a:p>
        </p:txBody>
      </p:sp>
      <p:pic>
        <p:nvPicPr>
          <p:cNvPr id="13" name="Immagin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6780" y="2204864"/>
            <a:ext cx="2736304" cy="3223840"/>
          </a:xfrm>
          <a:prstGeom prst="rect">
            <a:avLst/>
          </a:prstGeom>
        </p:spPr>
      </p:pic>
      <p:sp>
        <p:nvSpPr>
          <p:cNvPr id="2" name="CasellaDiTesto 1"/>
          <p:cNvSpPr txBox="1"/>
          <p:nvPr/>
        </p:nvSpPr>
        <p:spPr>
          <a:xfrm>
            <a:off x="589192" y="1790062"/>
            <a:ext cx="3262728" cy="338554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altLang="it-IT" sz="1200" b="1" u="sng" dirty="0" smtClean="0">
                <a:solidFill>
                  <a:srgbClr val="005FA9"/>
                </a:solidFill>
                <a:effectLst>
                  <a:reflection blurRad="685800" stA="83000" endPos="65000" dist="482600" dir="5400000" sy="-100000" algn="bl" rotWithShape="0"/>
                </a:effectLst>
                <a:latin typeface="Blogger Sans"/>
                <a:cs typeface="Times New Roman" pitchFamily="18" charset="0"/>
              </a:rPr>
              <a:t>SIMPLER</a:t>
            </a:r>
            <a:endParaRPr lang="it-IT" sz="1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reflection blurRad="685800" stA="83000" endPos="65000" dist="482600" dir="5400000" sy="-100000" algn="bl" rotWithShape="0"/>
              </a:effectLst>
            </a:endParaRPr>
          </a:p>
          <a:p>
            <a:endParaRPr lang="it-IT" altLang="it-IT" sz="1200" b="1" u="sng" dirty="0">
              <a:solidFill>
                <a:srgbClr val="005FA9"/>
              </a:solidFill>
              <a:effectLst>
                <a:reflection blurRad="685800" stA="83000" endPos="65000" dist="482600" dir="5400000" sy="-100000" algn="bl" rotWithShape="0"/>
              </a:effectLst>
              <a:latin typeface="Blogger Sans"/>
              <a:cs typeface="Times New Roman" pitchFamily="18" charset="0"/>
            </a:endParaRP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it-IT" altLang="it-IT" sz="1200" b="1" dirty="0" err="1" smtClean="0">
                <a:solidFill>
                  <a:srgbClr val="005FA9"/>
                </a:solidFill>
                <a:effectLst>
                  <a:reflection blurRad="685800" stA="83000" endPos="65000" dist="482600" dir="5400000" sy="-100000" algn="bl" rotWithShape="0"/>
                </a:effectLst>
                <a:latin typeface="Blogger Sans"/>
                <a:cs typeface="Times New Roman" pitchFamily="18" charset="0"/>
              </a:rPr>
              <a:t>Finlombarda</a:t>
            </a:r>
            <a:r>
              <a:rPr lang="it-IT" altLang="it-IT" sz="1200" b="1" dirty="0" smtClean="0">
                <a:solidFill>
                  <a:srgbClr val="005FA9"/>
                </a:solidFill>
                <a:effectLst>
                  <a:reflection blurRad="685800" stA="83000" endPos="65000" dist="482600" dir="5400000" sy="-100000" algn="bl" rotWithShape="0"/>
                </a:effectLst>
                <a:latin typeface="Blogger Sans"/>
                <a:cs typeface="Times New Roman" pitchFamily="18" charset="0"/>
              </a:rPr>
              <a:t> </a:t>
            </a:r>
            <a:r>
              <a:rPr lang="it-IT" altLang="it-IT" sz="1200" b="1" dirty="0">
                <a:solidFill>
                  <a:srgbClr val="005FA9"/>
                </a:solidFill>
                <a:effectLst>
                  <a:reflection blurRad="685800" stA="83000" endPos="65000" dist="482600" dir="5400000" sy="-100000" algn="bl" rotWithShape="0"/>
                </a:effectLst>
                <a:latin typeface="Blogger Sans"/>
                <a:cs typeface="Times New Roman" pitchFamily="18" charset="0"/>
              </a:rPr>
              <a:t>Spa (Milano) (coordinatore)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it-IT" altLang="it-IT" sz="1200" b="1" dirty="0" err="1">
                <a:solidFill>
                  <a:srgbClr val="005FA9"/>
                </a:solidFill>
                <a:effectLst>
                  <a:reflection blurRad="685800" stA="83000" endPos="65000" dist="482600" dir="5400000" sy="-100000" algn="bl" rotWithShape="0"/>
                </a:effectLst>
                <a:latin typeface="Blogger Sans"/>
                <a:cs typeface="Times New Roman" pitchFamily="18" charset="0"/>
              </a:rPr>
              <a:t>Innovhub</a:t>
            </a:r>
            <a:r>
              <a:rPr lang="it-IT" altLang="it-IT" sz="1200" b="1" dirty="0">
                <a:solidFill>
                  <a:srgbClr val="005FA9"/>
                </a:solidFill>
                <a:effectLst>
                  <a:reflection blurRad="685800" stA="83000" endPos="65000" dist="482600" dir="5400000" sy="-100000" algn="bl" rotWithShape="0"/>
                </a:effectLst>
                <a:latin typeface="Blogger Sans"/>
                <a:cs typeface="Times New Roman" pitchFamily="18" charset="0"/>
              </a:rPr>
              <a:t>-SSI / Az. Speciale CCIAA Milano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it-IT" altLang="it-IT" sz="1200" b="1" dirty="0" smtClean="0">
                <a:solidFill>
                  <a:srgbClr val="005FA9"/>
                </a:solidFill>
                <a:effectLst>
                  <a:reflection blurRad="685800" stA="83000" endPos="65000" dist="482600" dir="5400000" sy="-100000" algn="bl" rotWithShape="0"/>
                </a:effectLst>
                <a:latin typeface="Blogger Sans"/>
                <a:cs typeface="Times New Roman" pitchFamily="18" charset="0"/>
              </a:rPr>
              <a:t>FAST </a:t>
            </a:r>
            <a:r>
              <a:rPr lang="it-IT" altLang="it-IT" sz="1200" b="1" dirty="0">
                <a:solidFill>
                  <a:srgbClr val="005FA9"/>
                </a:solidFill>
                <a:effectLst>
                  <a:reflection blurRad="685800" stA="83000" endPos="65000" dist="482600" dir="5400000" sy="-100000" algn="bl" rotWithShape="0"/>
                </a:effectLst>
                <a:latin typeface="Blogger Sans"/>
                <a:cs typeface="Times New Roman" pitchFamily="18" charset="0"/>
              </a:rPr>
              <a:t>(Milano)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it-IT" altLang="it-IT" sz="1200" b="1" dirty="0" smtClean="0">
                <a:solidFill>
                  <a:srgbClr val="005FA9"/>
                </a:solidFill>
                <a:effectLst>
                  <a:reflection blurRad="685800" stA="83000" endPos="65000" dist="482600" dir="5400000" sy="-100000" algn="bl" rotWithShape="0"/>
                </a:effectLst>
                <a:latin typeface="Blogger Sans"/>
                <a:cs typeface="Times New Roman" pitchFamily="18" charset="0"/>
              </a:rPr>
              <a:t>Unioncamere </a:t>
            </a:r>
            <a:r>
              <a:rPr lang="it-IT" altLang="it-IT" sz="1200" b="1" dirty="0">
                <a:solidFill>
                  <a:srgbClr val="005FA9"/>
                </a:solidFill>
                <a:effectLst>
                  <a:reflection blurRad="685800" stA="83000" endPos="65000" dist="482600" dir="5400000" sy="-100000" algn="bl" rotWithShape="0"/>
                </a:effectLst>
                <a:latin typeface="Blogger Sans"/>
                <a:cs typeface="Times New Roman" pitchFamily="18" charset="0"/>
              </a:rPr>
              <a:t>Lombardia (Milano)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it-IT" altLang="it-IT" sz="1200" b="1" dirty="0" smtClean="0">
                <a:solidFill>
                  <a:srgbClr val="005FA9"/>
                </a:solidFill>
                <a:effectLst>
                  <a:reflection blurRad="685800" stA="83000" endPos="65000" dist="482600" dir="5400000" sy="-100000" algn="bl" rotWithShape="0"/>
                </a:effectLst>
                <a:latin typeface="Blogger Sans"/>
                <a:cs typeface="Times New Roman" pitchFamily="18" charset="0"/>
              </a:rPr>
              <a:t>Confindustria </a:t>
            </a:r>
            <a:r>
              <a:rPr lang="it-IT" altLang="it-IT" sz="1200" b="1" dirty="0">
                <a:solidFill>
                  <a:srgbClr val="005FA9"/>
                </a:solidFill>
                <a:effectLst>
                  <a:reflection blurRad="685800" stA="83000" endPos="65000" dist="482600" dir="5400000" sy="-100000" algn="bl" rotWithShape="0"/>
                </a:effectLst>
                <a:latin typeface="Blogger Sans"/>
                <a:cs typeface="Times New Roman" pitchFamily="18" charset="0"/>
              </a:rPr>
              <a:t>Lombardia (Milano)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it-IT" altLang="it-IT" sz="1200" b="1" dirty="0" smtClean="0">
                <a:solidFill>
                  <a:srgbClr val="005FA9"/>
                </a:solidFill>
                <a:effectLst>
                  <a:reflection blurRad="685800" stA="83000" endPos="65000" dist="482600" dir="5400000" sy="-100000" algn="bl" rotWithShape="0"/>
                </a:effectLst>
                <a:latin typeface="Blogger Sans"/>
                <a:cs typeface="Times New Roman" pitchFamily="18" charset="0"/>
              </a:rPr>
              <a:t>CNA </a:t>
            </a:r>
            <a:r>
              <a:rPr lang="it-IT" altLang="it-IT" sz="1200" b="1" dirty="0">
                <a:solidFill>
                  <a:srgbClr val="005FA9"/>
                </a:solidFill>
                <a:effectLst>
                  <a:reflection blurRad="685800" stA="83000" endPos="65000" dist="482600" dir="5400000" sy="-100000" algn="bl" rotWithShape="0"/>
                </a:effectLst>
                <a:latin typeface="Blogger Sans"/>
                <a:cs typeface="Times New Roman" pitchFamily="18" charset="0"/>
              </a:rPr>
              <a:t>Lombardia (Milano)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it-IT" altLang="it-IT" sz="1200" b="1" dirty="0" smtClean="0">
                <a:solidFill>
                  <a:srgbClr val="005FA9"/>
                </a:solidFill>
                <a:effectLst>
                  <a:reflection blurRad="685800" stA="83000" endPos="65000" dist="482600" dir="5400000" sy="-100000" algn="bl" rotWithShape="0"/>
                </a:effectLst>
                <a:latin typeface="Blogger Sans"/>
                <a:cs typeface="Times New Roman" pitchFamily="18" charset="0"/>
              </a:rPr>
              <a:t>ART-ER </a:t>
            </a:r>
            <a:r>
              <a:rPr lang="it-IT" altLang="it-IT" sz="1200" b="1" dirty="0">
                <a:solidFill>
                  <a:srgbClr val="005FA9"/>
                </a:solidFill>
                <a:effectLst>
                  <a:reflection blurRad="685800" stA="83000" endPos="65000" dist="482600" dir="5400000" sy="-100000" algn="bl" rotWithShape="0"/>
                </a:effectLst>
                <a:latin typeface="Blogger Sans"/>
                <a:cs typeface="Times New Roman" pitchFamily="18" charset="0"/>
              </a:rPr>
              <a:t>(Bologna)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it-IT" altLang="it-IT" sz="1200" b="1" dirty="0" smtClean="0">
                <a:solidFill>
                  <a:srgbClr val="FF0000"/>
                </a:solidFill>
                <a:effectLst>
                  <a:reflection blurRad="685800" stA="83000" endPos="65000" dist="482600" dir="5400000" sy="-100000" algn="bl" rotWithShape="0"/>
                </a:effectLst>
                <a:latin typeface="Blogger Sans"/>
                <a:cs typeface="Times New Roman" pitchFamily="18" charset="0"/>
              </a:rPr>
              <a:t>Unioncamere </a:t>
            </a:r>
            <a:r>
              <a:rPr lang="it-IT" altLang="it-IT" sz="1200" b="1" dirty="0">
                <a:solidFill>
                  <a:srgbClr val="FF0000"/>
                </a:solidFill>
                <a:effectLst>
                  <a:reflection blurRad="685800" stA="83000" endPos="65000" dist="482600" dir="5400000" sy="-100000" algn="bl" rotWithShape="0"/>
                </a:effectLst>
                <a:latin typeface="Blogger Sans"/>
                <a:cs typeface="Times New Roman" pitchFamily="18" charset="0"/>
              </a:rPr>
              <a:t>Emilia-Romagna (Bologna)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it-IT" altLang="it-IT" sz="1200" b="1" dirty="0" err="1" smtClean="0">
                <a:solidFill>
                  <a:srgbClr val="005FA9"/>
                </a:solidFill>
                <a:effectLst>
                  <a:reflection blurRad="685800" stA="83000" endPos="65000" dist="482600" dir="5400000" sy="-100000" algn="bl" rotWithShape="0"/>
                </a:effectLst>
                <a:latin typeface="Blogger Sans"/>
                <a:cs typeface="Times New Roman" pitchFamily="18" charset="0"/>
              </a:rPr>
              <a:t>Promos</a:t>
            </a:r>
            <a:r>
              <a:rPr lang="it-IT" altLang="it-IT" sz="1200" b="1" dirty="0" smtClean="0">
                <a:solidFill>
                  <a:srgbClr val="005FA9"/>
                </a:solidFill>
                <a:effectLst>
                  <a:reflection blurRad="685800" stA="83000" endPos="65000" dist="482600" dir="5400000" sy="-100000" algn="bl" rotWithShape="0"/>
                </a:effectLst>
                <a:latin typeface="Blogger Sans"/>
                <a:cs typeface="Times New Roman" pitchFamily="18" charset="0"/>
              </a:rPr>
              <a:t> Italia (Ravenna)</a:t>
            </a:r>
            <a:endParaRPr lang="it-IT" altLang="it-IT" sz="1200" b="1" dirty="0">
              <a:solidFill>
                <a:srgbClr val="005FA9"/>
              </a:solidFill>
              <a:effectLst>
                <a:reflection blurRad="685800" stA="83000" endPos="65000" dist="482600" dir="5400000" sy="-100000" algn="bl" rotWithShape="0"/>
              </a:effectLst>
              <a:latin typeface="Blogger Sans"/>
              <a:cs typeface="Times New Roman" pitchFamily="18" charset="0"/>
            </a:endParaRP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it-IT" altLang="it-IT" sz="1200" b="1" dirty="0" smtClean="0">
                <a:solidFill>
                  <a:srgbClr val="005FA9"/>
                </a:solidFill>
                <a:effectLst>
                  <a:reflection blurRad="685800" stA="83000" endPos="65000" dist="482600" dir="5400000" sy="-100000" algn="bl" rotWithShape="0"/>
                </a:effectLst>
                <a:latin typeface="Blogger Sans"/>
                <a:cs typeface="Times New Roman" pitchFamily="18" charset="0"/>
              </a:rPr>
              <a:t>Confindustria </a:t>
            </a:r>
            <a:r>
              <a:rPr lang="it-IT" altLang="it-IT" sz="1200" b="1" dirty="0">
                <a:solidFill>
                  <a:srgbClr val="005FA9"/>
                </a:solidFill>
                <a:effectLst>
                  <a:reflection blurRad="685800" stA="83000" endPos="65000" dist="482600" dir="5400000" sy="-100000" algn="bl" rotWithShape="0"/>
                </a:effectLst>
                <a:latin typeface="Blogger Sans"/>
                <a:cs typeface="Times New Roman" pitchFamily="18" charset="0"/>
              </a:rPr>
              <a:t>Emilia-Romagna (Bologna)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it-IT" altLang="it-IT" sz="1200" b="1" dirty="0" smtClean="0">
                <a:solidFill>
                  <a:srgbClr val="005FA9"/>
                </a:solidFill>
                <a:effectLst>
                  <a:reflection blurRad="685800" stA="83000" endPos="65000" dist="482600" dir="5400000" sy="-100000" algn="bl" rotWithShape="0"/>
                </a:effectLst>
                <a:latin typeface="Blogger Sans"/>
                <a:cs typeface="Times New Roman" pitchFamily="18" charset="0"/>
              </a:rPr>
              <a:t>CNA </a:t>
            </a:r>
            <a:r>
              <a:rPr lang="it-IT" altLang="it-IT" sz="1200" b="1" dirty="0">
                <a:solidFill>
                  <a:srgbClr val="005FA9"/>
                </a:solidFill>
                <a:effectLst>
                  <a:reflection blurRad="685800" stA="83000" endPos="65000" dist="482600" dir="5400000" sy="-100000" algn="bl" rotWithShape="0"/>
                </a:effectLst>
                <a:latin typeface="Blogger Sans"/>
                <a:cs typeface="Times New Roman" pitchFamily="18" charset="0"/>
              </a:rPr>
              <a:t>Emilia Romagna (Bologna)</a:t>
            </a:r>
          </a:p>
          <a:p>
            <a:endParaRPr lang="it-IT" sz="1000" dirty="0"/>
          </a:p>
        </p:txBody>
      </p:sp>
      <p:sp>
        <p:nvSpPr>
          <p:cNvPr id="6" name="Rettangolo 5"/>
          <p:cNvSpPr/>
          <p:nvPr/>
        </p:nvSpPr>
        <p:spPr>
          <a:xfrm>
            <a:off x="4644008" y="1802287"/>
            <a:ext cx="136815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altLang="it-IT" sz="1000" b="1" u="sng" dirty="0">
                <a:solidFill>
                  <a:srgbClr val="005FA9"/>
                </a:solidFill>
                <a:latin typeface="Blogger Sans"/>
                <a:cs typeface="Times New Roman" pitchFamily="18" charset="0"/>
              </a:rPr>
              <a:t>SIMPLER</a:t>
            </a:r>
            <a:endParaRPr lang="it-IT" sz="1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68390598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5"/>
          <p:cNvSpPr>
            <a:spLocks noChangeArrowheads="1"/>
          </p:cNvSpPr>
          <p:nvPr/>
        </p:nvSpPr>
        <p:spPr bwMode="auto">
          <a:xfrm>
            <a:off x="0" y="2693988"/>
            <a:ext cx="9144000" cy="2808287"/>
          </a:xfrm>
          <a:prstGeom prst="rect">
            <a:avLst/>
          </a:prstGeom>
          <a:solidFill>
            <a:srgbClr val="CCCCCC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9219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720725" y="1773238"/>
            <a:ext cx="7772400" cy="552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fr-FR" altLang="en-US" b="0" dirty="0" err="1" smtClean="0">
                <a:latin typeface="Blogger Sans"/>
              </a:rPr>
              <a:t>Supportare</a:t>
            </a:r>
            <a:r>
              <a:rPr lang="fr-FR" altLang="en-US" b="0" dirty="0" smtClean="0">
                <a:latin typeface="Blogger Sans"/>
              </a:rPr>
              <a:t> la </a:t>
            </a:r>
            <a:r>
              <a:rPr lang="fr-FR" altLang="en-US" b="0" dirty="0" err="1" smtClean="0">
                <a:solidFill>
                  <a:srgbClr val="64B4E6"/>
                </a:solidFill>
                <a:latin typeface="Blogger Sans"/>
              </a:rPr>
              <a:t>crescita</a:t>
            </a:r>
            <a:r>
              <a:rPr lang="fr-FR" altLang="en-US" b="0" dirty="0" smtClean="0">
                <a:solidFill>
                  <a:srgbClr val="64B4E6"/>
                </a:solidFill>
                <a:latin typeface="Blogger Sans"/>
              </a:rPr>
              <a:t> </a:t>
            </a:r>
            <a:r>
              <a:rPr lang="fr-FR" altLang="en-US" b="0" dirty="0">
                <a:latin typeface="Blogger Sans"/>
              </a:rPr>
              <a:t>delle PMI</a:t>
            </a:r>
          </a:p>
        </p:txBody>
      </p:sp>
      <p:grpSp>
        <p:nvGrpSpPr>
          <p:cNvPr id="9220" name="Group 2"/>
          <p:cNvGrpSpPr>
            <a:grpSpLocks/>
          </p:cNvGrpSpPr>
          <p:nvPr/>
        </p:nvGrpSpPr>
        <p:grpSpPr bwMode="auto">
          <a:xfrm>
            <a:off x="720725" y="3011488"/>
            <a:ext cx="1828800" cy="2173287"/>
            <a:chOff x="720725" y="3011488"/>
            <a:chExt cx="1828800" cy="2173287"/>
          </a:xfrm>
        </p:grpSpPr>
        <p:sp>
          <p:nvSpPr>
            <p:cNvPr id="2" name="Rounded Rectangle 1"/>
            <p:cNvSpPr>
              <a:spLocks noChangeArrowheads="1"/>
            </p:cNvSpPr>
            <p:nvPr/>
          </p:nvSpPr>
          <p:spPr bwMode="auto">
            <a:xfrm>
              <a:off x="1408113" y="3011488"/>
              <a:ext cx="454025" cy="488950"/>
            </a:xfrm>
            <a:prstGeom prst="roundRect">
              <a:avLst>
                <a:gd name="adj" fmla="val 16667"/>
              </a:avLst>
            </a:prstGeom>
            <a:solidFill>
              <a:srgbClr val="64B4E6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39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  <a:ea typeface="Arial Unicode MS" pitchFamily="34" charset="-128"/>
                  <a:cs typeface="Arial Unicode MS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  <a:ea typeface="Arial Unicode MS" pitchFamily="34" charset="-128"/>
                  <a:cs typeface="Arial Unicode MS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  <a:ea typeface="Arial Unicode MS" pitchFamily="34" charset="-128"/>
                  <a:cs typeface="Arial Unicode MS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  <a:ea typeface="Arial Unicode MS" pitchFamily="34" charset="-128"/>
                  <a:cs typeface="Arial Unicode MS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  <a:ea typeface="Arial Unicode MS" pitchFamily="34" charset="-128"/>
                  <a:cs typeface="Arial Unicode MS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Arial Unicode MS" pitchFamily="34" charset="-128"/>
                  <a:cs typeface="Arial Unicode MS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Arial Unicode MS" pitchFamily="34" charset="-128"/>
                  <a:cs typeface="Arial Unicode MS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Arial Unicode MS" pitchFamily="34" charset="-128"/>
                  <a:cs typeface="Arial Unicode MS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Arial Unicode MS" pitchFamily="34" charset="-128"/>
                  <a:cs typeface="Arial Unicode MS" pitchFamily="34" charset="-128"/>
                </a:defRPr>
              </a:lvl9pPr>
            </a:lstStyle>
            <a:p>
              <a:pPr>
                <a:defRPr/>
              </a:pPr>
              <a:endParaRPr lang="en-US" altLang="es-ES_tradnl" smtClean="0"/>
            </a:p>
          </p:txBody>
        </p:sp>
        <p:grpSp>
          <p:nvGrpSpPr>
            <p:cNvPr id="9253" name="Group 12"/>
            <p:cNvGrpSpPr>
              <a:grpSpLocks/>
            </p:cNvGrpSpPr>
            <p:nvPr/>
          </p:nvGrpSpPr>
          <p:grpSpPr bwMode="auto">
            <a:xfrm>
              <a:off x="720725" y="3017960"/>
              <a:ext cx="1828800" cy="2166815"/>
              <a:chOff x="720724" y="2845125"/>
              <a:chExt cx="1828800" cy="2167767"/>
            </a:xfrm>
          </p:grpSpPr>
          <p:sp>
            <p:nvSpPr>
              <p:cNvPr id="9254" name="Rectangle 11"/>
              <p:cNvSpPr>
                <a:spLocks noChangeArrowheads="1"/>
              </p:cNvSpPr>
              <p:nvPr/>
            </p:nvSpPr>
            <p:spPr bwMode="auto">
              <a:xfrm>
                <a:off x="1473459" y="2845125"/>
                <a:ext cx="327334" cy="400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itchFamily="34" charset="0"/>
                    <a:ea typeface="Arial Unicode MS" pitchFamily="34" charset="-128"/>
                    <a:cs typeface="Arial Unicode MS" pitchFamily="34" charset="-128"/>
                  </a:defRPr>
                </a:lvl1pPr>
                <a:lvl2pPr marL="37931725" indent="-37474525">
                  <a:defRPr sz="2400">
                    <a:solidFill>
                      <a:schemeClr val="tx1"/>
                    </a:solidFill>
                    <a:latin typeface="Arial" pitchFamily="34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itchFamily="34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itchFamily="34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itchFamily="34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 algn="ctr"/>
                <a:r>
                  <a:rPr lang="en-US" altLang="en-US" sz="2000" b="1">
                    <a:solidFill>
                      <a:schemeClr val="bg1"/>
                    </a:solidFill>
                  </a:rPr>
                  <a:t>1</a:t>
                </a:r>
                <a:endParaRPr lang="en-US" altLang="en-US" sz="1800" b="1">
                  <a:solidFill>
                    <a:schemeClr val="bg1"/>
                  </a:solidFill>
                </a:endParaRPr>
              </a:p>
            </p:txBody>
          </p:sp>
          <p:grpSp>
            <p:nvGrpSpPr>
              <p:cNvPr id="9255" name="Group 6"/>
              <p:cNvGrpSpPr>
                <a:grpSpLocks/>
              </p:cNvGrpSpPr>
              <p:nvPr/>
            </p:nvGrpSpPr>
            <p:grpSpPr bwMode="auto">
              <a:xfrm>
                <a:off x="720724" y="3183371"/>
                <a:ext cx="1828800" cy="1829521"/>
                <a:chOff x="720724" y="3075210"/>
                <a:chExt cx="1828800" cy="1829521"/>
              </a:xfrm>
            </p:grpSpPr>
            <p:grpSp>
              <p:nvGrpSpPr>
                <p:cNvPr id="9256" name="Group 5"/>
                <p:cNvGrpSpPr>
                  <a:grpSpLocks/>
                </p:cNvGrpSpPr>
                <p:nvPr/>
              </p:nvGrpSpPr>
              <p:grpSpPr bwMode="auto">
                <a:xfrm>
                  <a:off x="720724" y="3075210"/>
                  <a:ext cx="1828800" cy="1829521"/>
                  <a:chOff x="720724" y="3023566"/>
                  <a:chExt cx="1828800" cy="1829521"/>
                </a:xfrm>
              </p:grpSpPr>
              <p:sp>
                <p:nvSpPr>
                  <p:cNvPr id="5" name="Rectangle 4"/>
                  <p:cNvSpPr>
                    <a:spLocks noChangeArrowheads="1"/>
                  </p:cNvSpPr>
                  <p:nvPr/>
                </p:nvSpPr>
                <p:spPr bwMode="auto">
                  <a:xfrm>
                    <a:off x="720724" y="3023484"/>
                    <a:ext cx="1828800" cy="1829603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srgbClr val="808080">
                        <a:alpha val="39998"/>
                      </a:srgbClr>
                    </a:outerShdw>
                  </a:effectLst>
                  <a:extLst>
                    <a:ext uri="{91240B29-F687-4F45-9708-019B960494DF}">
                      <a14:hiddenLine xmlns:a14="http://schemas.microsoft.com/office/drawing/2010/main" w="38100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1pPr>
                    <a:lvl2pPr marL="742950" indent="-285750"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2pPr>
                    <a:lvl3pPr marL="1143000" indent="-228600"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3pPr>
                    <a:lvl4pPr marL="1600200" indent="-228600"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4pPr>
                    <a:lvl5pPr marL="2057400" indent="-228600"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9pPr>
                  </a:lstStyle>
                  <a:p>
                    <a:pPr>
                      <a:defRPr/>
                    </a:pPr>
                    <a:endParaRPr lang="en-US" altLang="es-ES_tradnl" smtClean="0"/>
                  </a:p>
                </p:txBody>
              </p:sp>
              <p:sp>
                <p:nvSpPr>
                  <p:cNvPr id="9259" name="Rectangle 24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20724" y="3023566"/>
                    <a:ext cx="1828800" cy="45719"/>
                  </a:xfrm>
                  <a:prstGeom prst="rect">
                    <a:avLst/>
                  </a:prstGeom>
                  <a:solidFill>
                    <a:srgbClr val="64B4E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38100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1pPr>
                    <a:lvl2pPr marL="37931725" indent="-37474525"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2pPr>
                    <a:lvl3pPr marL="1143000" indent="-228600"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3pPr>
                    <a:lvl4pPr marL="1600200" indent="-228600"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4pPr>
                    <a:lvl5pPr marL="2057400" indent="-228600"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9pPr>
                  </a:lstStyle>
                  <a:p>
                    <a:endParaRPr lang="en-US" altLang="en-US"/>
                  </a:p>
                </p:txBody>
              </p:sp>
            </p:grpSp>
            <p:sp>
              <p:nvSpPr>
                <p:cNvPr id="17" name="Rectangle 3"/>
                <p:cNvSpPr txBox="1">
                  <a:spLocks noChangeArrowheads="1"/>
                </p:cNvSpPr>
                <p:nvPr/>
              </p:nvSpPr>
              <p:spPr bwMode="auto">
                <a:xfrm>
                  <a:off x="827583" y="3343817"/>
                  <a:ext cx="1584175" cy="1461278"/>
                </a:xfrm>
                <a:prstGeom prst="rect">
                  <a:avLst/>
                </a:prstGeom>
                <a:noFill/>
                <a:ln>
                  <a:noFill/>
                </a:ln>
                <a:extLst/>
              </p:spPr>
              <p:txBody>
                <a:bodyPr lIns="0" tIns="0" rIns="0" bIns="0"/>
                <a:lstStyle>
                  <a:lvl1pPr marL="342900" indent="-3429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6491"/>
                    </a:buClr>
                    <a:buChar char="•"/>
                    <a:defRPr sz="3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742950" indent="-28575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64B4E6"/>
                    </a:buClr>
                    <a:buFont typeface="Wingdings" panose="05000000000000000000" pitchFamily="2" charset="2"/>
                    <a:buChar char="§"/>
                    <a:defRPr sz="28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6491"/>
                    </a:buClr>
                    <a:buChar char="•"/>
                    <a:defRPr sz="24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64B4E6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6491"/>
                    </a:buClr>
                    <a:buFont typeface="Times" panose="02020603050405020304" pitchFamily="18" charset="0"/>
                    <a:buChar char="•"/>
                    <a:defRPr sz="20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rtl="0" fontAlgn="base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5FA9"/>
                    </a:buClr>
                    <a:buFont typeface="Times" pitchFamily="18" charset="0"/>
                    <a:buChar char="•"/>
                    <a:defRPr sz="20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rtl="0" fontAlgn="base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5FA9"/>
                    </a:buClr>
                    <a:buFont typeface="Times" pitchFamily="18" charset="0"/>
                    <a:buChar char="•"/>
                    <a:defRPr sz="20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rtl="0" fontAlgn="base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5FA9"/>
                    </a:buClr>
                    <a:buFont typeface="Times" pitchFamily="18" charset="0"/>
                    <a:buChar char="•"/>
                    <a:defRPr sz="20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rtl="0" fontAlgn="base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5FA9"/>
                    </a:buClr>
                    <a:buFont typeface="Times" pitchFamily="18" charset="0"/>
                    <a:buChar char="•"/>
                    <a:defRPr sz="20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>
                    <a:buFontTx/>
                    <a:buNone/>
                    <a:defRPr/>
                  </a:pPr>
                  <a:r>
                    <a:rPr lang="en-US" altLang="en-US" sz="1200" kern="0" dirty="0" smtClean="0">
                      <a:solidFill>
                        <a:srgbClr val="006491"/>
                      </a:solidFill>
                      <a:latin typeface="Myriad Pro" charset="0"/>
                      <a:ea typeface="Myriad Pro" charset="0"/>
                      <a:cs typeface="Myriad Pro" charset="0"/>
                    </a:rPr>
                    <a:t>Enterprise Europe Network è </a:t>
                  </a:r>
                  <a:r>
                    <a:rPr lang="en-US" altLang="en-US" sz="1200" kern="0" dirty="0" err="1" smtClean="0">
                      <a:solidFill>
                        <a:srgbClr val="006491"/>
                      </a:solidFill>
                      <a:latin typeface="Myriad Pro" charset="0"/>
                      <a:ea typeface="Myriad Pro" charset="0"/>
                      <a:cs typeface="Myriad Pro" charset="0"/>
                    </a:rPr>
                    <a:t>uno</a:t>
                  </a:r>
                  <a:r>
                    <a:rPr lang="en-US" altLang="en-US" sz="1200" kern="0" dirty="0" smtClean="0">
                      <a:solidFill>
                        <a:srgbClr val="006491"/>
                      </a:solidFill>
                      <a:latin typeface="Myriad Pro" charset="0"/>
                      <a:ea typeface="Myriad Pro" charset="0"/>
                      <a:cs typeface="Myriad Pro" charset="0"/>
                    </a:rPr>
                    <a:t> </a:t>
                  </a:r>
                  <a:r>
                    <a:rPr lang="en-US" altLang="en-US" sz="1200" kern="0" dirty="0" err="1" smtClean="0">
                      <a:solidFill>
                        <a:srgbClr val="006491"/>
                      </a:solidFill>
                      <a:latin typeface="Myriad Pro" charset="0"/>
                      <a:ea typeface="Myriad Pro" charset="0"/>
                      <a:cs typeface="Myriad Pro" charset="0"/>
                    </a:rPr>
                    <a:t>strumento</a:t>
                  </a:r>
                  <a:r>
                    <a:rPr lang="en-US" altLang="en-US" sz="1200" kern="0" dirty="0" smtClean="0">
                      <a:solidFill>
                        <a:srgbClr val="006491"/>
                      </a:solidFill>
                      <a:latin typeface="Myriad Pro" charset="0"/>
                      <a:ea typeface="Myriad Pro" charset="0"/>
                      <a:cs typeface="Myriad Pro" charset="0"/>
                    </a:rPr>
                    <a:t> </a:t>
                  </a:r>
                  <a:r>
                    <a:rPr lang="en-US" altLang="en-US" sz="1200" kern="0" dirty="0" err="1" smtClean="0">
                      <a:solidFill>
                        <a:srgbClr val="006491"/>
                      </a:solidFill>
                      <a:latin typeface="Myriad Pro" charset="0"/>
                      <a:ea typeface="Myriad Pro" charset="0"/>
                      <a:cs typeface="Myriad Pro" charset="0"/>
                    </a:rPr>
                    <a:t>chiave</a:t>
                  </a:r>
                  <a:r>
                    <a:rPr lang="en-US" altLang="en-US" sz="1200" kern="0" dirty="0" smtClean="0">
                      <a:solidFill>
                        <a:srgbClr val="006491"/>
                      </a:solidFill>
                      <a:latin typeface="Myriad Pro" charset="0"/>
                      <a:ea typeface="Myriad Pro" charset="0"/>
                      <a:cs typeface="Myriad Pro" charset="0"/>
                    </a:rPr>
                    <a:t>  </a:t>
                  </a:r>
                  <a:r>
                    <a:rPr lang="en-US" altLang="en-US" sz="1200" kern="0" dirty="0" err="1" smtClean="0">
                      <a:solidFill>
                        <a:srgbClr val="006491"/>
                      </a:solidFill>
                      <a:latin typeface="Myriad Pro" charset="0"/>
                      <a:ea typeface="Myriad Pro" charset="0"/>
                      <a:cs typeface="Myriad Pro" charset="0"/>
                    </a:rPr>
                    <a:t>nella</a:t>
                  </a:r>
                  <a:r>
                    <a:rPr lang="en-US" altLang="en-US" sz="1200" kern="0" dirty="0" smtClean="0">
                      <a:solidFill>
                        <a:srgbClr val="006491"/>
                      </a:solidFill>
                      <a:latin typeface="Myriad Pro" charset="0"/>
                      <a:ea typeface="Myriad Pro" charset="0"/>
                      <a:cs typeface="Myriad Pro" charset="0"/>
                    </a:rPr>
                    <a:t> </a:t>
                  </a:r>
                  <a:r>
                    <a:rPr lang="en-US" altLang="en-US" sz="1200" kern="0" dirty="0" err="1" smtClean="0">
                      <a:solidFill>
                        <a:srgbClr val="006491"/>
                      </a:solidFill>
                      <a:latin typeface="Myriad Pro" charset="0"/>
                      <a:ea typeface="Myriad Pro" charset="0"/>
                      <a:cs typeface="Myriad Pro" charset="0"/>
                    </a:rPr>
                    <a:t>startegia</a:t>
                  </a:r>
                  <a:r>
                    <a:rPr lang="en-US" altLang="en-US" sz="1200" kern="0" dirty="0" smtClean="0">
                      <a:solidFill>
                        <a:srgbClr val="006491"/>
                      </a:solidFill>
                      <a:latin typeface="Myriad Pro" charset="0"/>
                      <a:ea typeface="Myriad Pro" charset="0"/>
                      <a:cs typeface="Myriad Pro" charset="0"/>
                    </a:rPr>
                    <a:t> </a:t>
                  </a:r>
                  <a:r>
                    <a:rPr lang="en-US" altLang="en-US" sz="1200" kern="0" dirty="0" err="1" smtClean="0">
                      <a:solidFill>
                        <a:srgbClr val="006491"/>
                      </a:solidFill>
                      <a:latin typeface="Myriad Pro" charset="0"/>
                      <a:ea typeface="Myriad Pro" charset="0"/>
                      <a:cs typeface="Myriad Pro" charset="0"/>
                    </a:rPr>
                    <a:t>dell’Ue</a:t>
                  </a:r>
                  <a:r>
                    <a:rPr lang="en-US" altLang="en-US" sz="1200" kern="0" dirty="0" smtClean="0">
                      <a:solidFill>
                        <a:srgbClr val="006491"/>
                      </a:solidFill>
                      <a:latin typeface="Myriad Pro" charset="0"/>
                      <a:ea typeface="Myriad Pro" charset="0"/>
                      <a:cs typeface="Myriad Pro" charset="0"/>
                    </a:rPr>
                    <a:t> per </a:t>
                  </a:r>
                  <a:r>
                    <a:rPr lang="en-US" altLang="en-US" sz="1200" b="1" dirty="0" err="1">
                      <a:solidFill>
                        <a:srgbClr val="64B4E6"/>
                      </a:solidFill>
                      <a:latin typeface="Myriad Pro"/>
                      <a:ea typeface="Myriad Pro"/>
                      <a:cs typeface="Myriad Pro"/>
                    </a:rPr>
                    <a:t>supportare</a:t>
                  </a:r>
                  <a:r>
                    <a:rPr lang="en-US" altLang="en-US" sz="1200" b="1" dirty="0">
                      <a:solidFill>
                        <a:srgbClr val="64B4E6"/>
                      </a:solidFill>
                      <a:latin typeface="Myriad Pro"/>
                      <a:ea typeface="Myriad Pro"/>
                      <a:cs typeface="Myriad Pro"/>
                    </a:rPr>
                    <a:t> la </a:t>
                  </a:r>
                  <a:r>
                    <a:rPr lang="en-US" altLang="en-US" sz="1200" b="1" dirty="0" err="1">
                      <a:solidFill>
                        <a:srgbClr val="64B4E6"/>
                      </a:solidFill>
                      <a:latin typeface="Myriad Pro"/>
                      <a:ea typeface="Myriad Pro"/>
                      <a:cs typeface="Myriad Pro"/>
                    </a:rPr>
                    <a:t>cresita</a:t>
                  </a:r>
                  <a:r>
                    <a:rPr lang="en-US" altLang="en-US" sz="1200" b="1" dirty="0">
                      <a:solidFill>
                        <a:srgbClr val="64B4E6"/>
                      </a:solidFill>
                      <a:latin typeface="Myriad Pro"/>
                      <a:ea typeface="Myriad Pro"/>
                      <a:cs typeface="Myriad Pro"/>
                    </a:rPr>
                    <a:t> delle </a:t>
                  </a:r>
                  <a:r>
                    <a:rPr lang="en-US" altLang="en-US" sz="1200" b="1" dirty="0" smtClean="0">
                      <a:solidFill>
                        <a:srgbClr val="64B4E6"/>
                      </a:solidFill>
                      <a:latin typeface="Myriad Pro"/>
                      <a:ea typeface="Myriad Pro"/>
                      <a:cs typeface="Myriad Pro"/>
                    </a:rPr>
                    <a:t>PMI</a:t>
                  </a:r>
                  <a:endParaRPr lang="en-US" altLang="en-US" sz="1200" b="1" dirty="0">
                    <a:solidFill>
                      <a:srgbClr val="64B4E6"/>
                    </a:solidFill>
                    <a:latin typeface="Myriad Pro"/>
                    <a:ea typeface="Myriad Pro"/>
                    <a:cs typeface="Myriad Pro"/>
                  </a:endParaRPr>
                </a:p>
              </p:txBody>
            </p:sp>
          </p:grpSp>
        </p:grpSp>
      </p:grpSp>
      <p:grpSp>
        <p:nvGrpSpPr>
          <p:cNvPr id="9221" name="Group 3"/>
          <p:cNvGrpSpPr>
            <a:grpSpLocks/>
          </p:cNvGrpSpPr>
          <p:nvPr/>
        </p:nvGrpSpPr>
        <p:grpSpPr bwMode="auto">
          <a:xfrm>
            <a:off x="2678113" y="3011488"/>
            <a:ext cx="1828800" cy="2173287"/>
            <a:chOff x="2678113" y="3011488"/>
            <a:chExt cx="1828800" cy="2173287"/>
          </a:xfrm>
        </p:grpSpPr>
        <p:sp>
          <p:nvSpPr>
            <p:cNvPr id="44" name="Rounded Rectangle 43"/>
            <p:cNvSpPr>
              <a:spLocks noChangeArrowheads="1"/>
            </p:cNvSpPr>
            <p:nvPr/>
          </p:nvSpPr>
          <p:spPr bwMode="auto">
            <a:xfrm>
              <a:off x="3365500" y="3011488"/>
              <a:ext cx="454025" cy="488950"/>
            </a:xfrm>
            <a:prstGeom prst="roundRect">
              <a:avLst>
                <a:gd name="adj" fmla="val 16667"/>
              </a:avLst>
            </a:prstGeom>
            <a:solidFill>
              <a:srgbClr val="006491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39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  <a:ea typeface="Arial Unicode MS" pitchFamily="34" charset="-128"/>
                  <a:cs typeface="Arial Unicode MS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  <a:ea typeface="Arial Unicode MS" pitchFamily="34" charset="-128"/>
                  <a:cs typeface="Arial Unicode MS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  <a:ea typeface="Arial Unicode MS" pitchFamily="34" charset="-128"/>
                  <a:cs typeface="Arial Unicode MS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  <a:ea typeface="Arial Unicode MS" pitchFamily="34" charset="-128"/>
                  <a:cs typeface="Arial Unicode MS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  <a:ea typeface="Arial Unicode MS" pitchFamily="34" charset="-128"/>
                  <a:cs typeface="Arial Unicode MS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Arial Unicode MS" pitchFamily="34" charset="-128"/>
                  <a:cs typeface="Arial Unicode MS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Arial Unicode MS" pitchFamily="34" charset="-128"/>
                  <a:cs typeface="Arial Unicode MS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Arial Unicode MS" pitchFamily="34" charset="-128"/>
                  <a:cs typeface="Arial Unicode MS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Arial Unicode MS" pitchFamily="34" charset="-128"/>
                  <a:cs typeface="Arial Unicode MS" pitchFamily="34" charset="-128"/>
                </a:defRPr>
              </a:lvl9pPr>
            </a:lstStyle>
            <a:p>
              <a:pPr>
                <a:defRPr/>
              </a:pPr>
              <a:endParaRPr lang="en-US" altLang="es-ES_tradnl" smtClean="0"/>
            </a:p>
          </p:txBody>
        </p:sp>
        <p:grpSp>
          <p:nvGrpSpPr>
            <p:cNvPr id="9245" name="Group 14"/>
            <p:cNvGrpSpPr>
              <a:grpSpLocks/>
            </p:cNvGrpSpPr>
            <p:nvPr/>
          </p:nvGrpSpPr>
          <p:grpSpPr bwMode="auto">
            <a:xfrm>
              <a:off x="2678113" y="3017960"/>
              <a:ext cx="1828800" cy="2166815"/>
              <a:chOff x="2677583" y="2845125"/>
              <a:chExt cx="1828800" cy="2167767"/>
            </a:xfrm>
          </p:grpSpPr>
          <p:grpSp>
            <p:nvGrpSpPr>
              <p:cNvPr id="9246" name="Group 7"/>
              <p:cNvGrpSpPr>
                <a:grpSpLocks/>
              </p:cNvGrpSpPr>
              <p:nvPr/>
            </p:nvGrpSpPr>
            <p:grpSpPr bwMode="auto">
              <a:xfrm>
                <a:off x="2677583" y="3183371"/>
                <a:ext cx="1828800" cy="1829521"/>
                <a:chOff x="2677583" y="3068960"/>
                <a:chExt cx="1828800" cy="1829521"/>
              </a:xfrm>
            </p:grpSpPr>
            <p:grpSp>
              <p:nvGrpSpPr>
                <p:cNvPr id="9248" name="Group 32"/>
                <p:cNvGrpSpPr>
                  <a:grpSpLocks/>
                </p:cNvGrpSpPr>
                <p:nvPr/>
              </p:nvGrpSpPr>
              <p:grpSpPr bwMode="auto">
                <a:xfrm>
                  <a:off x="2677583" y="3068960"/>
                  <a:ext cx="1828800" cy="1829521"/>
                  <a:chOff x="720724" y="3023566"/>
                  <a:chExt cx="1828800" cy="1829521"/>
                </a:xfrm>
              </p:grpSpPr>
              <p:sp>
                <p:nvSpPr>
                  <p:cNvPr id="34" name="Rectangle 33"/>
                  <p:cNvSpPr>
                    <a:spLocks noChangeArrowheads="1"/>
                  </p:cNvSpPr>
                  <p:nvPr/>
                </p:nvSpPr>
                <p:spPr bwMode="auto">
                  <a:xfrm>
                    <a:off x="720724" y="3023484"/>
                    <a:ext cx="1828800" cy="1829603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srgbClr val="808080">
                        <a:alpha val="39998"/>
                      </a:srgbClr>
                    </a:outerShdw>
                  </a:effectLst>
                  <a:extLst>
                    <a:ext uri="{91240B29-F687-4F45-9708-019B960494DF}">
                      <a14:hiddenLine xmlns:a14="http://schemas.microsoft.com/office/drawing/2010/main" w="38100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1pPr>
                    <a:lvl2pPr marL="742950" indent="-285750"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2pPr>
                    <a:lvl3pPr marL="1143000" indent="-228600"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3pPr>
                    <a:lvl4pPr marL="1600200" indent="-228600"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4pPr>
                    <a:lvl5pPr marL="2057400" indent="-228600"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9pPr>
                  </a:lstStyle>
                  <a:p>
                    <a:pPr>
                      <a:defRPr/>
                    </a:pPr>
                    <a:endParaRPr lang="en-US" altLang="es-ES_tradnl" smtClean="0"/>
                  </a:p>
                </p:txBody>
              </p:sp>
              <p:sp>
                <p:nvSpPr>
                  <p:cNvPr id="9251" name="Rectangle 24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20724" y="3023566"/>
                    <a:ext cx="1828800" cy="45720"/>
                  </a:xfrm>
                  <a:prstGeom prst="rect">
                    <a:avLst/>
                  </a:prstGeom>
                  <a:solidFill>
                    <a:srgbClr val="00649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38100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1pPr>
                    <a:lvl2pPr marL="37931725" indent="-37474525"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2pPr>
                    <a:lvl3pPr marL="1143000" indent="-228600"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3pPr>
                    <a:lvl4pPr marL="1600200" indent="-228600"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4pPr>
                    <a:lvl5pPr marL="2057400" indent="-228600"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9pPr>
                  </a:lstStyle>
                  <a:p>
                    <a:endParaRPr lang="en-US" altLang="en-US"/>
                  </a:p>
                </p:txBody>
              </p:sp>
            </p:grpSp>
            <p:sp>
              <p:nvSpPr>
                <p:cNvPr id="9249" name="Rectangle 3"/>
                <p:cNvSpPr txBox="1">
                  <a:spLocks noChangeArrowheads="1"/>
                </p:cNvSpPr>
                <p:nvPr/>
              </p:nvSpPr>
              <p:spPr bwMode="auto">
                <a:xfrm>
                  <a:off x="2818089" y="3565454"/>
                  <a:ext cx="1547788" cy="100550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/>
                <a:lstStyle>
                  <a:lvl1pPr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Arial Unicode MS" pitchFamily="34" charset="-128"/>
                      <a:cs typeface="Arial Unicode MS" pitchFamily="34" charset="-128"/>
                    </a:defRPr>
                  </a:lvl1pPr>
                  <a:lvl2pPr marL="37931725" indent="-37474525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Arial Unicode MS" pitchFamily="34" charset="-128"/>
                      <a:cs typeface="Arial Unicode MS" pitchFamily="34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Arial Unicode MS" pitchFamily="34" charset="-128"/>
                      <a:cs typeface="Arial Unicode MS" pitchFamily="34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Arial Unicode MS" pitchFamily="34" charset="-128"/>
                      <a:cs typeface="Arial Unicode MS" pitchFamily="34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Arial Unicode MS" pitchFamily="34" charset="-128"/>
                      <a:cs typeface="Arial Unicode MS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Arial Unicode MS" pitchFamily="34" charset="-128"/>
                      <a:cs typeface="Arial Unicode MS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Arial Unicode MS" pitchFamily="34" charset="-128"/>
                      <a:cs typeface="Arial Unicode MS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Arial Unicode MS" pitchFamily="34" charset="-128"/>
                      <a:cs typeface="Arial Unicode MS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Arial Unicode MS" pitchFamily="34" charset="-128"/>
                      <a:cs typeface="Arial Unicode MS" pitchFamily="34" charset="-128"/>
                    </a:defRPr>
                  </a:lvl9pPr>
                </a:lstStyle>
                <a:p>
                  <a:pPr>
                    <a:spcBef>
                      <a:spcPct val="20000"/>
                    </a:spcBef>
                    <a:buClr>
                      <a:srgbClr val="006491"/>
                    </a:buClr>
                  </a:pPr>
                  <a:r>
                    <a:rPr lang="en-US" altLang="en-US" sz="1200" dirty="0" err="1" smtClean="0">
                      <a:solidFill>
                        <a:srgbClr val="006491"/>
                      </a:solidFill>
                      <a:latin typeface="Myriad Pro"/>
                      <a:ea typeface="Myriad Pro"/>
                      <a:cs typeface="Myriad Pro"/>
                    </a:rPr>
                    <a:t>Lanciata</a:t>
                  </a:r>
                  <a:r>
                    <a:rPr lang="en-US" altLang="en-US" sz="1200" dirty="0" smtClean="0">
                      <a:solidFill>
                        <a:srgbClr val="006491"/>
                      </a:solidFill>
                      <a:latin typeface="Myriad Pro"/>
                      <a:ea typeface="Myriad Pro"/>
                      <a:cs typeface="Myriad Pro"/>
                    </a:rPr>
                    <a:t> </a:t>
                  </a:r>
                  <a:r>
                    <a:rPr lang="en-US" altLang="en-US" sz="1200" dirty="0" err="1" smtClean="0">
                      <a:solidFill>
                        <a:srgbClr val="006491"/>
                      </a:solidFill>
                      <a:latin typeface="Myriad Pro"/>
                      <a:ea typeface="Myriad Pro"/>
                      <a:cs typeface="Myriad Pro"/>
                    </a:rPr>
                    <a:t>nel</a:t>
                  </a:r>
                  <a:r>
                    <a:rPr lang="en-US" altLang="en-US" sz="1200" dirty="0" smtClean="0">
                      <a:solidFill>
                        <a:srgbClr val="006491"/>
                      </a:solidFill>
                      <a:latin typeface="Myriad Pro"/>
                      <a:ea typeface="Myriad Pro"/>
                      <a:cs typeface="Myriad Pro"/>
                    </a:rPr>
                    <a:t> </a:t>
                  </a:r>
                  <a:r>
                    <a:rPr lang="en-US" altLang="en-US" sz="1200" b="1" dirty="0" err="1">
                      <a:solidFill>
                        <a:srgbClr val="64B4E6"/>
                      </a:solidFill>
                      <a:latin typeface="Myriad Pro"/>
                      <a:ea typeface="Myriad Pro"/>
                      <a:cs typeface="Myriad Pro"/>
                    </a:rPr>
                    <a:t>f</a:t>
                  </a:r>
                  <a:r>
                    <a:rPr lang="en-US" altLang="en-US" sz="1200" b="1" dirty="0" err="1" smtClean="0">
                      <a:solidFill>
                        <a:srgbClr val="64B4E6"/>
                      </a:solidFill>
                      <a:latin typeface="Myriad Pro"/>
                      <a:ea typeface="Myriad Pro"/>
                      <a:cs typeface="Myriad Pro"/>
                    </a:rPr>
                    <a:t>ebbraio</a:t>
                  </a:r>
                  <a:r>
                    <a:rPr lang="en-US" altLang="en-US" sz="1200" b="1" dirty="0" smtClean="0">
                      <a:solidFill>
                        <a:srgbClr val="64B4E6"/>
                      </a:solidFill>
                      <a:latin typeface="Myriad Pro"/>
                      <a:ea typeface="Myriad Pro"/>
                      <a:cs typeface="Myriad Pro"/>
                    </a:rPr>
                    <a:t> 2008 </a:t>
                  </a:r>
                  <a:r>
                    <a:rPr lang="en-US" altLang="en-US" sz="1200" dirty="0" err="1">
                      <a:solidFill>
                        <a:srgbClr val="006491"/>
                      </a:solidFill>
                      <a:latin typeface="Myriad Pro"/>
                      <a:ea typeface="Myriad Pro"/>
                      <a:cs typeface="Myriad Pro"/>
                    </a:rPr>
                    <a:t>dalla</a:t>
                  </a:r>
                  <a:r>
                    <a:rPr lang="en-US" altLang="en-US" sz="1200" dirty="0">
                      <a:solidFill>
                        <a:srgbClr val="006491"/>
                      </a:solidFill>
                      <a:latin typeface="Myriad Pro"/>
                      <a:ea typeface="Myriad Pro"/>
                      <a:cs typeface="Myriad Pro"/>
                    </a:rPr>
                    <a:t> </a:t>
                  </a:r>
                  <a:r>
                    <a:rPr lang="en-US" altLang="en-US" sz="1200" dirty="0" err="1">
                      <a:solidFill>
                        <a:srgbClr val="006491"/>
                      </a:solidFill>
                      <a:latin typeface="Myriad Pro"/>
                      <a:ea typeface="Myriad Pro"/>
                      <a:cs typeface="Myriad Pro"/>
                    </a:rPr>
                    <a:t>Commissione</a:t>
                  </a:r>
                  <a:r>
                    <a:rPr lang="en-US" altLang="en-US" sz="1200" dirty="0">
                      <a:solidFill>
                        <a:srgbClr val="006491"/>
                      </a:solidFill>
                      <a:latin typeface="Myriad Pro"/>
                      <a:ea typeface="Myriad Pro"/>
                      <a:cs typeface="Myriad Pro"/>
                    </a:rPr>
                    <a:t> </a:t>
                  </a:r>
                  <a:r>
                    <a:rPr lang="en-US" altLang="en-US" sz="1200" dirty="0" err="1">
                      <a:solidFill>
                        <a:srgbClr val="006491"/>
                      </a:solidFill>
                      <a:latin typeface="Myriad Pro"/>
                      <a:ea typeface="Myriad Pro"/>
                      <a:cs typeface="Myriad Pro"/>
                    </a:rPr>
                    <a:t>Europea</a:t>
                  </a:r>
                  <a:endParaRPr lang="en-US" altLang="en-US" sz="1200" dirty="0">
                    <a:solidFill>
                      <a:srgbClr val="006491"/>
                    </a:solidFill>
                    <a:latin typeface="Myriad Pro"/>
                    <a:ea typeface="Myriad Pro"/>
                    <a:cs typeface="Myriad Pro"/>
                  </a:endParaRPr>
                </a:p>
              </p:txBody>
            </p:sp>
          </p:grpSp>
          <p:sp>
            <p:nvSpPr>
              <p:cNvPr id="9247" name="Rectangle 54"/>
              <p:cNvSpPr>
                <a:spLocks noChangeArrowheads="1"/>
              </p:cNvSpPr>
              <p:nvPr/>
            </p:nvSpPr>
            <p:spPr bwMode="auto">
              <a:xfrm>
                <a:off x="3428316" y="2845125"/>
                <a:ext cx="327334" cy="400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itchFamily="34" charset="0"/>
                    <a:ea typeface="Arial Unicode MS" pitchFamily="34" charset="-128"/>
                    <a:cs typeface="Arial Unicode MS" pitchFamily="34" charset="-128"/>
                  </a:defRPr>
                </a:lvl1pPr>
                <a:lvl2pPr marL="37931725" indent="-37474525">
                  <a:defRPr sz="2400">
                    <a:solidFill>
                      <a:schemeClr val="tx1"/>
                    </a:solidFill>
                    <a:latin typeface="Arial" pitchFamily="34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itchFamily="34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itchFamily="34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itchFamily="34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 algn="ctr"/>
                <a:r>
                  <a:rPr lang="en-US" altLang="en-US" sz="2000" b="1">
                    <a:solidFill>
                      <a:schemeClr val="bg1"/>
                    </a:solidFill>
                  </a:rPr>
                  <a:t>2</a:t>
                </a:r>
                <a:endParaRPr lang="en-US" altLang="en-US" sz="1800" b="1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9222" name="Group 5"/>
          <p:cNvGrpSpPr>
            <a:grpSpLocks/>
          </p:cNvGrpSpPr>
          <p:nvPr/>
        </p:nvGrpSpPr>
        <p:grpSpPr bwMode="auto">
          <a:xfrm>
            <a:off x="4633913" y="3011488"/>
            <a:ext cx="1828800" cy="2289720"/>
            <a:chOff x="4633913" y="3011488"/>
            <a:chExt cx="1828800" cy="2289720"/>
          </a:xfrm>
        </p:grpSpPr>
        <p:sp>
          <p:nvSpPr>
            <p:cNvPr id="45" name="Rounded Rectangle 44"/>
            <p:cNvSpPr>
              <a:spLocks noChangeArrowheads="1"/>
            </p:cNvSpPr>
            <p:nvPr/>
          </p:nvSpPr>
          <p:spPr bwMode="auto">
            <a:xfrm>
              <a:off x="5327650" y="3011488"/>
              <a:ext cx="452438" cy="488950"/>
            </a:xfrm>
            <a:prstGeom prst="roundRect">
              <a:avLst>
                <a:gd name="adj" fmla="val 16667"/>
              </a:avLst>
            </a:prstGeom>
            <a:solidFill>
              <a:srgbClr val="64B4E6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39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  <a:ea typeface="Arial Unicode MS" pitchFamily="34" charset="-128"/>
                  <a:cs typeface="Arial Unicode MS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  <a:ea typeface="Arial Unicode MS" pitchFamily="34" charset="-128"/>
                  <a:cs typeface="Arial Unicode MS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  <a:ea typeface="Arial Unicode MS" pitchFamily="34" charset="-128"/>
                  <a:cs typeface="Arial Unicode MS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  <a:ea typeface="Arial Unicode MS" pitchFamily="34" charset="-128"/>
                  <a:cs typeface="Arial Unicode MS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  <a:ea typeface="Arial Unicode MS" pitchFamily="34" charset="-128"/>
                  <a:cs typeface="Arial Unicode MS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Arial Unicode MS" pitchFamily="34" charset="-128"/>
                  <a:cs typeface="Arial Unicode MS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Arial Unicode MS" pitchFamily="34" charset="-128"/>
                  <a:cs typeface="Arial Unicode MS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Arial Unicode MS" pitchFamily="34" charset="-128"/>
                  <a:cs typeface="Arial Unicode MS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Arial Unicode MS" pitchFamily="34" charset="-128"/>
                  <a:cs typeface="Arial Unicode MS" pitchFamily="34" charset="-128"/>
                </a:defRPr>
              </a:lvl9pPr>
            </a:lstStyle>
            <a:p>
              <a:pPr>
                <a:defRPr/>
              </a:pPr>
              <a:endParaRPr lang="en-US" altLang="es-ES_tradnl" smtClean="0"/>
            </a:p>
          </p:txBody>
        </p:sp>
        <p:grpSp>
          <p:nvGrpSpPr>
            <p:cNvPr id="9237" name="Group 15"/>
            <p:cNvGrpSpPr>
              <a:grpSpLocks/>
            </p:cNvGrpSpPr>
            <p:nvPr/>
          </p:nvGrpSpPr>
          <p:grpSpPr bwMode="auto">
            <a:xfrm>
              <a:off x="4633913" y="3017960"/>
              <a:ext cx="1828800" cy="2283248"/>
              <a:chOff x="4634442" y="2845125"/>
              <a:chExt cx="1828800" cy="2284251"/>
            </a:xfrm>
          </p:grpSpPr>
          <p:grpSp>
            <p:nvGrpSpPr>
              <p:cNvPr id="9238" name="Group 8"/>
              <p:cNvGrpSpPr>
                <a:grpSpLocks/>
              </p:cNvGrpSpPr>
              <p:nvPr/>
            </p:nvGrpSpPr>
            <p:grpSpPr bwMode="auto">
              <a:xfrm>
                <a:off x="4634442" y="3183371"/>
                <a:ext cx="1828800" cy="1946005"/>
                <a:chOff x="4634442" y="3068960"/>
                <a:chExt cx="1828800" cy="1946005"/>
              </a:xfrm>
            </p:grpSpPr>
            <p:grpSp>
              <p:nvGrpSpPr>
                <p:cNvPr id="9240" name="Group 37"/>
                <p:cNvGrpSpPr>
                  <a:grpSpLocks/>
                </p:cNvGrpSpPr>
                <p:nvPr/>
              </p:nvGrpSpPr>
              <p:grpSpPr bwMode="auto">
                <a:xfrm>
                  <a:off x="4634442" y="3068960"/>
                  <a:ext cx="1828800" cy="1829521"/>
                  <a:chOff x="720724" y="3023566"/>
                  <a:chExt cx="1828800" cy="1829521"/>
                </a:xfrm>
              </p:grpSpPr>
              <p:sp>
                <p:nvSpPr>
                  <p:cNvPr id="39" name="Rectangle 38"/>
                  <p:cNvSpPr>
                    <a:spLocks noChangeArrowheads="1"/>
                  </p:cNvSpPr>
                  <p:nvPr/>
                </p:nvSpPr>
                <p:spPr bwMode="auto">
                  <a:xfrm>
                    <a:off x="720724" y="3023484"/>
                    <a:ext cx="1828800" cy="1829603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srgbClr val="808080">
                        <a:alpha val="39998"/>
                      </a:srgbClr>
                    </a:outerShdw>
                  </a:effectLst>
                  <a:extLst>
                    <a:ext uri="{91240B29-F687-4F45-9708-019B960494DF}">
                      <a14:hiddenLine xmlns:a14="http://schemas.microsoft.com/office/drawing/2010/main" w="38100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1pPr>
                    <a:lvl2pPr marL="742950" indent="-285750"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2pPr>
                    <a:lvl3pPr marL="1143000" indent="-228600"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3pPr>
                    <a:lvl4pPr marL="1600200" indent="-228600"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4pPr>
                    <a:lvl5pPr marL="2057400" indent="-228600"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9pPr>
                  </a:lstStyle>
                  <a:p>
                    <a:pPr>
                      <a:defRPr/>
                    </a:pPr>
                    <a:endParaRPr lang="en-US" altLang="es-ES_tradnl" smtClean="0"/>
                  </a:p>
                </p:txBody>
              </p:sp>
              <p:sp>
                <p:nvSpPr>
                  <p:cNvPr id="9243" name="Rectangle 24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20724" y="3023566"/>
                    <a:ext cx="1828800" cy="45720"/>
                  </a:xfrm>
                  <a:prstGeom prst="rect">
                    <a:avLst/>
                  </a:prstGeom>
                  <a:solidFill>
                    <a:srgbClr val="64B4E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38100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1pPr>
                    <a:lvl2pPr marL="37931725" indent="-37474525"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2pPr>
                    <a:lvl3pPr marL="1143000" indent="-228600"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3pPr>
                    <a:lvl4pPr marL="1600200" indent="-228600"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4pPr>
                    <a:lvl5pPr marL="2057400" indent="-228600"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9pPr>
                  </a:lstStyle>
                  <a:p>
                    <a:endParaRPr lang="en-US" altLang="en-US"/>
                  </a:p>
                </p:txBody>
              </p:sp>
            </p:grpSp>
            <p:sp>
              <p:nvSpPr>
                <p:cNvPr id="9241" name="Rectangle 3"/>
                <p:cNvSpPr txBox="1">
                  <a:spLocks noChangeArrowheads="1"/>
                </p:cNvSpPr>
                <p:nvPr/>
              </p:nvSpPr>
              <p:spPr bwMode="auto">
                <a:xfrm>
                  <a:off x="4752710" y="3213404"/>
                  <a:ext cx="1710532" cy="180156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/>
                <a:lstStyle>
                  <a:lvl1pPr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Arial Unicode MS" pitchFamily="34" charset="-128"/>
                      <a:cs typeface="Arial Unicode MS" pitchFamily="34" charset="-128"/>
                    </a:defRPr>
                  </a:lvl1pPr>
                  <a:lvl2pPr marL="37931725" indent="-37474525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Arial Unicode MS" pitchFamily="34" charset="-128"/>
                      <a:cs typeface="Arial Unicode MS" pitchFamily="34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Arial Unicode MS" pitchFamily="34" charset="-128"/>
                      <a:cs typeface="Arial Unicode MS" pitchFamily="34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Arial Unicode MS" pitchFamily="34" charset="-128"/>
                      <a:cs typeface="Arial Unicode MS" pitchFamily="34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Arial Unicode MS" pitchFamily="34" charset="-128"/>
                      <a:cs typeface="Arial Unicode MS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Arial Unicode MS" pitchFamily="34" charset="-128"/>
                      <a:cs typeface="Arial Unicode MS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Arial Unicode MS" pitchFamily="34" charset="-128"/>
                      <a:cs typeface="Arial Unicode MS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Arial Unicode MS" pitchFamily="34" charset="-128"/>
                      <a:cs typeface="Arial Unicode MS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Arial Unicode MS" pitchFamily="34" charset="-128"/>
                      <a:cs typeface="Arial Unicode MS" pitchFamily="34" charset="-128"/>
                    </a:defRPr>
                  </a:lvl9pPr>
                </a:lstStyle>
                <a:p>
                  <a:pPr>
                    <a:spcBef>
                      <a:spcPct val="20000"/>
                    </a:spcBef>
                    <a:buClr>
                      <a:srgbClr val="006491"/>
                    </a:buClr>
                  </a:pPr>
                  <a:r>
                    <a:rPr lang="en-US" altLang="en-US" sz="1200" dirty="0" smtClean="0">
                      <a:solidFill>
                        <a:srgbClr val="006491"/>
                      </a:solidFill>
                      <a:latin typeface="Myriad Pro"/>
                      <a:ea typeface="Myriad Pro"/>
                      <a:cs typeface="Myriad Pro"/>
                    </a:rPr>
                    <a:t>Co-</a:t>
                  </a:r>
                  <a:r>
                    <a:rPr lang="en-US" altLang="en-US" sz="1200" dirty="0" err="1" smtClean="0">
                      <a:solidFill>
                        <a:srgbClr val="006491"/>
                      </a:solidFill>
                      <a:latin typeface="Myriad Pro"/>
                      <a:ea typeface="Myriad Pro"/>
                      <a:cs typeface="Myriad Pro"/>
                    </a:rPr>
                    <a:t>finanziata</a:t>
                  </a:r>
                  <a:r>
                    <a:rPr lang="en-US" altLang="en-US" sz="1200" dirty="0" smtClean="0">
                      <a:solidFill>
                        <a:srgbClr val="006491"/>
                      </a:solidFill>
                      <a:latin typeface="Myriad Pro"/>
                      <a:ea typeface="Myriad Pro"/>
                      <a:cs typeface="Myriad Pro"/>
                    </a:rPr>
                    <a:t> </a:t>
                  </a:r>
                  <a:r>
                    <a:rPr lang="en-US" altLang="en-US" sz="1200" dirty="0" err="1" smtClean="0">
                      <a:solidFill>
                        <a:srgbClr val="006491"/>
                      </a:solidFill>
                      <a:latin typeface="Myriad Pro"/>
                      <a:ea typeface="Myriad Pro"/>
                      <a:cs typeface="Myriad Pro"/>
                    </a:rPr>
                    <a:t>dai</a:t>
                  </a:r>
                  <a:r>
                    <a:rPr lang="en-US" altLang="en-US" sz="1200" dirty="0" smtClean="0">
                      <a:solidFill>
                        <a:srgbClr val="006491"/>
                      </a:solidFill>
                      <a:latin typeface="Myriad Pro"/>
                      <a:ea typeface="Myriad Pro"/>
                      <a:cs typeface="Myriad Pro"/>
                    </a:rPr>
                    <a:t> </a:t>
                  </a:r>
                  <a:r>
                    <a:rPr lang="en-US" altLang="en-US" sz="1200" dirty="0" err="1" smtClean="0">
                      <a:solidFill>
                        <a:srgbClr val="006491"/>
                      </a:solidFill>
                      <a:latin typeface="Myriad Pro"/>
                      <a:ea typeface="Myriad Pro"/>
                      <a:cs typeface="Myriad Pro"/>
                    </a:rPr>
                    <a:t>programmi</a:t>
                  </a:r>
                  <a:r>
                    <a:rPr lang="en-US" altLang="en-US" sz="1200" dirty="0" smtClean="0">
                      <a:solidFill>
                        <a:srgbClr val="006491"/>
                      </a:solidFill>
                      <a:latin typeface="Myriad Pro"/>
                      <a:ea typeface="Myriad Pro"/>
                      <a:cs typeface="Myriad Pro"/>
                    </a:rPr>
                    <a:t> </a:t>
                  </a:r>
                  <a:r>
                    <a:rPr lang="en-US" altLang="en-US" sz="1200" b="1" dirty="0">
                      <a:solidFill>
                        <a:srgbClr val="64B4E6"/>
                      </a:solidFill>
                      <a:latin typeface="Myriad Pro"/>
                      <a:ea typeface="Myriad Pro"/>
                      <a:cs typeface="Myriad Pro"/>
                    </a:rPr>
                    <a:t>COSME</a:t>
                  </a:r>
                  <a:r>
                    <a:rPr lang="en-US" altLang="en-US" sz="1200" dirty="0">
                      <a:solidFill>
                        <a:srgbClr val="64B4E6"/>
                      </a:solidFill>
                      <a:latin typeface="Myriad Pro"/>
                      <a:ea typeface="Myriad Pro"/>
                      <a:cs typeface="Myriad Pro"/>
                    </a:rPr>
                    <a:t> </a:t>
                  </a:r>
                  <a:r>
                    <a:rPr lang="en-US" altLang="en-US" sz="1200" dirty="0" smtClean="0">
                      <a:solidFill>
                        <a:srgbClr val="006491"/>
                      </a:solidFill>
                      <a:latin typeface="Myriad Pro"/>
                      <a:ea typeface="Myriad Pro"/>
                      <a:cs typeface="Myriad Pro"/>
                    </a:rPr>
                    <a:t>e  </a:t>
                  </a:r>
                  <a:r>
                    <a:rPr lang="en-US" altLang="en-US" sz="1200" b="1" dirty="0">
                      <a:solidFill>
                        <a:srgbClr val="64B4E6"/>
                      </a:solidFill>
                      <a:latin typeface="Myriad Pro"/>
                      <a:ea typeface="Myriad Pro"/>
                      <a:cs typeface="Myriad Pro"/>
                    </a:rPr>
                    <a:t>HORIZON </a:t>
                  </a:r>
                  <a:r>
                    <a:rPr lang="en-US" altLang="en-US" sz="1200" b="1" dirty="0" smtClean="0">
                      <a:solidFill>
                        <a:srgbClr val="64B4E6"/>
                      </a:solidFill>
                      <a:latin typeface="Myriad Pro"/>
                      <a:ea typeface="Myriad Pro"/>
                      <a:cs typeface="Myriad Pro"/>
                    </a:rPr>
                    <a:t>2020 </a:t>
                  </a:r>
                  <a:r>
                    <a:rPr lang="en-US" altLang="en-US" sz="1200" dirty="0">
                      <a:solidFill>
                        <a:srgbClr val="006491"/>
                      </a:solidFill>
                      <a:latin typeface="Myriad Pro"/>
                      <a:ea typeface="Myriad Pro"/>
                      <a:cs typeface="Myriad Pro"/>
                    </a:rPr>
                    <a:t>ha</a:t>
                  </a:r>
                  <a:r>
                    <a:rPr lang="en-US" altLang="en-US" sz="1200" dirty="0" smtClean="0">
                      <a:solidFill>
                        <a:srgbClr val="006491"/>
                      </a:solidFill>
                      <a:latin typeface="Myriad Pro"/>
                      <a:ea typeface="Myriad Pro"/>
                      <a:cs typeface="Myriad Pro"/>
                    </a:rPr>
                    <a:t> </a:t>
                  </a:r>
                  <a:r>
                    <a:rPr lang="en-US" altLang="en-US" sz="1200" dirty="0" err="1" smtClean="0">
                      <a:solidFill>
                        <a:srgbClr val="006491"/>
                      </a:solidFill>
                      <a:latin typeface="Myriad Pro"/>
                      <a:ea typeface="Myriad Pro"/>
                      <a:cs typeface="Myriad Pro"/>
                    </a:rPr>
                    <a:t>l’obiettivo</a:t>
                  </a:r>
                  <a:r>
                    <a:rPr lang="en-US" altLang="en-US" sz="1200" dirty="0" smtClean="0">
                      <a:solidFill>
                        <a:srgbClr val="006491"/>
                      </a:solidFill>
                      <a:latin typeface="Myriad Pro"/>
                      <a:ea typeface="Myriad Pro"/>
                      <a:cs typeface="Myriad Pro"/>
                    </a:rPr>
                    <a:t> di </a:t>
                  </a:r>
                  <a:r>
                    <a:rPr lang="en-US" altLang="en-US" sz="1200" dirty="0" err="1" smtClean="0">
                      <a:solidFill>
                        <a:srgbClr val="006491"/>
                      </a:solidFill>
                      <a:latin typeface="Myriad Pro"/>
                      <a:ea typeface="Myriad Pro"/>
                      <a:cs typeface="Myriad Pro"/>
                    </a:rPr>
                    <a:t>supportare</a:t>
                  </a:r>
                  <a:r>
                    <a:rPr lang="en-US" altLang="en-US" sz="1200" dirty="0" smtClean="0">
                      <a:solidFill>
                        <a:srgbClr val="006491"/>
                      </a:solidFill>
                      <a:latin typeface="Myriad Pro"/>
                      <a:ea typeface="Myriad Pro"/>
                      <a:cs typeface="Myriad Pro"/>
                    </a:rPr>
                    <a:t> </a:t>
                  </a:r>
                  <a:r>
                    <a:rPr lang="en-US" altLang="en-US" sz="1200" dirty="0" err="1" smtClean="0">
                      <a:solidFill>
                        <a:srgbClr val="006491"/>
                      </a:solidFill>
                      <a:latin typeface="Myriad Pro"/>
                      <a:ea typeface="Myriad Pro"/>
                      <a:cs typeface="Myriad Pro"/>
                    </a:rPr>
                    <a:t>l’innovazione</a:t>
                  </a:r>
                  <a:r>
                    <a:rPr lang="en-US" altLang="en-US" sz="1200" dirty="0" smtClean="0">
                      <a:solidFill>
                        <a:srgbClr val="006491"/>
                      </a:solidFill>
                      <a:latin typeface="Myriad Pro"/>
                      <a:ea typeface="Myriad Pro"/>
                      <a:cs typeface="Myriad Pro"/>
                    </a:rPr>
                    <a:t>, </a:t>
                  </a:r>
                  <a:r>
                    <a:rPr lang="en-US" altLang="en-US" sz="1200" dirty="0" err="1" smtClean="0">
                      <a:solidFill>
                        <a:srgbClr val="006491"/>
                      </a:solidFill>
                      <a:latin typeface="Myriad Pro"/>
                      <a:ea typeface="Myriad Pro"/>
                      <a:cs typeface="Myriad Pro"/>
                    </a:rPr>
                    <a:t>l’internazionalizzazione</a:t>
                  </a:r>
                  <a:r>
                    <a:rPr lang="en-US" altLang="en-US" sz="1200" dirty="0" smtClean="0">
                      <a:solidFill>
                        <a:srgbClr val="006491"/>
                      </a:solidFill>
                      <a:latin typeface="Myriad Pro"/>
                      <a:ea typeface="Myriad Pro"/>
                      <a:cs typeface="Myriad Pro"/>
                    </a:rPr>
                    <a:t> e la </a:t>
                  </a:r>
                  <a:r>
                    <a:rPr lang="en-US" altLang="en-US" sz="1200" dirty="0" err="1" smtClean="0">
                      <a:solidFill>
                        <a:srgbClr val="006491"/>
                      </a:solidFill>
                      <a:latin typeface="Myriad Pro"/>
                      <a:ea typeface="Myriad Pro"/>
                      <a:cs typeface="Myriad Pro"/>
                    </a:rPr>
                    <a:t>competitività</a:t>
                  </a:r>
                  <a:r>
                    <a:rPr lang="en-US" altLang="en-US" sz="1200" dirty="0" smtClean="0">
                      <a:solidFill>
                        <a:srgbClr val="006491"/>
                      </a:solidFill>
                      <a:latin typeface="Myriad Pro"/>
                      <a:ea typeface="Myriad Pro"/>
                      <a:cs typeface="Myriad Pro"/>
                    </a:rPr>
                    <a:t> </a:t>
                  </a:r>
                  <a:r>
                    <a:rPr lang="en-US" altLang="en-US" sz="1200" dirty="0" err="1" smtClean="0">
                      <a:solidFill>
                        <a:srgbClr val="006491"/>
                      </a:solidFill>
                      <a:latin typeface="Myriad Pro"/>
                      <a:ea typeface="Myriad Pro"/>
                      <a:cs typeface="Myriad Pro"/>
                    </a:rPr>
                    <a:t>delle</a:t>
                  </a:r>
                  <a:r>
                    <a:rPr lang="en-US" altLang="en-US" sz="1200" dirty="0" smtClean="0">
                      <a:solidFill>
                        <a:srgbClr val="006491"/>
                      </a:solidFill>
                      <a:latin typeface="Myriad Pro"/>
                      <a:ea typeface="Myriad Pro"/>
                      <a:cs typeface="Myriad Pro"/>
                    </a:rPr>
                    <a:t> PMI </a:t>
                  </a:r>
                  <a:r>
                    <a:rPr lang="en-US" altLang="en-US" sz="1200" dirty="0" err="1" smtClean="0">
                      <a:solidFill>
                        <a:srgbClr val="006491"/>
                      </a:solidFill>
                      <a:latin typeface="Myriad Pro"/>
                      <a:ea typeface="Myriad Pro"/>
                      <a:cs typeface="Myriad Pro"/>
                    </a:rPr>
                    <a:t>europee</a:t>
                  </a:r>
                  <a:r>
                    <a:rPr lang="en-US" altLang="en-US" sz="1200" b="1" dirty="0" smtClean="0">
                      <a:solidFill>
                        <a:srgbClr val="64B4E6"/>
                      </a:solidFill>
                      <a:latin typeface="Myriad Pro"/>
                      <a:ea typeface="Myriad Pro"/>
                      <a:cs typeface="Myriad Pro"/>
                    </a:rPr>
                    <a:t> </a:t>
                  </a:r>
                  <a:endParaRPr lang="en-US" altLang="en-US" sz="1200" dirty="0">
                    <a:solidFill>
                      <a:srgbClr val="006491"/>
                    </a:solidFill>
                    <a:latin typeface="Myriad Pro"/>
                    <a:ea typeface="Myriad Pro"/>
                    <a:cs typeface="Myriad Pro"/>
                  </a:endParaRPr>
                </a:p>
              </p:txBody>
            </p:sp>
          </p:grpSp>
          <p:sp>
            <p:nvSpPr>
              <p:cNvPr id="9239" name="Rectangle 55"/>
              <p:cNvSpPr>
                <a:spLocks noChangeArrowheads="1"/>
              </p:cNvSpPr>
              <p:nvPr/>
            </p:nvSpPr>
            <p:spPr bwMode="auto">
              <a:xfrm>
                <a:off x="5385175" y="2845125"/>
                <a:ext cx="327334" cy="400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itchFamily="34" charset="0"/>
                    <a:ea typeface="Arial Unicode MS" pitchFamily="34" charset="-128"/>
                    <a:cs typeface="Arial Unicode MS" pitchFamily="34" charset="-128"/>
                  </a:defRPr>
                </a:lvl1pPr>
                <a:lvl2pPr marL="37931725" indent="-37474525">
                  <a:defRPr sz="2400">
                    <a:solidFill>
                      <a:schemeClr val="tx1"/>
                    </a:solidFill>
                    <a:latin typeface="Arial" pitchFamily="34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itchFamily="34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itchFamily="34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itchFamily="34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 algn="ctr"/>
                <a:r>
                  <a:rPr lang="en-US" altLang="en-US" sz="2000" b="1">
                    <a:solidFill>
                      <a:schemeClr val="bg1"/>
                    </a:solidFill>
                  </a:rPr>
                  <a:t>3</a:t>
                </a:r>
                <a:endParaRPr lang="en-US" altLang="en-US" sz="1800" b="1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9223" name="Group 6"/>
          <p:cNvGrpSpPr>
            <a:grpSpLocks/>
          </p:cNvGrpSpPr>
          <p:nvPr/>
        </p:nvGrpSpPr>
        <p:grpSpPr bwMode="auto">
          <a:xfrm>
            <a:off x="6591300" y="3011488"/>
            <a:ext cx="1828800" cy="2173287"/>
            <a:chOff x="6591300" y="3011488"/>
            <a:chExt cx="1828800" cy="2173287"/>
          </a:xfrm>
        </p:grpSpPr>
        <p:sp>
          <p:nvSpPr>
            <p:cNvPr id="47" name="Rounded Rectangle 46"/>
            <p:cNvSpPr>
              <a:spLocks noChangeArrowheads="1"/>
            </p:cNvSpPr>
            <p:nvPr/>
          </p:nvSpPr>
          <p:spPr bwMode="auto">
            <a:xfrm>
              <a:off x="7278688" y="3011488"/>
              <a:ext cx="454025" cy="488950"/>
            </a:xfrm>
            <a:prstGeom prst="roundRect">
              <a:avLst>
                <a:gd name="adj" fmla="val 16667"/>
              </a:avLst>
            </a:prstGeom>
            <a:solidFill>
              <a:srgbClr val="006491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39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  <a:ea typeface="Arial Unicode MS" pitchFamily="34" charset="-128"/>
                  <a:cs typeface="Arial Unicode MS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  <a:ea typeface="Arial Unicode MS" pitchFamily="34" charset="-128"/>
                  <a:cs typeface="Arial Unicode MS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  <a:ea typeface="Arial Unicode MS" pitchFamily="34" charset="-128"/>
                  <a:cs typeface="Arial Unicode MS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  <a:ea typeface="Arial Unicode MS" pitchFamily="34" charset="-128"/>
                  <a:cs typeface="Arial Unicode MS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  <a:ea typeface="Arial Unicode MS" pitchFamily="34" charset="-128"/>
                  <a:cs typeface="Arial Unicode MS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Arial Unicode MS" pitchFamily="34" charset="-128"/>
                  <a:cs typeface="Arial Unicode MS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Arial Unicode MS" pitchFamily="34" charset="-128"/>
                  <a:cs typeface="Arial Unicode MS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Arial Unicode MS" pitchFamily="34" charset="-128"/>
                  <a:cs typeface="Arial Unicode MS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Arial Unicode MS" pitchFamily="34" charset="-128"/>
                  <a:cs typeface="Arial Unicode MS" pitchFamily="34" charset="-128"/>
                </a:defRPr>
              </a:lvl9pPr>
            </a:lstStyle>
            <a:p>
              <a:pPr>
                <a:defRPr/>
              </a:pPr>
              <a:endParaRPr lang="en-US" altLang="es-ES_tradnl" smtClean="0"/>
            </a:p>
          </p:txBody>
        </p:sp>
        <p:grpSp>
          <p:nvGrpSpPr>
            <p:cNvPr id="9229" name="Group 18"/>
            <p:cNvGrpSpPr>
              <a:grpSpLocks/>
            </p:cNvGrpSpPr>
            <p:nvPr/>
          </p:nvGrpSpPr>
          <p:grpSpPr bwMode="auto">
            <a:xfrm>
              <a:off x="6591300" y="3017960"/>
              <a:ext cx="1828800" cy="2166815"/>
              <a:chOff x="6591300" y="2845125"/>
              <a:chExt cx="1828800" cy="2167767"/>
            </a:xfrm>
          </p:grpSpPr>
          <p:grpSp>
            <p:nvGrpSpPr>
              <p:cNvPr id="9230" name="Group 9"/>
              <p:cNvGrpSpPr>
                <a:grpSpLocks/>
              </p:cNvGrpSpPr>
              <p:nvPr/>
            </p:nvGrpSpPr>
            <p:grpSpPr bwMode="auto">
              <a:xfrm>
                <a:off x="6591300" y="3183371"/>
                <a:ext cx="1828800" cy="1829521"/>
                <a:chOff x="6591300" y="3068960"/>
                <a:chExt cx="1828800" cy="1829521"/>
              </a:xfrm>
            </p:grpSpPr>
            <p:grpSp>
              <p:nvGrpSpPr>
                <p:cNvPr id="9232" name="Group 41"/>
                <p:cNvGrpSpPr>
                  <a:grpSpLocks/>
                </p:cNvGrpSpPr>
                <p:nvPr/>
              </p:nvGrpSpPr>
              <p:grpSpPr bwMode="auto">
                <a:xfrm>
                  <a:off x="6591300" y="3068960"/>
                  <a:ext cx="1828800" cy="1829521"/>
                  <a:chOff x="720724" y="3023566"/>
                  <a:chExt cx="1828800" cy="1829521"/>
                </a:xfrm>
              </p:grpSpPr>
              <p:sp>
                <p:nvSpPr>
                  <p:cNvPr id="43" name="Rectangle 42"/>
                  <p:cNvSpPr>
                    <a:spLocks noChangeArrowheads="1"/>
                  </p:cNvSpPr>
                  <p:nvPr/>
                </p:nvSpPr>
                <p:spPr bwMode="auto">
                  <a:xfrm>
                    <a:off x="720724" y="3023484"/>
                    <a:ext cx="1828800" cy="1829603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srgbClr val="808080">
                        <a:alpha val="39998"/>
                      </a:srgbClr>
                    </a:outerShdw>
                  </a:effectLst>
                  <a:extLst>
                    <a:ext uri="{91240B29-F687-4F45-9708-019B960494DF}">
                      <a14:hiddenLine xmlns:a14="http://schemas.microsoft.com/office/drawing/2010/main" w="38100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1pPr>
                    <a:lvl2pPr marL="742950" indent="-285750"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2pPr>
                    <a:lvl3pPr marL="1143000" indent="-228600"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3pPr>
                    <a:lvl4pPr marL="1600200" indent="-228600"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4pPr>
                    <a:lvl5pPr marL="2057400" indent="-228600"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9pPr>
                  </a:lstStyle>
                  <a:p>
                    <a:pPr>
                      <a:defRPr/>
                    </a:pPr>
                    <a:endParaRPr lang="en-US" altLang="es-ES_tradnl" smtClean="0"/>
                  </a:p>
                </p:txBody>
              </p:sp>
              <p:sp>
                <p:nvSpPr>
                  <p:cNvPr id="9235" name="Rectangle 24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20724" y="3023566"/>
                    <a:ext cx="1828800" cy="45720"/>
                  </a:xfrm>
                  <a:prstGeom prst="rect">
                    <a:avLst/>
                  </a:prstGeom>
                  <a:solidFill>
                    <a:srgbClr val="00649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38100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1pPr>
                    <a:lvl2pPr marL="37931725" indent="-37474525"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2pPr>
                    <a:lvl3pPr marL="1143000" indent="-228600"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3pPr>
                    <a:lvl4pPr marL="1600200" indent="-228600"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4pPr>
                    <a:lvl5pPr marL="2057400" indent="-228600"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9pPr>
                  </a:lstStyle>
                  <a:p>
                    <a:endParaRPr lang="en-US" altLang="en-US"/>
                  </a:p>
                </p:txBody>
              </p:sp>
            </p:grpSp>
            <p:sp>
              <p:nvSpPr>
                <p:cNvPr id="9233" name="Rectangle 3"/>
                <p:cNvSpPr txBox="1">
                  <a:spLocks noChangeArrowheads="1"/>
                </p:cNvSpPr>
                <p:nvPr/>
              </p:nvSpPr>
              <p:spPr bwMode="auto">
                <a:xfrm>
                  <a:off x="6921500" y="3565454"/>
                  <a:ext cx="1212850" cy="70410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/>
                <a:lstStyle>
                  <a:lvl1pPr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Arial Unicode MS" pitchFamily="34" charset="-128"/>
                      <a:cs typeface="Arial Unicode MS" pitchFamily="34" charset="-128"/>
                    </a:defRPr>
                  </a:lvl1pPr>
                  <a:lvl2pPr marL="37931725" indent="-37474525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Arial Unicode MS" pitchFamily="34" charset="-128"/>
                      <a:cs typeface="Arial Unicode MS" pitchFamily="34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Arial Unicode MS" pitchFamily="34" charset="-128"/>
                      <a:cs typeface="Arial Unicode MS" pitchFamily="34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Arial Unicode MS" pitchFamily="34" charset="-128"/>
                      <a:cs typeface="Arial Unicode MS" pitchFamily="34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Arial Unicode MS" pitchFamily="34" charset="-128"/>
                      <a:cs typeface="Arial Unicode MS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Arial Unicode MS" pitchFamily="34" charset="-128"/>
                      <a:cs typeface="Arial Unicode MS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Arial Unicode MS" pitchFamily="34" charset="-128"/>
                      <a:cs typeface="Arial Unicode MS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Arial Unicode MS" pitchFamily="34" charset="-128"/>
                      <a:cs typeface="Arial Unicode MS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Arial Unicode MS" pitchFamily="34" charset="-128"/>
                      <a:cs typeface="Arial Unicode MS" pitchFamily="34" charset="-128"/>
                    </a:defRPr>
                  </a:lvl9pPr>
                </a:lstStyle>
                <a:p>
                  <a:pPr algn="ctr">
                    <a:spcBef>
                      <a:spcPct val="20000"/>
                    </a:spcBef>
                    <a:buClr>
                      <a:srgbClr val="006491"/>
                    </a:buClr>
                  </a:pPr>
                  <a:r>
                    <a:rPr lang="fr-BE" altLang="en-US" sz="1200" dirty="0" smtClean="0">
                      <a:solidFill>
                        <a:srgbClr val="006491"/>
                      </a:solidFill>
                      <a:latin typeface="Myriad Pro"/>
                      <a:ea typeface="Myriad Pro"/>
                      <a:cs typeface="Myriad Pro"/>
                    </a:rPr>
                    <a:t>Il </a:t>
                  </a:r>
                  <a:r>
                    <a:rPr lang="fr-BE" altLang="en-US" sz="1200" dirty="0" err="1" smtClean="0">
                      <a:solidFill>
                        <a:srgbClr val="006491"/>
                      </a:solidFill>
                      <a:latin typeface="Myriad Pro"/>
                      <a:ea typeface="Myriad Pro"/>
                      <a:cs typeface="Myriad Pro"/>
                    </a:rPr>
                    <a:t>finanziamento</a:t>
                  </a:r>
                  <a:r>
                    <a:rPr lang="fr-BE" altLang="en-US" sz="1200" dirty="0" smtClean="0">
                      <a:solidFill>
                        <a:srgbClr val="006491"/>
                      </a:solidFill>
                      <a:latin typeface="Myriad Pro"/>
                      <a:ea typeface="Myriad Pro"/>
                      <a:cs typeface="Myriad Pro"/>
                    </a:rPr>
                    <a:t> totale è di </a:t>
                  </a:r>
                  <a:r>
                    <a:rPr lang="fr-BE" altLang="en-US" sz="1200" dirty="0" err="1" smtClean="0">
                      <a:solidFill>
                        <a:srgbClr val="006491"/>
                      </a:solidFill>
                      <a:latin typeface="Myriad Pro"/>
                      <a:ea typeface="Myriad Pro"/>
                      <a:cs typeface="Myriad Pro"/>
                    </a:rPr>
                    <a:t>oltre</a:t>
                  </a:r>
                  <a:r>
                    <a:rPr lang="fr-BE" altLang="en-US" sz="1200" dirty="0" smtClean="0">
                      <a:solidFill>
                        <a:srgbClr val="006491"/>
                      </a:solidFill>
                      <a:latin typeface="Myriad Pro"/>
                      <a:ea typeface="Myriad Pro"/>
                      <a:cs typeface="Myriad Pro"/>
                    </a:rPr>
                    <a:t> </a:t>
                  </a:r>
                  <a:r>
                    <a:rPr lang="fr-BE" altLang="en-US" sz="1200" b="1" dirty="0" smtClean="0">
                      <a:solidFill>
                        <a:srgbClr val="64B4E6"/>
                      </a:solidFill>
                      <a:latin typeface="Myriad Pro"/>
                      <a:ea typeface="Myriad Pro"/>
                      <a:cs typeface="Myriad Pro"/>
                    </a:rPr>
                    <a:t>180 </a:t>
                  </a:r>
                  <a:r>
                    <a:rPr lang="fr-BE" altLang="en-US" sz="1200" b="1" dirty="0" err="1" smtClean="0">
                      <a:solidFill>
                        <a:srgbClr val="64B4E6"/>
                      </a:solidFill>
                      <a:latin typeface="Myriad Pro"/>
                      <a:ea typeface="Myriad Pro"/>
                      <a:cs typeface="Myriad Pro"/>
                    </a:rPr>
                    <a:t>milioni</a:t>
                  </a:r>
                  <a:r>
                    <a:rPr lang="fr-BE" altLang="en-US" sz="1200" b="1" dirty="0" smtClean="0">
                      <a:solidFill>
                        <a:srgbClr val="64B4E6"/>
                      </a:solidFill>
                      <a:latin typeface="Myriad Pro"/>
                      <a:ea typeface="Myriad Pro"/>
                      <a:cs typeface="Myriad Pro"/>
                    </a:rPr>
                    <a:t> di </a:t>
                  </a:r>
                  <a:r>
                    <a:rPr lang="fr-BE" altLang="en-US" sz="1200" b="1" dirty="0">
                      <a:solidFill>
                        <a:srgbClr val="64B4E6"/>
                      </a:solidFill>
                      <a:latin typeface="Myriad Pro"/>
                      <a:ea typeface="Myriad Pro"/>
                      <a:cs typeface="Myriad Pro"/>
                    </a:rPr>
                    <a:t>EURO</a:t>
                  </a:r>
                  <a:endParaRPr lang="en-US" altLang="en-US" sz="1200" b="1" dirty="0">
                    <a:solidFill>
                      <a:srgbClr val="64B4E6"/>
                    </a:solidFill>
                    <a:latin typeface="Myriad Pro"/>
                    <a:ea typeface="Myriad Pro"/>
                    <a:cs typeface="Myriad Pro"/>
                  </a:endParaRPr>
                </a:p>
              </p:txBody>
            </p:sp>
          </p:grpSp>
          <p:sp>
            <p:nvSpPr>
              <p:cNvPr id="9231" name="Rectangle 56"/>
              <p:cNvSpPr>
                <a:spLocks noChangeArrowheads="1"/>
              </p:cNvSpPr>
              <p:nvPr/>
            </p:nvSpPr>
            <p:spPr bwMode="auto">
              <a:xfrm>
                <a:off x="7342033" y="2845125"/>
                <a:ext cx="327334" cy="400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itchFamily="34" charset="0"/>
                    <a:ea typeface="Arial Unicode MS" pitchFamily="34" charset="-128"/>
                    <a:cs typeface="Arial Unicode MS" pitchFamily="34" charset="-128"/>
                  </a:defRPr>
                </a:lvl1pPr>
                <a:lvl2pPr marL="37931725" indent="-37474525">
                  <a:defRPr sz="2400">
                    <a:solidFill>
                      <a:schemeClr val="tx1"/>
                    </a:solidFill>
                    <a:latin typeface="Arial" pitchFamily="34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itchFamily="34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itchFamily="34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itchFamily="34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 algn="ctr"/>
                <a:r>
                  <a:rPr lang="en-US" altLang="en-US" sz="2000" b="1">
                    <a:solidFill>
                      <a:schemeClr val="bg1"/>
                    </a:solidFill>
                  </a:rPr>
                  <a:t>4</a:t>
                </a:r>
                <a:endParaRPr lang="en-US" altLang="en-US" sz="1800" b="1">
                  <a:solidFill>
                    <a:schemeClr val="bg1"/>
                  </a:solidFill>
                </a:endParaRPr>
              </a:p>
            </p:txBody>
          </p:sp>
        </p:grpSp>
      </p:grpSp>
      <p:pic>
        <p:nvPicPr>
          <p:cNvPr id="3074" name="Picture 2" descr="Z:\Politiche comunitarie e innovazione\EEN - Simpler 2017-2018\comunicazione\Enterprise Europe Network Visual Identity\growth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2713" y="1700808"/>
            <a:ext cx="900113" cy="835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6974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2"/>
          <p:cNvSpPr>
            <a:spLocks noChangeArrowheads="1"/>
          </p:cNvSpPr>
          <p:nvPr/>
        </p:nvSpPr>
        <p:spPr bwMode="auto">
          <a:xfrm>
            <a:off x="61913" y="2788444"/>
            <a:ext cx="8902576" cy="2808287"/>
          </a:xfrm>
          <a:prstGeom prst="rect">
            <a:avLst/>
          </a:prstGeom>
          <a:solidFill>
            <a:srgbClr val="CCCCCC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14339" name="Rectangle 33"/>
          <p:cNvSpPr>
            <a:spLocks noChangeArrowheads="1"/>
          </p:cNvSpPr>
          <p:nvPr/>
        </p:nvSpPr>
        <p:spPr bwMode="auto">
          <a:xfrm>
            <a:off x="6189663" y="2941638"/>
            <a:ext cx="2230437" cy="2314575"/>
          </a:xfrm>
          <a:prstGeom prst="rect">
            <a:avLst/>
          </a:prstGeom>
          <a:solidFill>
            <a:srgbClr val="6B6B6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14340" name="Rectangle 32"/>
          <p:cNvSpPr>
            <a:spLocks noChangeArrowheads="1"/>
          </p:cNvSpPr>
          <p:nvPr/>
        </p:nvSpPr>
        <p:spPr bwMode="auto">
          <a:xfrm>
            <a:off x="3455988" y="2941638"/>
            <a:ext cx="2232025" cy="2314575"/>
          </a:xfrm>
          <a:prstGeom prst="rect">
            <a:avLst/>
          </a:prstGeom>
          <a:solidFill>
            <a:srgbClr val="00649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14341" name="Rectangle 3"/>
          <p:cNvSpPr>
            <a:spLocks noChangeArrowheads="1"/>
          </p:cNvSpPr>
          <p:nvPr/>
        </p:nvSpPr>
        <p:spPr bwMode="auto">
          <a:xfrm>
            <a:off x="720725" y="2941638"/>
            <a:ext cx="2230438" cy="2314575"/>
          </a:xfrm>
          <a:prstGeom prst="rect">
            <a:avLst/>
          </a:prstGeom>
          <a:solidFill>
            <a:srgbClr val="64B4E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14342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720725" y="1495425"/>
            <a:ext cx="7772400" cy="1108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fr-FR" altLang="en-US" b="0" dirty="0">
                <a:latin typeface="Blogger Sans"/>
              </a:rPr>
              <a:t>I </a:t>
            </a:r>
            <a:r>
              <a:rPr lang="fr-FR" altLang="en-US" b="0" dirty="0" err="1" smtClean="0">
                <a:latin typeface="Blogger Sans"/>
              </a:rPr>
              <a:t>servizi</a:t>
            </a:r>
            <a:r>
              <a:rPr lang="fr-FR" altLang="en-US" b="0" dirty="0" smtClean="0">
                <a:latin typeface="Blogger Sans"/>
              </a:rPr>
              <a:t> </a:t>
            </a:r>
            <a:r>
              <a:rPr lang="fr-FR" altLang="en-US" b="0" dirty="0" err="1" smtClean="0">
                <a:solidFill>
                  <a:srgbClr val="64B4E6"/>
                </a:solidFill>
                <a:latin typeface="Blogger Sans"/>
                <a:ea typeface="Blogger Sans"/>
                <a:cs typeface="Blogger Sans"/>
              </a:rPr>
              <a:t>gratuiti</a:t>
            </a:r>
            <a:r>
              <a:rPr lang="fr-FR" altLang="en-US" b="0" dirty="0" smtClean="0">
                <a:solidFill>
                  <a:srgbClr val="64B4E6"/>
                </a:solidFill>
                <a:latin typeface="Blogger Sans"/>
                <a:ea typeface="Blogger Sans"/>
                <a:cs typeface="Blogger Sans"/>
              </a:rPr>
              <a:t> </a:t>
            </a:r>
            <a:r>
              <a:rPr lang="fr-FR" altLang="en-US" b="0" dirty="0">
                <a:latin typeface="Blogger Sans"/>
              </a:rPr>
              <a:t>della </a:t>
            </a:r>
            <a:r>
              <a:rPr lang="fr-FR" altLang="en-US" b="0" dirty="0" err="1">
                <a:latin typeface="Blogger Sans"/>
              </a:rPr>
              <a:t>rete</a:t>
            </a:r>
            <a:endParaRPr lang="fr-FR" altLang="en-US" b="0" dirty="0">
              <a:latin typeface="Blogger Sans"/>
            </a:endParaRPr>
          </a:p>
        </p:txBody>
      </p:sp>
      <p:sp>
        <p:nvSpPr>
          <p:cNvPr id="11299" name="TextBox 1"/>
          <p:cNvSpPr txBox="1">
            <a:spLocks noChangeArrowheads="1"/>
          </p:cNvSpPr>
          <p:nvPr/>
        </p:nvSpPr>
        <p:spPr bwMode="auto">
          <a:xfrm>
            <a:off x="3455988" y="2941638"/>
            <a:ext cx="2232025" cy="553998"/>
          </a:xfrm>
          <a:prstGeom prst="rect">
            <a:avLst/>
          </a:prstGeom>
          <a:solidFill>
            <a:srgbClr val="006491"/>
          </a:solidFill>
          <a:ln>
            <a:noFill/>
          </a:ln>
          <a:effectLst>
            <a:outerShdw blurRad="50800" dist="38100" dir="5400000" algn="t" rotWithShape="0">
              <a:srgbClr val="808080">
                <a:alpha val="14998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91440" bIns="91440">
            <a:spAutoFit/>
          </a:bodyPr>
          <a:lstStyle>
            <a:lvl1pPr>
              <a:spcBef>
                <a:spcPct val="20000"/>
              </a:spcBef>
              <a:buClr>
                <a:srgbClr val="00649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64B4E6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649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64B4E6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649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49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49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49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49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  <a:defRPr/>
            </a:pPr>
            <a:r>
              <a:rPr lang="en-US" altLang="en-US" sz="1200" b="1" dirty="0" smtClean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SUPPORTO SPECIALISTICO</a:t>
            </a:r>
          </a:p>
        </p:txBody>
      </p:sp>
      <p:sp>
        <p:nvSpPr>
          <p:cNvPr id="11289" name="TextBox 1"/>
          <p:cNvSpPr txBox="1">
            <a:spLocks noChangeArrowheads="1"/>
          </p:cNvSpPr>
          <p:nvPr/>
        </p:nvSpPr>
        <p:spPr bwMode="auto">
          <a:xfrm>
            <a:off x="3455988" y="4354513"/>
            <a:ext cx="2232025" cy="553998"/>
          </a:xfrm>
          <a:prstGeom prst="rect">
            <a:avLst/>
          </a:prstGeom>
          <a:solidFill>
            <a:schemeClr val="bg1">
              <a:alpha val="14902"/>
            </a:schemeClr>
          </a:solidFill>
          <a:ln>
            <a:noFill/>
          </a:ln>
          <a:effectLst>
            <a:outerShdw blurRad="50800" dist="38100" dir="5400000" algn="t" rotWithShape="0">
              <a:srgbClr val="808080">
                <a:alpha val="14998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91440" bIns="91440">
            <a:spAutoFit/>
          </a:bodyPr>
          <a:lstStyle/>
          <a:p>
            <a:pPr algn="ctr">
              <a:defRPr/>
            </a:pPr>
            <a:r>
              <a:rPr lang="en-US" sz="1200" dirty="0" err="1" smtClean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Supporto</a:t>
            </a:r>
            <a:r>
              <a:rPr lang="en-US" sz="1200" dirty="0" smtClean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 per accesso a </a:t>
            </a:r>
            <a:r>
              <a:rPr lang="en-US" sz="1200" dirty="0" err="1" smtClean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nuovi</a:t>
            </a:r>
            <a:r>
              <a:rPr lang="en-US" sz="1200" dirty="0" smtClean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mercati</a:t>
            </a:r>
            <a:endParaRPr lang="en-US" sz="1200" dirty="0">
              <a:solidFill>
                <a:schemeClr val="bg1"/>
              </a:solidFill>
              <a:latin typeface="Myriad Pro" charset="0"/>
              <a:ea typeface="Myriad Pro" charset="0"/>
              <a:cs typeface="Myriad Pro" charset="0"/>
            </a:endParaRPr>
          </a:p>
        </p:txBody>
      </p:sp>
      <p:sp>
        <p:nvSpPr>
          <p:cNvPr id="11287" name="TextBox 1"/>
          <p:cNvSpPr txBox="1">
            <a:spLocks noChangeArrowheads="1"/>
          </p:cNvSpPr>
          <p:nvPr/>
        </p:nvSpPr>
        <p:spPr bwMode="auto">
          <a:xfrm>
            <a:off x="3448330" y="4886325"/>
            <a:ext cx="2232025" cy="554038"/>
          </a:xfrm>
          <a:prstGeom prst="rect">
            <a:avLst/>
          </a:prstGeom>
          <a:solidFill>
            <a:schemeClr val="bg1">
              <a:alpha val="14902"/>
            </a:schemeClr>
          </a:solidFill>
          <a:ln>
            <a:noFill/>
          </a:ln>
          <a:effectLst>
            <a:outerShdw blurRad="50800" dist="38100" dir="5400000" algn="t" rotWithShape="0">
              <a:srgbClr val="808080">
                <a:alpha val="14998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91440" bIns="9144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en-US" altLang="en-US" sz="1200" dirty="0" err="1" smtClean="0">
                <a:solidFill>
                  <a:schemeClr val="bg1"/>
                </a:solidFill>
                <a:latin typeface="Myriad Pro"/>
                <a:ea typeface="Myriad Pro"/>
                <a:cs typeface="Myriad Pro"/>
              </a:rPr>
              <a:t>Supporto</a:t>
            </a:r>
            <a:r>
              <a:rPr lang="en-US" altLang="en-US" sz="1200" dirty="0" smtClean="0">
                <a:solidFill>
                  <a:schemeClr val="bg1"/>
                </a:solidFill>
                <a:latin typeface="Myriad Pro"/>
                <a:ea typeface="Myriad Pro"/>
                <a:cs typeface="Myriad Pro"/>
              </a:rPr>
              <a:t> in </a:t>
            </a:r>
            <a:r>
              <a:rPr lang="en-US" altLang="en-US" sz="1200" dirty="0" err="1" smtClean="0">
                <a:solidFill>
                  <a:schemeClr val="bg1"/>
                </a:solidFill>
                <a:latin typeface="Myriad Pro"/>
                <a:ea typeface="Myriad Pro"/>
                <a:cs typeface="Myriad Pro"/>
              </a:rPr>
              <a:t>materia</a:t>
            </a:r>
            <a:r>
              <a:rPr lang="en-US" altLang="en-US" sz="1200" dirty="0" smtClean="0">
                <a:solidFill>
                  <a:schemeClr val="bg1"/>
                </a:solidFill>
                <a:latin typeface="Myriad Pro"/>
                <a:ea typeface="Myriad Pro"/>
                <a:cs typeface="Myriad Pro"/>
              </a:rPr>
              <a:t> di IPR</a:t>
            </a:r>
          </a:p>
          <a:p>
            <a:pPr algn="ctr">
              <a:defRPr/>
            </a:pPr>
            <a:endParaRPr lang="en-US" altLang="en-US" sz="1200" dirty="0" smtClean="0">
              <a:solidFill>
                <a:schemeClr val="bg1"/>
              </a:solidFill>
              <a:ea typeface="ＭＳ Ｐゴシック" pitchFamily="34" charset="-128"/>
            </a:endParaRPr>
          </a:p>
        </p:txBody>
      </p:sp>
      <p:sp>
        <p:nvSpPr>
          <p:cNvPr id="11285" name="TextBox 1"/>
          <p:cNvSpPr txBox="1">
            <a:spLocks noChangeArrowheads="1"/>
          </p:cNvSpPr>
          <p:nvPr/>
        </p:nvSpPr>
        <p:spPr bwMode="auto">
          <a:xfrm>
            <a:off x="3455988" y="3573463"/>
            <a:ext cx="2232025" cy="553998"/>
          </a:xfrm>
          <a:prstGeom prst="rect">
            <a:avLst/>
          </a:prstGeom>
          <a:solidFill>
            <a:schemeClr val="bg1">
              <a:alpha val="14902"/>
            </a:schemeClr>
          </a:solidFill>
          <a:ln w="9525">
            <a:noFill/>
            <a:miter lim="800000"/>
            <a:headEnd/>
            <a:tailEnd/>
          </a:ln>
          <a:effectLst>
            <a:outerShdw blurRad="50800" dist="38100" dir="5400000" algn="t" rotWithShape="0">
              <a:srgbClr val="808080">
                <a:alpha val="14998"/>
              </a:srgbClr>
            </a:outerShdw>
          </a:effectLst>
          <a:extLst/>
        </p:spPr>
        <p:txBody>
          <a:bodyPr tIns="91440" bIns="91440">
            <a:spAutoFit/>
          </a:bodyPr>
          <a:lstStyle>
            <a:lvl1pPr>
              <a:spcBef>
                <a:spcPct val="20000"/>
              </a:spcBef>
              <a:buClr>
                <a:srgbClr val="00649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64B4E6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649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64B4E6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649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49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49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49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49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  <a:defRPr/>
            </a:pPr>
            <a:r>
              <a:rPr lang="en-US" altLang="en-US" sz="1200" dirty="0" err="1" smtClean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Informazioni</a:t>
            </a:r>
            <a:r>
              <a:rPr lang="en-US" altLang="en-US" sz="1200" dirty="0" smtClean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 e </a:t>
            </a:r>
            <a:r>
              <a:rPr lang="en-US" altLang="en-US" sz="1200" dirty="0" err="1" smtClean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supporto</a:t>
            </a:r>
            <a:r>
              <a:rPr lang="en-US" altLang="en-US" sz="1200" dirty="0" smtClean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 </a:t>
            </a:r>
            <a:r>
              <a:rPr lang="en-US" altLang="en-US" sz="1200" dirty="0" err="1" smtClean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sulla</a:t>
            </a:r>
            <a:r>
              <a:rPr lang="en-US" altLang="en-US" sz="1200" dirty="0" smtClean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 </a:t>
            </a:r>
            <a:r>
              <a:rPr lang="en-US" altLang="en-US" sz="1200" dirty="0" err="1" smtClean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legislazione</a:t>
            </a:r>
            <a:r>
              <a:rPr lang="en-US" altLang="en-US" sz="1200" dirty="0" smtClean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 e </a:t>
            </a:r>
            <a:r>
              <a:rPr lang="en-US" altLang="en-US" sz="1200" dirty="0" err="1" smtClean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bandi</a:t>
            </a:r>
            <a:r>
              <a:rPr lang="en-US" altLang="en-US" sz="1200" dirty="0" smtClean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 </a:t>
            </a:r>
            <a:r>
              <a:rPr lang="en-US" altLang="en-US" sz="1200" dirty="0" err="1" smtClean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europei</a:t>
            </a:r>
            <a:r>
              <a:rPr lang="en-US" altLang="en-US" sz="1200" dirty="0" smtClean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 </a:t>
            </a:r>
          </a:p>
        </p:txBody>
      </p:sp>
      <p:sp>
        <p:nvSpPr>
          <p:cNvPr id="11297" name="TextBox 1"/>
          <p:cNvSpPr txBox="1">
            <a:spLocks noChangeArrowheads="1"/>
          </p:cNvSpPr>
          <p:nvPr/>
        </p:nvSpPr>
        <p:spPr bwMode="auto">
          <a:xfrm>
            <a:off x="6188075" y="2941638"/>
            <a:ext cx="2232025" cy="553998"/>
          </a:xfrm>
          <a:prstGeom prst="rect">
            <a:avLst/>
          </a:prstGeom>
          <a:solidFill>
            <a:srgbClr val="6B6B6B"/>
          </a:solidFill>
          <a:ln>
            <a:noFill/>
          </a:ln>
          <a:effectLst>
            <a:outerShdw blurRad="50800" dist="38100" dir="5400000" algn="t" rotWithShape="0">
              <a:srgbClr val="808080">
                <a:alpha val="14998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91440" bIns="91440">
            <a:spAutoFit/>
          </a:bodyPr>
          <a:lstStyle>
            <a:lvl1pPr>
              <a:spcBef>
                <a:spcPct val="20000"/>
              </a:spcBef>
              <a:buClr>
                <a:srgbClr val="00649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64B4E6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649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64B4E6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649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49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49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49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49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  <a:defRPr/>
            </a:pPr>
            <a:r>
              <a:rPr lang="en-US" altLang="en-US" sz="1200" b="1" dirty="0" smtClean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SUPPORTO ALL’INNOVAZIONE</a:t>
            </a:r>
          </a:p>
        </p:txBody>
      </p:sp>
      <p:sp>
        <p:nvSpPr>
          <p:cNvPr id="11295" name="TextBox 1"/>
          <p:cNvSpPr txBox="1">
            <a:spLocks noChangeArrowheads="1"/>
          </p:cNvSpPr>
          <p:nvPr/>
        </p:nvSpPr>
        <p:spPr bwMode="auto">
          <a:xfrm>
            <a:off x="6188075" y="3644900"/>
            <a:ext cx="2232025" cy="553998"/>
          </a:xfrm>
          <a:prstGeom prst="rect">
            <a:avLst/>
          </a:prstGeom>
          <a:solidFill>
            <a:schemeClr val="bg1">
              <a:alpha val="14902"/>
            </a:schemeClr>
          </a:solidFill>
          <a:ln>
            <a:noFill/>
          </a:ln>
          <a:effectLst>
            <a:outerShdw blurRad="50800" dist="38100" dir="5400000" algn="t" rotWithShape="0">
              <a:srgbClr val="808080">
                <a:alpha val="14998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91440" bIns="91440">
            <a:spAutoFit/>
          </a:bodyPr>
          <a:lstStyle>
            <a:lvl1pPr>
              <a:spcBef>
                <a:spcPct val="20000"/>
              </a:spcBef>
              <a:buClr>
                <a:srgbClr val="00649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64B4E6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649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64B4E6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649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49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49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49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49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  <a:defRPr/>
            </a:pPr>
            <a:r>
              <a:rPr lang="en-US" altLang="en-US" sz="1200" dirty="0" smtClean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Accesso al credito e </a:t>
            </a:r>
            <a:r>
              <a:rPr lang="en-US" altLang="en-US" sz="1200" dirty="0" err="1" smtClean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ai</a:t>
            </a:r>
            <a:r>
              <a:rPr lang="en-US" altLang="en-US" sz="1200" dirty="0" smtClean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 </a:t>
            </a:r>
            <a:r>
              <a:rPr lang="en-US" altLang="en-US" sz="1200" dirty="0" err="1" smtClean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finanziamenti</a:t>
            </a:r>
            <a:r>
              <a:rPr lang="en-US" altLang="en-US" sz="1200" dirty="0" smtClean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 </a:t>
            </a:r>
            <a:r>
              <a:rPr lang="en-US" altLang="en-US" sz="1200" dirty="0" err="1" smtClean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europei</a:t>
            </a:r>
            <a:endParaRPr lang="en-US" altLang="en-US" sz="1200" dirty="0" smtClean="0">
              <a:solidFill>
                <a:schemeClr val="bg1"/>
              </a:solidFill>
              <a:latin typeface="Myriad Pro" charset="0"/>
              <a:ea typeface="Myriad Pro" charset="0"/>
              <a:cs typeface="Myriad Pro" charset="0"/>
            </a:endParaRPr>
          </a:p>
        </p:txBody>
      </p:sp>
      <p:sp>
        <p:nvSpPr>
          <p:cNvPr id="11293" name="TextBox 1"/>
          <p:cNvSpPr txBox="1">
            <a:spLocks noChangeArrowheads="1"/>
          </p:cNvSpPr>
          <p:nvPr/>
        </p:nvSpPr>
        <p:spPr bwMode="auto">
          <a:xfrm>
            <a:off x="6189663" y="4284663"/>
            <a:ext cx="2230437" cy="553998"/>
          </a:xfrm>
          <a:prstGeom prst="rect">
            <a:avLst/>
          </a:prstGeom>
          <a:solidFill>
            <a:schemeClr val="bg1">
              <a:alpha val="14902"/>
            </a:schemeClr>
          </a:solidFill>
          <a:ln>
            <a:noFill/>
          </a:ln>
          <a:effectLst>
            <a:outerShdw blurRad="50800" dist="38100" dir="5400000" algn="t" rotWithShape="0">
              <a:srgbClr val="808080">
                <a:alpha val="14998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91440" bIns="9144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pPr algn="ctr">
              <a:defRPr/>
            </a:pPr>
            <a:r>
              <a:rPr lang="en-US" altLang="en-US" sz="1200" dirty="0" err="1" smtClean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Servizi</a:t>
            </a:r>
            <a:r>
              <a:rPr lang="en-US" altLang="en-US" sz="1200" dirty="0" smtClean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 per </a:t>
            </a:r>
            <a:r>
              <a:rPr lang="en-US" altLang="en-US" sz="1200" dirty="0" err="1" smtClean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migliorare</a:t>
            </a:r>
            <a:r>
              <a:rPr lang="en-US" altLang="en-US" sz="1200" dirty="0" smtClean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 la </a:t>
            </a:r>
            <a:r>
              <a:rPr lang="en-US" altLang="en-US" sz="1200" dirty="0" err="1" smtClean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gestione</a:t>
            </a:r>
            <a:r>
              <a:rPr lang="en-US" altLang="en-US" sz="1200" dirty="0" smtClean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 </a:t>
            </a:r>
            <a:r>
              <a:rPr lang="en-US" altLang="en-US" sz="1200" dirty="0" err="1" smtClean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dell’innovazione</a:t>
            </a:r>
            <a:endParaRPr lang="en-US" altLang="en-US" sz="1200" dirty="0" smtClean="0">
              <a:solidFill>
                <a:schemeClr val="bg1"/>
              </a:solidFill>
              <a:latin typeface="Myriad Pro" charset="0"/>
              <a:ea typeface="Myriad Pro" charset="0"/>
              <a:cs typeface="Myriad Pro" charset="0"/>
            </a:endParaRPr>
          </a:p>
        </p:txBody>
      </p:sp>
      <p:sp>
        <p:nvSpPr>
          <p:cNvPr id="11291" name="TextBox 1"/>
          <p:cNvSpPr txBox="1">
            <a:spLocks noChangeArrowheads="1"/>
          </p:cNvSpPr>
          <p:nvPr/>
        </p:nvSpPr>
        <p:spPr bwMode="auto">
          <a:xfrm>
            <a:off x="6188075" y="4886325"/>
            <a:ext cx="2232025" cy="369332"/>
          </a:xfrm>
          <a:prstGeom prst="rect">
            <a:avLst/>
          </a:prstGeom>
          <a:solidFill>
            <a:schemeClr val="bg1">
              <a:alpha val="14902"/>
            </a:schemeClr>
          </a:solidFill>
          <a:ln>
            <a:noFill/>
          </a:ln>
          <a:effectLst>
            <a:outerShdw blurRad="50800" dist="38100" dir="5400000" algn="t" rotWithShape="0">
              <a:srgbClr val="808080">
                <a:alpha val="14998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91440" bIns="9144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en-US" altLang="en-US" sz="1200" dirty="0" err="1" smtClean="0">
                <a:solidFill>
                  <a:schemeClr val="bg1"/>
                </a:solidFill>
                <a:ea typeface="ＭＳ Ｐゴシック" pitchFamily="34" charset="-128"/>
              </a:rPr>
              <a:t>Trasferimento</a:t>
            </a:r>
            <a:r>
              <a:rPr lang="en-US" altLang="en-US" sz="1200" dirty="0" smtClean="0">
                <a:solidFill>
                  <a:schemeClr val="bg1"/>
                </a:solidFill>
                <a:ea typeface="ＭＳ Ｐゴシック" pitchFamily="34" charset="-128"/>
              </a:rPr>
              <a:t> </a:t>
            </a:r>
            <a:r>
              <a:rPr lang="en-US" altLang="en-US" sz="1200" dirty="0" err="1" smtClean="0">
                <a:solidFill>
                  <a:schemeClr val="bg1"/>
                </a:solidFill>
                <a:ea typeface="ＭＳ Ｐゴシック" pitchFamily="34" charset="-128"/>
              </a:rPr>
              <a:t>tecnologico</a:t>
            </a:r>
            <a:endParaRPr lang="en-US" altLang="en-US" sz="1200" dirty="0" smtClean="0">
              <a:solidFill>
                <a:schemeClr val="bg1"/>
              </a:solidFill>
              <a:ea typeface="ＭＳ Ｐゴシック" pitchFamily="34" charset="-128"/>
            </a:endParaRPr>
          </a:p>
        </p:txBody>
      </p:sp>
      <p:sp>
        <p:nvSpPr>
          <p:cNvPr id="11307" name="TextBox 1"/>
          <p:cNvSpPr txBox="1">
            <a:spLocks noChangeArrowheads="1"/>
          </p:cNvSpPr>
          <p:nvPr/>
        </p:nvSpPr>
        <p:spPr bwMode="auto">
          <a:xfrm>
            <a:off x="720725" y="2941638"/>
            <a:ext cx="2230438" cy="553998"/>
          </a:xfrm>
          <a:prstGeom prst="rect">
            <a:avLst/>
          </a:prstGeom>
          <a:solidFill>
            <a:srgbClr val="64B4E6"/>
          </a:solidFill>
          <a:ln>
            <a:noFill/>
          </a:ln>
          <a:effectLst>
            <a:outerShdw blurRad="50800" dist="38100" dir="5400000" algn="t" rotWithShape="0">
              <a:srgbClr val="808080">
                <a:alpha val="14998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91440" bIns="91440">
            <a:spAutoFit/>
          </a:bodyPr>
          <a:lstStyle>
            <a:lvl1pPr>
              <a:spcBef>
                <a:spcPct val="20000"/>
              </a:spcBef>
              <a:buClr>
                <a:srgbClr val="00649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64B4E6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649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64B4E6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649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49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49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49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49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  <a:defRPr/>
            </a:pPr>
            <a:r>
              <a:rPr lang="en-US" altLang="en-US" sz="1200" b="1" dirty="0" smtClean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PARTNERSHIP INTERNAZIONALI</a:t>
            </a:r>
          </a:p>
        </p:txBody>
      </p:sp>
      <p:sp>
        <p:nvSpPr>
          <p:cNvPr id="11305" name="TextBox 1"/>
          <p:cNvSpPr txBox="1">
            <a:spLocks noChangeArrowheads="1"/>
          </p:cNvSpPr>
          <p:nvPr/>
        </p:nvSpPr>
        <p:spPr bwMode="auto">
          <a:xfrm>
            <a:off x="720725" y="3644900"/>
            <a:ext cx="2230438" cy="553998"/>
          </a:xfrm>
          <a:prstGeom prst="rect">
            <a:avLst/>
          </a:prstGeom>
          <a:solidFill>
            <a:schemeClr val="bg1">
              <a:alpha val="14902"/>
            </a:schemeClr>
          </a:solidFill>
          <a:ln>
            <a:noFill/>
          </a:ln>
          <a:effectLst>
            <a:outerShdw blurRad="50800" dist="38100" dir="5400000" algn="t" rotWithShape="0">
              <a:srgbClr val="808080">
                <a:alpha val="14998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91440" bIns="91440">
            <a:spAutoFit/>
          </a:bodyPr>
          <a:lstStyle>
            <a:lvl1pPr>
              <a:spcBef>
                <a:spcPct val="20000"/>
              </a:spcBef>
              <a:buClr>
                <a:srgbClr val="00649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64B4E6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649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64B4E6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649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49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49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49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49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  <a:defRPr/>
            </a:pPr>
            <a:r>
              <a:rPr lang="en-US" altLang="en-US" sz="1200" dirty="0" smtClean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 Database per la </a:t>
            </a:r>
            <a:r>
              <a:rPr lang="en-US" altLang="en-US" sz="1200" dirty="0" err="1" smtClean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ricerca</a:t>
            </a:r>
            <a:r>
              <a:rPr lang="en-US" altLang="en-US" sz="1200" dirty="0" smtClean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 partner</a:t>
            </a:r>
          </a:p>
        </p:txBody>
      </p:sp>
      <p:sp>
        <p:nvSpPr>
          <p:cNvPr id="11303" name="TextBox 1"/>
          <p:cNvSpPr txBox="1">
            <a:spLocks noChangeArrowheads="1"/>
          </p:cNvSpPr>
          <p:nvPr/>
        </p:nvSpPr>
        <p:spPr bwMode="auto">
          <a:xfrm>
            <a:off x="720725" y="4284663"/>
            <a:ext cx="2230438" cy="368300"/>
          </a:xfrm>
          <a:prstGeom prst="rect">
            <a:avLst/>
          </a:prstGeom>
          <a:solidFill>
            <a:schemeClr val="bg1">
              <a:alpha val="14902"/>
            </a:schemeClr>
          </a:solidFill>
          <a:ln>
            <a:noFill/>
          </a:ln>
          <a:effectLst>
            <a:outerShdw blurRad="50800" dist="38100" dir="5400000" algn="t" rotWithShape="0">
              <a:srgbClr val="808080">
                <a:alpha val="14998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91440" bIns="91440">
            <a:spAutoFit/>
          </a:bodyPr>
          <a:lstStyle>
            <a:lvl1pPr>
              <a:spcBef>
                <a:spcPct val="20000"/>
              </a:spcBef>
              <a:buClr>
                <a:srgbClr val="00649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64B4E6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649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64B4E6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649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49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49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49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49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  <a:defRPr/>
            </a:pPr>
            <a:r>
              <a:rPr lang="en-US" altLang="en-US" sz="1200" dirty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b</a:t>
            </a:r>
            <a:r>
              <a:rPr lang="en-US" altLang="en-US" sz="1200" dirty="0" smtClean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2b </a:t>
            </a:r>
            <a:r>
              <a:rPr lang="en-US" altLang="en-US" sz="1200" dirty="0" err="1" smtClean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nell’ambito</a:t>
            </a:r>
            <a:r>
              <a:rPr lang="en-US" altLang="en-US" sz="1200" dirty="0" smtClean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 di </a:t>
            </a:r>
            <a:r>
              <a:rPr lang="en-US" altLang="en-US" sz="1200" dirty="0" err="1" smtClean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fiere</a:t>
            </a:r>
            <a:r>
              <a:rPr lang="en-US" altLang="en-US" sz="1200" dirty="0" smtClean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 int.li</a:t>
            </a:r>
          </a:p>
        </p:txBody>
      </p:sp>
      <p:sp>
        <p:nvSpPr>
          <p:cNvPr id="11301" name="TextBox 1"/>
          <p:cNvSpPr txBox="1">
            <a:spLocks noChangeArrowheads="1"/>
          </p:cNvSpPr>
          <p:nvPr/>
        </p:nvSpPr>
        <p:spPr bwMode="auto">
          <a:xfrm>
            <a:off x="730994" y="4746625"/>
            <a:ext cx="2339107" cy="369888"/>
          </a:xfrm>
          <a:prstGeom prst="rect">
            <a:avLst/>
          </a:prstGeom>
          <a:solidFill>
            <a:schemeClr val="bg1">
              <a:alpha val="14902"/>
            </a:schemeClr>
          </a:solidFill>
          <a:ln>
            <a:noFill/>
          </a:ln>
          <a:effectLst>
            <a:outerShdw blurRad="50800" dist="38100" dir="5400000" algn="t" rotWithShape="0">
              <a:srgbClr val="808080">
                <a:alpha val="14998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tIns="91440" bIns="91440">
            <a:spAutoFit/>
          </a:bodyPr>
          <a:lstStyle>
            <a:lvl1pPr>
              <a:spcBef>
                <a:spcPct val="20000"/>
              </a:spcBef>
              <a:buClr>
                <a:srgbClr val="00649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64B4E6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649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64B4E6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649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49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49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49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49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  <a:defRPr/>
            </a:pPr>
            <a:r>
              <a:rPr lang="en-US" altLang="en-US" sz="1200" dirty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Company missions</a:t>
            </a:r>
          </a:p>
        </p:txBody>
      </p:sp>
      <p:sp>
        <p:nvSpPr>
          <p:cNvPr id="2" name="Ovale 1"/>
          <p:cNvSpPr/>
          <p:nvPr/>
        </p:nvSpPr>
        <p:spPr bwMode="auto">
          <a:xfrm>
            <a:off x="3448330" y="3495636"/>
            <a:ext cx="2232025" cy="625435"/>
          </a:xfrm>
          <a:prstGeom prst="ellipse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1168400" dist="50800" dir="5400000" algn="ctr" rotWithShape="0">
              <a:srgbClr val="000000">
                <a:alpha val="31000"/>
              </a:srgbClr>
            </a:outerShd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2051" name="Picture 3" descr="Z:\Politiche comunitarie e innovazione\EEN - Simpler 2017-2018\comunicazione\Enterprise Europe Network Visual Identity\financ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556792"/>
            <a:ext cx="820737" cy="755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5010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2"/>
          <p:cNvSpPr>
            <a:spLocks noChangeArrowheads="1"/>
          </p:cNvSpPr>
          <p:nvPr/>
        </p:nvSpPr>
        <p:spPr bwMode="auto">
          <a:xfrm>
            <a:off x="0" y="2798345"/>
            <a:ext cx="9144000" cy="3102128"/>
          </a:xfrm>
          <a:prstGeom prst="rect">
            <a:avLst/>
          </a:prstGeom>
          <a:solidFill>
            <a:srgbClr val="64B4E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r>
              <a:rPr lang="en-US" altLang="en-US" sz="1800" dirty="0" err="1" smtClean="0">
                <a:solidFill>
                  <a:schemeClr val="bg1"/>
                </a:solidFill>
                <a:latin typeface="Blogger Sans"/>
                <a:ea typeface="Myriad Pro"/>
                <a:cs typeface="Myriad Pro"/>
              </a:rPr>
              <a:t>Inoltre</a:t>
            </a:r>
            <a:r>
              <a:rPr lang="en-US" altLang="en-US" sz="1800" dirty="0" smtClean="0">
                <a:solidFill>
                  <a:schemeClr val="bg1"/>
                </a:solidFill>
                <a:latin typeface="Blogger Sans"/>
                <a:ea typeface="Myriad Pro"/>
                <a:cs typeface="Myriad Pro"/>
              </a:rPr>
              <a:t> EEN </a:t>
            </a:r>
            <a:r>
              <a:rPr lang="en-US" altLang="en-US" sz="1800" dirty="0" err="1" smtClean="0">
                <a:solidFill>
                  <a:schemeClr val="bg1"/>
                </a:solidFill>
                <a:latin typeface="Blogger Sans"/>
                <a:ea typeface="Myriad Pro"/>
                <a:cs typeface="Myriad Pro"/>
              </a:rPr>
              <a:t>organizza</a:t>
            </a:r>
            <a:r>
              <a:rPr lang="en-US" altLang="en-US" sz="1800" dirty="0" smtClean="0">
                <a:solidFill>
                  <a:schemeClr val="bg1"/>
                </a:solidFill>
                <a:latin typeface="Myriad Pro"/>
                <a:ea typeface="Myriad Pro"/>
                <a:cs typeface="Myriad Pro"/>
              </a:rPr>
              <a:t>:</a:t>
            </a:r>
            <a:endParaRPr lang="en-GB" altLang="en-US" sz="1800" dirty="0">
              <a:solidFill>
                <a:schemeClr val="bg1"/>
              </a:solidFill>
              <a:latin typeface="Myriad Pro"/>
              <a:ea typeface="Myriad Pro"/>
              <a:cs typeface="Myriad Pro"/>
            </a:endParaRPr>
          </a:p>
          <a:p>
            <a:endParaRPr lang="en-US" altLang="en-US" dirty="0"/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744538" y="116632"/>
            <a:ext cx="7772400" cy="1106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fr-FR" altLang="en-US" sz="3400" b="0" dirty="0" err="1" smtClean="0">
                <a:solidFill>
                  <a:schemeClr val="bg1"/>
                </a:solidFill>
                <a:latin typeface="Blogger Sans"/>
                <a:ea typeface="Blogger Sans"/>
                <a:cs typeface="Blogger Sans"/>
              </a:rPr>
              <a:t>partnership</a:t>
            </a:r>
            <a:r>
              <a:rPr lang="fr-FR" altLang="en-US" sz="3400" b="0" dirty="0" smtClean="0">
                <a:solidFill>
                  <a:schemeClr val="bg1"/>
                </a:solidFill>
                <a:latin typeface="Blogger Sans"/>
                <a:ea typeface="Blogger Sans"/>
                <a:cs typeface="Blogger Sans"/>
              </a:rPr>
              <a:t> </a:t>
            </a:r>
            <a:r>
              <a:rPr lang="fr-FR" altLang="en-US" sz="3400" b="0" dirty="0" err="1" smtClean="0">
                <a:solidFill>
                  <a:schemeClr val="bg1"/>
                </a:solidFill>
                <a:latin typeface="Blogger Sans"/>
                <a:ea typeface="Blogger Sans"/>
                <a:cs typeface="Blogger Sans"/>
              </a:rPr>
              <a:t>internazionali</a:t>
            </a:r>
            <a:endParaRPr lang="fr-FR" altLang="en-US" sz="3400" b="0" dirty="0" smtClean="0">
              <a:solidFill>
                <a:schemeClr val="bg1"/>
              </a:solidFill>
              <a:latin typeface="Blogger Sans"/>
              <a:ea typeface="Blogger Sans"/>
              <a:cs typeface="Blogger Sans"/>
            </a:endParaRPr>
          </a:p>
        </p:txBody>
      </p:sp>
      <p:sp>
        <p:nvSpPr>
          <p:cNvPr id="15364" name="Rectangle 1"/>
          <p:cNvSpPr>
            <a:spLocks noChangeArrowheads="1"/>
          </p:cNvSpPr>
          <p:nvPr/>
        </p:nvSpPr>
        <p:spPr bwMode="auto">
          <a:xfrm>
            <a:off x="179512" y="1412776"/>
            <a:ext cx="8280920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r>
              <a:rPr lang="it-IT" altLang="en-US" sz="1800" dirty="0" smtClean="0">
                <a:solidFill>
                  <a:srgbClr val="006491"/>
                </a:solidFill>
                <a:latin typeface="Blogger Sans"/>
                <a:ea typeface="Myriad Pro"/>
                <a:cs typeface="Myriad Pro"/>
              </a:rPr>
              <a:t>Enterprise </a:t>
            </a:r>
            <a:r>
              <a:rPr lang="it-IT" altLang="en-US" sz="1800" dirty="0">
                <a:solidFill>
                  <a:srgbClr val="006491"/>
                </a:solidFill>
                <a:latin typeface="Blogger Sans"/>
                <a:ea typeface="Myriad Pro"/>
                <a:cs typeface="Myriad Pro"/>
              </a:rPr>
              <a:t>Europe Network raccoglie e gestisce ogni anno </a:t>
            </a:r>
            <a:r>
              <a:rPr lang="it-IT" altLang="en-US" sz="1800" b="1" dirty="0">
                <a:solidFill>
                  <a:srgbClr val="64B4E6"/>
                </a:solidFill>
                <a:latin typeface="Blogger Sans"/>
                <a:ea typeface="Myriad Pro"/>
                <a:cs typeface="Myriad Pro"/>
              </a:rPr>
              <a:t>migliaia</a:t>
            </a:r>
            <a:r>
              <a:rPr lang="it-IT" altLang="en-US" sz="1800" dirty="0" smtClean="0">
                <a:solidFill>
                  <a:srgbClr val="006491"/>
                </a:solidFill>
                <a:latin typeface="Blogger Sans"/>
                <a:ea typeface="Myriad Pro"/>
                <a:cs typeface="Myriad Pro"/>
              </a:rPr>
              <a:t> di </a:t>
            </a:r>
            <a:r>
              <a:rPr lang="it-IT" altLang="en-US" sz="1800" b="1" dirty="0" smtClean="0">
                <a:solidFill>
                  <a:srgbClr val="64B4E6"/>
                </a:solidFill>
                <a:latin typeface="Blogger Sans"/>
                <a:ea typeface="Myriad Pro"/>
                <a:cs typeface="Myriad Pro"/>
              </a:rPr>
              <a:t>profili </a:t>
            </a:r>
            <a:r>
              <a:rPr lang="it-IT" altLang="en-US" sz="1800" dirty="0" smtClean="0">
                <a:solidFill>
                  <a:srgbClr val="006491"/>
                </a:solidFill>
                <a:latin typeface="Blogger Sans"/>
                <a:ea typeface="Myriad Pro"/>
                <a:cs typeface="Myriad Pro"/>
              </a:rPr>
              <a:t>per la ricerca partner in </a:t>
            </a:r>
            <a:r>
              <a:rPr lang="it-IT" altLang="en-US" sz="1800" dirty="0">
                <a:solidFill>
                  <a:srgbClr val="006491"/>
                </a:solidFill>
                <a:latin typeface="Blogger Sans"/>
                <a:ea typeface="Myriad Pro"/>
                <a:cs typeface="Myriad Pro"/>
              </a:rPr>
              <a:t>materia di </a:t>
            </a:r>
            <a:r>
              <a:rPr lang="it-IT" altLang="en-US" sz="1800" dirty="0" smtClean="0">
                <a:solidFill>
                  <a:srgbClr val="006491"/>
                </a:solidFill>
                <a:latin typeface="Blogger Sans"/>
                <a:ea typeface="Myriad Pro"/>
                <a:cs typeface="Myriad Pro"/>
              </a:rPr>
              <a:t> </a:t>
            </a:r>
            <a:r>
              <a:rPr lang="it-IT" altLang="en-US" sz="1800" dirty="0">
                <a:solidFill>
                  <a:srgbClr val="006491"/>
                </a:solidFill>
                <a:latin typeface="Blogger Sans"/>
                <a:ea typeface="Myriad Pro"/>
                <a:cs typeface="Myriad Pro"/>
              </a:rPr>
              <a:t>innovazione </a:t>
            </a:r>
            <a:r>
              <a:rPr lang="it-IT" altLang="en-US" sz="1800" dirty="0" smtClean="0">
                <a:solidFill>
                  <a:srgbClr val="006491"/>
                </a:solidFill>
                <a:latin typeface="Blogger Sans"/>
                <a:ea typeface="Myriad Pro"/>
                <a:cs typeface="Myriad Pro"/>
              </a:rPr>
              <a:t>e </a:t>
            </a:r>
            <a:r>
              <a:rPr lang="it-IT" altLang="en-US" sz="1800" dirty="0">
                <a:solidFill>
                  <a:srgbClr val="006491"/>
                </a:solidFill>
                <a:latin typeface="Blogger Sans"/>
                <a:ea typeface="Myriad Pro"/>
                <a:cs typeface="Myriad Pro"/>
              </a:rPr>
              <a:t>di natura </a:t>
            </a:r>
            <a:r>
              <a:rPr lang="it-IT" altLang="en-US" sz="1800" dirty="0" smtClean="0">
                <a:solidFill>
                  <a:srgbClr val="006491"/>
                </a:solidFill>
                <a:latin typeface="Blogger Sans"/>
                <a:ea typeface="Myriad Pro"/>
                <a:cs typeface="Myriad Pro"/>
              </a:rPr>
              <a:t>commerciale </a:t>
            </a:r>
            <a:r>
              <a:rPr lang="it-IT" altLang="en-US" sz="1800" dirty="0">
                <a:solidFill>
                  <a:srgbClr val="006491"/>
                </a:solidFill>
                <a:latin typeface="Blogger Sans"/>
                <a:ea typeface="Myriad Pro"/>
                <a:cs typeface="Myriad Pro"/>
              </a:rPr>
              <a:t>e tecnico produttiva provenienti da aziende, centri di ricerca e università dei paesi membri della </a:t>
            </a:r>
            <a:r>
              <a:rPr lang="it-IT" altLang="en-US" sz="1800" dirty="0" smtClean="0">
                <a:solidFill>
                  <a:srgbClr val="006491"/>
                </a:solidFill>
                <a:latin typeface="Blogger Sans"/>
                <a:ea typeface="Myriad Pro"/>
                <a:cs typeface="Myriad Pro"/>
              </a:rPr>
              <a:t>rete - </a:t>
            </a:r>
            <a:r>
              <a:rPr lang="it-IT" sz="1800" dirty="0">
                <a:hlinkClick r:id="rId3"/>
              </a:rPr>
              <a:t>https://een.ec.europa.eu/partners</a:t>
            </a:r>
            <a:endParaRPr lang="it-IT" altLang="en-US" sz="1800" dirty="0">
              <a:solidFill>
                <a:srgbClr val="006491"/>
              </a:solidFill>
              <a:latin typeface="Blogger Sans"/>
              <a:ea typeface="Myriad Pro"/>
              <a:cs typeface="Myriad Pro"/>
            </a:endParaRPr>
          </a:p>
        </p:txBody>
      </p:sp>
      <p:sp>
        <p:nvSpPr>
          <p:cNvPr id="15365" name="Rectangle 21"/>
          <p:cNvSpPr>
            <a:spLocks noChangeArrowheads="1"/>
          </p:cNvSpPr>
          <p:nvPr/>
        </p:nvSpPr>
        <p:spPr bwMode="auto">
          <a:xfrm>
            <a:off x="863600" y="3573463"/>
            <a:ext cx="3708400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r>
              <a:rPr lang="en-GB" altLang="en-US" sz="1400" b="1" dirty="0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Eventi di Matchmaking </a:t>
            </a:r>
            <a:r>
              <a:rPr lang="en-GB" altLang="en-US" sz="1400" dirty="0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dove le PMI </a:t>
            </a:r>
            <a:r>
              <a:rPr lang="en-GB" altLang="en-US" sz="1400" dirty="0" err="1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possono</a:t>
            </a:r>
            <a:r>
              <a:rPr lang="en-GB" altLang="en-US" sz="1400" dirty="0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 </a:t>
            </a:r>
            <a:r>
              <a:rPr lang="en-GB" altLang="en-US" sz="1400" dirty="0" err="1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incontare</a:t>
            </a:r>
            <a:r>
              <a:rPr lang="en-GB" altLang="en-US" sz="1400" dirty="0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 </a:t>
            </a:r>
            <a:r>
              <a:rPr lang="en-GB" altLang="en-US" sz="1400" dirty="0" err="1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potenziali</a:t>
            </a:r>
            <a:r>
              <a:rPr lang="en-GB" altLang="en-US" sz="1400" dirty="0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 partner</a:t>
            </a:r>
            <a:endParaRPr lang="en-US" altLang="en-US" sz="1400" dirty="0">
              <a:solidFill>
                <a:srgbClr val="006491"/>
              </a:solidFill>
              <a:latin typeface="Myriad Pro"/>
              <a:ea typeface="Myriad Pro"/>
              <a:cs typeface="Myriad Pro"/>
            </a:endParaRPr>
          </a:p>
        </p:txBody>
      </p:sp>
      <p:sp>
        <p:nvSpPr>
          <p:cNvPr id="15366" name="Rectangle 24"/>
          <p:cNvSpPr>
            <a:spLocks noChangeArrowheads="1"/>
          </p:cNvSpPr>
          <p:nvPr/>
        </p:nvSpPr>
        <p:spPr bwMode="auto">
          <a:xfrm>
            <a:off x="5254625" y="3594100"/>
            <a:ext cx="338613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r>
              <a:rPr lang="en-GB" altLang="en-US" sz="1400" b="1" dirty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Company </a:t>
            </a:r>
            <a:r>
              <a:rPr lang="en-GB" altLang="en-US" sz="1400" b="1" dirty="0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missions</a:t>
            </a:r>
            <a:r>
              <a:rPr lang="en-GB" altLang="en-US" sz="1400" dirty="0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 </a:t>
            </a:r>
            <a:r>
              <a:rPr lang="en-GB" altLang="en-US" sz="1400" dirty="0" err="1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che</a:t>
            </a:r>
            <a:r>
              <a:rPr lang="en-GB" altLang="en-US" sz="1400" dirty="0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 </a:t>
            </a:r>
            <a:r>
              <a:rPr lang="en-GB" altLang="en-US" sz="1400" dirty="0" err="1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prevedono</a:t>
            </a:r>
            <a:r>
              <a:rPr lang="en-GB" altLang="en-US" sz="1400" dirty="0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 </a:t>
            </a:r>
            <a:r>
              <a:rPr lang="en-GB" altLang="en-US" sz="1400" dirty="0" err="1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visite</a:t>
            </a:r>
            <a:r>
              <a:rPr lang="en-GB" altLang="en-US" sz="1400" dirty="0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 in </a:t>
            </a:r>
            <a:r>
              <a:rPr lang="en-GB" altLang="en-US" sz="1400" dirty="0" err="1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aziende</a:t>
            </a:r>
            <a:r>
              <a:rPr lang="en-GB" altLang="en-US" sz="1400" dirty="0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 e </a:t>
            </a:r>
            <a:r>
              <a:rPr lang="en-GB" altLang="en-US" sz="1400" dirty="0" err="1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centri</a:t>
            </a:r>
            <a:r>
              <a:rPr lang="en-GB" altLang="en-US" sz="1400" dirty="0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 </a:t>
            </a:r>
            <a:r>
              <a:rPr lang="en-GB" altLang="en-US" sz="1400" dirty="0" err="1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d’eccellenza</a:t>
            </a:r>
            <a:r>
              <a:rPr lang="en-GB" altLang="en-US" sz="1400" dirty="0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 e </a:t>
            </a:r>
            <a:r>
              <a:rPr lang="en-GB" altLang="en-US" sz="1400" dirty="0" err="1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incontri</a:t>
            </a:r>
            <a:r>
              <a:rPr lang="en-GB" altLang="en-US" sz="1400" dirty="0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 </a:t>
            </a:r>
            <a:r>
              <a:rPr lang="en-GB" altLang="en-US" sz="1400" dirty="0" err="1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d’affari</a:t>
            </a:r>
            <a:r>
              <a:rPr lang="en-GB" altLang="en-US" sz="1400" dirty="0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 </a:t>
            </a:r>
            <a:r>
              <a:rPr lang="en-GB" altLang="en-US" sz="1400" dirty="0" err="1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internazionali</a:t>
            </a:r>
            <a:endParaRPr lang="en-US" altLang="en-US" sz="1400" dirty="0">
              <a:solidFill>
                <a:srgbClr val="006491"/>
              </a:solidFill>
              <a:latin typeface="Myriad Pro"/>
              <a:ea typeface="Myriad Pro"/>
              <a:cs typeface="Myriad Pro"/>
            </a:endParaRPr>
          </a:p>
        </p:txBody>
      </p:sp>
      <p:sp>
        <p:nvSpPr>
          <p:cNvPr id="15367" name="Rectangle 26"/>
          <p:cNvSpPr>
            <a:spLocks noChangeArrowheads="1"/>
          </p:cNvSpPr>
          <p:nvPr/>
        </p:nvSpPr>
        <p:spPr bwMode="auto">
          <a:xfrm>
            <a:off x="5099050" y="3638550"/>
            <a:ext cx="49213" cy="365125"/>
          </a:xfrm>
          <a:prstGeom prst="rect">
            <a:avLst/>
          </a:prstGeom>
          <a:solidFill>
            <a:srgbClr val="00649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endParaRPr lang="en-US" alt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25638" y="4076700"/>
            <a:ext cx="5292725" cy="1150938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srgbClr val="808080">
                <a:alpha val="2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9" name="Rectangle 30"/>
          <p:cNvSpPr>
            <a:spLocks noChangeArrowheads="1"/>
          </p:cNvSpPr>
          <p:nvPr/>
        </p:nvSpPr>
        <p:spPr bwMode="auto">
          <a:xfrm>
            <a:off x="719138" y="3590925"/>
            <a:ext cx="50800" cy="366713"/>
          </a:xfrm>
          <a:prstGeom prst="rect">
            <a:avLst/>
          </a:prstGeom>
          <a:solidFill>
            <a:srgbClr val="00649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2" name="CasellaDiTesto 1"/>
          <p:cNvSpPr txBox="1"/>
          <p:nvPr/>
        </p:nvSpPr>
        <p:spPr>
          <a:xfrm>
            <a:off x="323528" y="5301208"/>
            <a:ext cx="705678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700" dirty="0">
                <a:solidFill>
                  <a:schemeClr val="bg1"/>
                </a:solidFill>
                <a:latin typeface="Blogger Sans"/>
                <a:ea typeface="Myriad Pro"/>
                <a:cs typeface="Myriad Pro"/>
              </a:rPr>
              <a:t>Consulta il calendario dei prossimi eventi : </a:t>
            </a:r>
            <a:r>
              <a:rPr lang="it-IT" sz="1700" dirty="0">
                <a:solidFill>
                  <a:schemeClr val="bg1"/>
                </a:solidFill>
                <a:latin typeface="Blogger Sans"/>
                <a:ea typeface="Myriad Pro"/>
                <a:cs typeface="Myriad Pro"/>
                <a:hlinkClick r:id="rId5"/>
              </a:rPr>
              <a:t>http://een.ec.europa.eu/tools/services/EVE/Event/ListEvents </a:t>
            </a:r>
            <a:endParaRPr lang="it-IT" sz="1700" dirty="0">
              <a:solidFill>
                <a:schemeClr val="bg1"/>
              </a:solidFill>
              <a:latin typeface="Blogger Sans"/>
              <a:ea typeface="Myriad Pro"/>
              <a:cs typeface="Myriad Pro"/>
            </a:endParaRPr>
          </a:p>
          <a:p>
            <a:r>
              <a:rPr lang="it-IT" sz="1800" dirty="0" smtClean="0">
                <a:solidFill>
                  <a:schemeClr val="bg1"/>
                </a:solidFill>
                <a:latin typeface="Blogger Sans"/>
                <a:ea typeface="Myriad Pro"/>
                <a:cs typeface="Myriad Pro"/>
              </a:rPr>
              <a:t> </a:t>
            </a:r>
            <a:endParaRPr lang="it-IT" sz="1800" dirty="0">
              <a:solidFill>
                <a:schemeClr val="bg1"/>
              </a:solidFill>
              <a:latin typeface="Blogger Sans"/>
              <a:ea typeface="Myriad Pro"/>
              <a:cs typeface="Myriad Pro"/>
            </a:endParaRPr>
          </a:p>
        </p:txBody>
      </p:sp>
    </p:spTree>
    <p:extLst>
      <p:ext uri="{BB962C8B-B14F-4D97-AF65-F5344CB8AC3E}">
        <p14:creationId xmlns:p14="http://schemas.microsoft.com/office/powerpoint/2010/main" val="3590399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2"/>
          <p:cNvSpPr>
            <a:spLocks noChangeArrowheads="1"/>
          </p:cNvSpPr>
          <p:nvPr/>
        </p:nvSpPr>
        <p:spPr bwMode="auto">
          <a:xfrm>
            <a:off x="0" y="2350492"/>
            <a:ext cx="9144000" cy="2806700"/>
          </a:xfrm>
          <a:prstGeom prst="rect">
            <a:avLst/>
          </a:prstGeom>
          <a:solidFill>
            <a:srgbClr val="64B4E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18435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67544" y="1556792"/>
            <a:ext cx="8099747" cy="554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fr-FR" altLang="en-US" b="0" dirty="0" err="1" smtClean="0">
                <a:solidFill>
                  <a:srgbClr val="64B4E6"/>
                </a:solidFill>
                <a:latin typeface="Blogger Sans"/>
                <a:ea typeface="Blogger Sans"/>
                <a:cs typeface="Blogger Sans"/>
              </a:rPr>
              <a:t>supporto</a:t>
            </a:r>
            <a:r>
              <a:rPr lang="fr-FR" altLang="en-US" b="0" dirty="0" smtClean="0">
                <a:solidFill>
                  <a:srgbClr val="64B4E6"/>
                </a:solidFill>
                <a:latin typeface="Blogger Sans"/>
                <a:ea typeface="Blogger Sans"/>
                <a:cs typeface="Blogger Sans"/>
              </a:rPr>
              <a:t> </a:t>
            </a:r>
            <a:r>
              <a:rPr lang="fr-FR" altLang="en-US" b="0" dirty="0" err="1" smtClean="0">
                <a:solidFill>
                  <a:srgbClr val="64B4E6"/>
                </a:solidFill>
                <a:latin typeface="Blogger Sans"/>
                <a:ea typeface="Blogger Sans"/>
                <a:cs typeface="Blogger Sans"/>
              </a:rPr>
              <a:t>specialistico</a:t>
            </a:r>
            <a:endParaRPr lang="fr-FR" altLang="en-US" b="0" dirty="0" smtClean="0">
              <a:solidFill>
                <a:srgbClr val="64B4E6"/>
              </a:solidFill>
              <a:latin typeface="Blogger Sans"/>
              <a:ea typeface="Blogger Sans"/>
              <a:cs typeface="Blogger Sans"/>
            </a:endParaRPr>
          </a:p>
        </p:txBody>
      </p:sp>
      <p:sp>
        <p:nvSpPr>
          <p:cNvPr id="18436" name="Rectangle 17"/>
          <p:cNvSpPr>
            <a:spLocks noChangeArrowheads="1"/>
          </p:cNvSpPr>
          <p:nvPr/>
        </p:nvSpPr>
        <p:spPr bwMode="auto">
          <a:xfrm>
            <a:off x="4340225" y="3617913"/>
            <a:ext cx="4552255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r>
              <a:rPr lang="en-GB" altLang="en-US" sz="1200" b="1" dirty="0" err="1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Identificazione</a:t>
            </a:r>
            <a:r>
              <a:rPr lang="en-GB" altLang="en-US" sz="1200" b="1" dirty="0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 </a:t>
            </a:r>
            <a:r>
              <a:rPr lang="en-GB" altLang="en-US" sz="1200" b="1" dirty="0" err="1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delle</a:t>
            </a:r>
            <a:r>
              <a:rPr lang="en-GB" altLang="en-US" sz="1200" b="1" dirty="0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 </a:t>
            </a:r>
            <a:r>
              <a:rPr lang="en-GB" altLang="en-US" sz="1200" b="1" dirty="0" err="1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migliori</a:t>
            </a:r>
            <a:r>
              <a:rPr lang="en-GB" altLang="en-US" sz="1200" b="1" dirty="0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 </a:t>
            </a:r>
            <a:r>
              <a:rPr lang="en-GB" altLang="en-US" sz="1200" b="1" dirty="0" err="1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opportunità</a:t>
            </a:r>
            <a:r>
              <a:rPr lang="en-GB" altLang="en-US" sz="1200" b="1" dirty="0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 di </a:t>
            </a:r>
            <a:r>
              <a:rPr lang="en-GB" altLang="en-US" sz="1200" b="1" dirty="0" err="1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mercato</a:t>
            </a:r>
            <a:r>
              <a:rPr lang="en-GB" altLang="en-US" sz="1200" b="1" dirty="0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 per le PMI  </a:t>
            </a:r>
            <a:endParaRPr lang="en-GB" altLang="en-US" sz="1200" b="1" dirty="0">
              <a:solidFill>
                <a:srgbClr val="006491"/>
              </a:solidFill>
              <a:latin typeface="Myriad Pro"/>
              <a:ea typeface="Myriad Pro"/>
              <a:cs typeface="Myriad Pro"/>
            </a:endParaRPr>
          </a:p>
        </p:txBody>
      </p:sp>
      <p:sp>
        <p:nvSpPr>
          <p:cNvPr id="18437" name="Rectangle 18"/>
          <p:cNvSpPr>
            <a:spLocks noChangeArrowheads="1"/>
          </p:cNvSpPr>
          <p:nvPr/>
        </p:nvSpPr>
        <p:spPr bwMode="auto">
          <a:xfrm>
            <a:off x="4340225" y="3951288"/>
            <a:ext cx="4803775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r>
              <a:rPr lang="fr-BE" altLang="en-US" sz="1200" b="1" dirty="0" err="1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Informazioni</a:t>
            </a:r>
            <a:r>
              <a:rPr lang="fr-BE" altLang="en-US" sz="1200" b="1" dirty="0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 sui </a:t>
            </a:r>
            <a:r>
              <a:rPr lang="fr-BE" altLang="en-US" sz="1200" b="1" dirty="0" err="1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programmi</a:t>
            </a:r>
            <a:r>
              <a:rPr lang="fr-BE" altLang="en-US" sz="1200" b="1" dirty="0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, sui </a:t>
            </a:r>
            <a:r>
              <a:rPr lang="fr-BE" altLang="en-US" sz="1200" b="1" dirty="0" err="1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bandi</a:t>
            </a:r>
            <a:r>
              <a:rPr lang="fr-BE" altLang="en-US" sz="1200" b="1" dirty="0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 e </a:t>
            </a:r>
            <a:r>
              <a:rPr lang="fr-BE" altLang="en-US" sz="1200" b="1" dirty="0" err="1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sulla</a:t>
            </a:r>
            <a:r>
              <a:rPr lang="fr-BE" altLang="en-US" sz="1200" b="1" dirty="0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 </a:t>
            </a:r>
            <a:r>
              <a:rPr lang="fr-BE" altLang="en-US" sz="1200" b="1" dirty="0" err="1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legislazione</a:t>
            </a:r>
            <a:r>
              <a:rPr lang="fr-BE" altLang="en-US" sz="1200" b="1" dirty="0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 UE</a:t>
            </a:r>
            <a:endParaRPr lang="fr-BE" altLang="en-US" sz="1200" b="1" dirty="0">
              <a:solidFill>
                <a:srgbClr val="006491"/>
              </a:solidFill>
              <a:latin typeface="Myriad Pro"/>
              <a:ea typeface="Myriad Pro"/>
              <a:cs typeface="Myriad Pro"/>
            </a:endParaRPr>
          </a:p>
        </p:txBody>
      </p:sp>
      <p:sp>
        <p:nvSpPr>
          <p:cNvPr id="18438" name="Rectangle 19"/>
          <p:cNvSpPr>
            <a:spLocks noChangeArrowheads="1"/>
          </p:cNvSpPr>
          <p:nvPr/>
        </p:nvSpPr>
        <p:spPr bwMode="auto">
          <a:xfrm>
            <a:off x="4340225" y="4679950"/>
            <a:ext cx="4552255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r>
              <a:rPr lang="en-GB" altLang="en-US" sz="1200" b="1" dirty="0" err="1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Raccogliere</a:t>
            </a:r>
            <a:r>
              <a:rPr lang="en-GB" altLang="en-US" sz="1200" b="1" dirty="0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 </a:t>
            </a:r>
            <a:r>
              <a:rPr lang="en-GB" altLang="en-US" sz="1200" b="1" dirty="0" err="1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il</a:t>
            </a:r>
            <a:r>
              <a:rPr lang="en-GB" altLang="en-US" sz="1200" b="1" dirty="0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 feedback </a:t>
            </a:r>
            <a:r>
              <a:rPr lang="en-GB" altLang="en-US" sz="1200" b="1" dirty="0" err="1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delle</a:t>
            </a:r>
            <a:r>
              <a:rPr lang="en-GB" altLang="en-US" sz="1200" b="1" dirty="0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 PMI </a:t>
            </a:r>
            <a:r>
              <a:rPr lang="en-GB" altLang="en-US" sz="1200" b="1" dirty="0" err="1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sulla</a:t>
            </a:r>
            <a:r>
              <a:rPr lang="en-GB" altLang="en-US" sz="1200" b="1" dirty="0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 </a:t>
            </a:r>
            <a:r>
              <a:rPr lang="en-GB" altLang="en-US" sz="1200" b="1" dirty="0" err="1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legislazione</a:t>
            </a:r>
            <a:r>
              <a:rPr lang="en-GB" altLang="en-US" sz="1200" b="1" dirty="0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 </a:t>
            </a:r>
            <a:r>
              <a:rPr lang="en-GB" altLang="en-US" sz="1200" b="1" dirty="0" err="1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europea</a:t>
            </a:r>
            <a:endParaRPr lang="en-GB" altLang="en-US" sz="1200" b="1" dirty="0">
              <a:solidFill>
                <a:srgbClr val="006491"/>
              </a:solidFill>
              <a:latin typeface="Myriad Pro"/>
              <a:ea typeface="Myriad Pro"/>
              <a:cs typeface="Myriad Pro"/>
            </a:endParaRPr>
          </a:p>
        </p:txBody>
      </p:sp>
      <p:sp>
        <p:nvSpPr>
          <p:cNvPr id="18439" name="Rectangle 23"/>
          <p:cNvSpPr>
            <a:spLocks noChangeArrowheads="1"/>
          </p:cNvSpPr>
          <p:nvPr/>
        </p:nvSpPr>
        <p:spPr bwMode="auto">
          <a:xfrm>
            <a:off x="4140200" y="3246438"/>
            <a:ext cx="46038" cy="182562"/>
          </a:xfrm>
          <a:prstGeom prst="rect">
            <a:avLst/>
          </a:prstGeom>
          <a:solidFill>
            <a:srgbClr val="00649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18440" name="Rectangle 25"/>
          <p:cNvSpPr>
            <a:spLocks noChangeArrowheads="1"/>
          </p:cNvSpPr>
          <p:nvPr/>
        </p:nvSpPr>
        <p:spPr bwMode="auto">
          <a:xfrm>
            <a:off x="4140200" y="3600450"/>
            <a:ext cx="46038" cy="182563"/>
          </a:xfrm>
          <a:prstGeom prst="rect">
            <a:avLst/>
          </a:prstGeom>
          <a:solidFill>
            <a:srgbClr val="00649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18441" name="Rectangle 27"/>
          <p:cNvSpPr>
            <a:spLocks noChangeArrowheads="1"/>
          </p:cNvSpPr>
          <p:nvPr/>
        </p:nvSpPr>
        <p:spPr bwMode="auto">
          <a:xfrm>
            <a:off x="4140200" y="3952875"/>
            <a:ext cx="46038" cy="182563"/>
          </a:xfrm>
          <a:prstGeom prst="rect">
            <a:avLst/>
          </a:prstGeom>
          <a:solidFill>
            <a:srgbClr val="00649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18442" name="Rectangle 33"/>
          <p:cNvSpPr>
            <a:spLocks noChangeArrowheads="1"/>
          </p:cNvSpPr>
          <p:nvPr/>
        </p:nvSpPr>
        <p:spPr bwMode="auto">
          <a:xfrm>
            <a:off x="4340225" y="4306888"/>
            <a:ext cx="4120207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r>
              <a:rPr lang="en-GB" altLang="en-US" sz="1200" b="1" dirty="0" err="1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Consulenza</a:t>
            </a:r>
            <a:r>
              <a:rPr lang="en-GB" altLang="en-US" sz="1200" b="1" dirty="0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 in </a:t>
            </a:r>
            <a:r>
              <a:rPr lang="en-GB" altLang="en-US" sz="1200" b="1" dirty="0" err="1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materia</a:t>
            </a:r>
            <a:r>
              <a:rPr lang="en-GB" altLang="en-US" sz="1200" b="1" dirty="0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 di  </a:t>
            </a:r>
            <a:r>
              <a:rPr lang="en-GB" altLang="en-US" sz="1200" b="1" dirty="0" err="1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proprietà</a:t>
            </a:r>
            <a:r>
              <a:rPr lang="en-GB" altLang="en-US" sz="1200" b="1" dirty="0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 </a:t>
            </a:r>
            <a:r>
              <a:rPr lang="en-GB" altLang="en-US" sz="1200" b="1" dirty="0" err="1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intellettuale</a:t>
            </a:r>
            <a:endParaRPr lang="en-GB" altLang="en-US" sz="1200" b="1" dirty="0">
              <a:solidFill>
                <a:srgbClr val="006491"/>
              </a:solidFill>
              <a:latin typeface="Myriad Pro"/>
              <a:ea typeface="Myriad Pro"/>
              <a:cs typeface="Myriad Pro"/>
            </a:endParaRPr>
          </a:p>
        </p:txBody>
      </p:sp>
      <p:sp>
        <p:nvSpPr>
          <p:cNvPr id="18443" name="Rectangle 34"/>
          <p:cNvSpPr>
            <a:spLocks noChangeArrowheads="1"/>
          </p:cNvSpPr>
          <p:nvPr/>
        </p:nvSpPr>
        <p:spPr bwMode="auto">
          <a:xfrm>
            <a:off x="4340225" y="3246438"/>
            <a:ext cx="3976688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r>
              <a:rPr lang="en-GB" altLang="en-US" sz="1200" b="1" dirty="0" err="1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I</a:t>
            </a:r>
            <a:r>
              <a:rPr lang="en-GB" altLang="en-US" sz="1400" b="1" dirty="0" err="1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nf</a:t>
            </a:r>
            <a:r>
              <a:rPr lang="en-GB" altLang="en-US" sz="1200" b="1" dirty="0" err="1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ormazioni</a:t>
            </a:r>
            <a:r>
              <a:rPr lang="en-GB" altLang="en-US" sz="1200" b="1" dirty="0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 in </a:t>
            </a:r>
            <a:r>
              <a:rPr lang="en-GB" altLang="en-US" sz="1200" b="1" dirty="0" err="1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materia</a:t>
            </a:r>
            <a:r>
              <a:rPr lang="en-GB" altLang="en-US" sz="1200" b="1" dirty="0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 di </a:t>
            </a:r>
            <a:r>
              <a:rPr lang="en-GB" altLang="en-US" sz="1200" b="1" dirty="0" err="1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internazionalizzazione</a:t>
            </a:r>
            <a:endParaRPr lang="en-GB" altLang="en-US" sz="1200" b="1" dirty="0">
              <a:solidFill>
                <a:srgbClr val="006491"/>
              </a:solidFill>
              <a:latin typeface="Myriad Pro"/>
              <a:ea typeface="Myriad Pro"/>
              <a:cs typeface="Myriad Pro"/>
            </a:endParaRPr>
          </a:p>
        </p:txBody>
      </p:sp>
      <p:sp>
        <p:nvSpPr>
          <p:cNvPr id="18444" name="Rectangle 35"/>
          <p:cNvSpPr>
            <a:spLocks noChangeArrowheads="1"/>
          </p:cNvSpPr>
          <p:nvPr/>
        </p:nvSpPr>
        <p:spPr bwMode="auto">
          <a:xfrm>
            <a:off x="4140200" y="4306888"/>
            <a:ext cx="46038" cy="182562"/>
          </a:xfrm>
          <a:prstGeom prst="rect">
            <a:avLst/>
          </a:prstGeom>
          <a:solidFill>
            <a:srgbClr val="00649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18445" name="Rectangle 36"/>
          <p:cNvSpPr>
            <a:spLocks noChangeArrowheads="1"/>
          </p:cNvSpPr>
          <p:nvPr/>
        </p:nvSpPr>
        <p:spPr bwMode="auto">
          <a:xfrm>
            <a:off x="4135438" y="4659313"/>
            <a:ext cx="46037" cy="184150"/>
          </a:xfrm>
          <a:prstGeom prst="rect">
            <a:avLst/>
          </a:prstGeom>
          <a:solidFill>
            <a:srgbClr val="00649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endParaRPr lang="en-US" alt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20763" y="3338513"/>
            <a:ext cx="2111375" cy="1782762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srgbClr val="808080">
                <a:alpha val="2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47" name="TextBox 1"/>
          <p:cNvSpPr txBox="1">
            <a:spLocks noChangeArrowheads="1"/>
          </p:cNvSpPr>
          <p:nvPr/>
        </p:nvSpPr>
        <p:spPr bwMode="auto">
          <a:xfrm>
            <a:off x="179448" y="2507516"/>
            <a:ext cx="896461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r>
              <a:rPr lang="en-US" altLang="en-US" b="1" dirty="0" smtClean="0">
                <a:solidFill>
                  <a:schemeClr val="bg1"/>
                </a:solidFill>
                <a:latin typeface="Myriad Pro"/>
                <a:ea typeface="Myriad Pro"/>
                <a:cs typeface="Myriad Pro"/>
              </a:rPr>
              <a:t>Lo staff della rete </a:t>
            </a:r>
            <a:r>
              <a:rPr lang="en-US" altLang="en-US" b="1" dirty="0" err="1" smtClean="0">
                <a:solidFill>
                  <a:schemeClr val="bg1"/>
                </a:solidFill>
                <a:latin typeface="Myriad Pro"/>
                <a:ea typeface="Myriad Pro"/>
                <a:cs typeface="Myriad Pro"/>
              </a:rPr>
              <a:t>fornisce</a:t>
            </a:r>
            <a:r>
              <a:rPr lang="en-US" altLang="en-US" b="1" dirty="0" smtClean="0">
                <a:solidFill>
                  <a:schemeClr val="bg1"/>
                </a:solidFill>
                <a:latin typeface="Myriad Pro"/>
                <a:ea typeface="Myriad Pro"/>
                <a:cs typeface="Myriad Pro"/>
              </a:rPr>
              <a:t> un </a:t>
            </a:r>
            <a:r>
              <a:rPr lang="en-US" altLang="en-US" b="1" dirty="0" err="1" smtClean="0">
                <a:solidFill>
                  <a:schemeClr val="bg1"/>
                </a:solidFill>
                <a:latin typeface="Myriad Pro"/>
                <a:ea typeface="Myriad Pro"/>
                <a:cs typeface="Myriad Pro"/>
              </a:rPr>
              <a:t>supporto</a:t>
            </a:r>
            <a:r>
              <a:rPr lang="en-US" altLang="en-US" b="1" dirty="0" smtClean="0">
                <a:solidFill>
                  <a:schemeClr val="bg1"/>
                </a:solidFill>
                <a:latin typeface="Myriad Pro"/>
                <a:ea typeface="Myriad Pro"/>
                <a:cs typeface="Myriad Pro"/>
              </a:rPr>
              <a:t> </a:t>
            </a:r>
            <a:r>
              <a:rPr lang="en-US" altLang="en-US" b="1" dirty="0" err="1" smtClean="0">
                <a:solidFill>
                  <a:schemeClr val="bg1"/>
                </a:solidFill>
                <a:latin typeface="Myriad Pro"/>
                <a:ea typeface="Myriad Pro"/>
                <a:cs typeface="Myriad Pro"/>
              </a:rPr>
              <a:t>personalizzato</a:t>
            </a:r>
            <a:endParaRPr lang="en-US" altLang="en-US" b="1" dirty="0" smtClean="0">
              <a:solidFill>
                <a:schemeClr val="bg1"/>
              </a:solidFill>
              <a:latin typeface="Myriad Pro"/>
              <a:ea typeface="Myriad Pro"/>
              <a:cs typeface="Myriad Pro"/>
            </a:endParaRPr>
          </a:p>
          <a:p>
            <a:r>
              <a:rPr lang="en-US" altLang="en-US" b="1" dirty="0" smtClean="0">
                <a:solidFill>
                  <a:schemeClr val="bg1"/>
                </a:solidFill>
                <a:latin typeface="Myriad Pro"/>
                <a:ea typeface="Myriad Pro"/>
                <a:cs typeface="Myriad Pro"/>
              </a:rPr>
              <a:t> </a:t>
            </a:r>
            <a:endParaRPr lang="en-GB" altLang="en-US" dirty="0">
              <a:latin typeface="Myriad Pro"/>
              <a:ea typeface="Myriad Pro"/>
              <a:cs typeface="Myriad Pro"/>
            </a:endParaRPr>
          </a:p>
        </p:txBody>
      </p:sp>
    </p:spTree>
    <p:extLst>
      <p:ext uri="{BB962C8B-B14F-4D97-AF65-F5344CB8AC3E}">
        <p14:creationId xmlns:p14="http://schemas.microsoft.com/office/powerpoint/2010/main" val="4089958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4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4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6" grpId="0"/>
      <p:bldP spid="18437" grpId="0"/>
      <p:bldP spid="18438" grpId="0"/>
      <p:bldP spid="18442" grpId="0"/>
      <p:bldP spid="18443" grpId="0"/>
    </p:bldLst>
  </p:timing>
</p:sld>
</file>

<file path=ppt/theme/theme1.xml><?xml version="1.0" encoding="utf-8"?>
<a:theme xmlns:a="http://schemas.openxmlformats.org/drawingml/2006/main" name="1_Custom Design">
  <a:themeElements>
    <a:clrScheme name="1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Arial Unicode MS" pitchFamily="34" charset="-128"/>
            <a:cs typeface="Arial Unicode MS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Arial Unicode MS" pitchFamily="34" charset="-128"/>
            <a:cs typeface="Arial Unicode MS" pitchFamily="34" charset="-128"/>
          </a:defRPr>
        </a:defPPr>
      </a:lstStyle>
    </a:lnDef>
  </a:objectDefaults>
  <a:extraClrSchemeLst>
    <a:extraClrScheme>
      <a:clrScheme name="1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EASME_Powerpoint" id="{5EA34C03-7F97-384C-90AC-28D4F1D12847}" vid="{5790E42D-15F9-EA4D-80DA-10B6C0AE3DEA}"/>
    </a:ext>
  </a:extLst>
</a:theme>
</file>

<file path=ppt/theme/theme2.xml><?xml version="1.0" encoding="utf-8"?>
<a:theme xmlns:a="http://schemas.openxmlformats.org/drawingml/2006/main" name="Nouvelle présentation">
  <a:themeElements>
    <a:clrScheme name="Nouvelle pré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Nouvelle présentation">
      <a:majorFont>
        <a:latin typeface="Arial"/>
        <a:ea typeface="Arial Unicode MS"/>
        <a:cs typeface="Arial Unicode MS"/>
      </a:majorFont>
      <a:minorFont>
        <a:latin typeface="Arial"/>
        <a:ea typeface="Arial Unicode MS"/>
        <a:cs typeface="Arial Unicode M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Arial Unicode MS" pitchFamily="34" charset="-128"/>
            <a:cs typeface="Arial Unicode MS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Arial Unicode MS" pitchFamily="34" charset="-128"/>
            <a:cs typeface="Arial Unicode MS" pitchFamily="34" charset="-128"/>
          </a:defRPr>
        </a:defPPr>
      </a:lstStyle>
    </a:lnDef>
  </a:objectDefaults>
  <a:extraClrSchemeLst>
    <a:extraClrScheme>
      <a:clrScheme name="Nouvelle pré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EASME_Powerpoint" id="{5EA34C03-7F97-384C-90AC-28D4F1D12847}" vid="{AC2C1918-5133-574E-B0B3-859EC5CE1B74}"/>
    </a:ext>
  </a:extLst>
</a:theme>
</file>

<file path=ppt/theme/theme3.xml><?xml version="1.0" encoding="utf-8"?>
<a:theme xmlns:a="http://schemas.openxmlformats.org/drawingml/2006/main" name="Custom Design">
  <a:themeElements>
    <a:clrScheme name="Custom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64B4E6"/>
      </a:hlink>
      <a:folHlink>
        <a:srgbClr val="99CC00"/>
      </a:folHlink>
    </a:clrScheme>
    <a:fontScheme name="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Arial Unicode MS" pitchFamily="34" charset="-128"/>
            <a:cs typeface="Arial Unicode MS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Arial Unicode MS" pitchFamily="34" charset="-128"/>
            <a:cs typeface="Arial Unicode MS" pitchFamily="34" charset="-128"/>
          </a:defRPr>
        </a:defPPr>
      </a:lstStyle>
    </a:ln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EASME_Powerpoint" id="{5EA34C03-7F97-384C-90AC-28D4F1D12847}" vid="{A77D1274-C1D9-C84F-A7C0-9CA40043D0C3}"/>
    </a:ext>
  </a:ext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EASME_Powerpoint template</Template>
  <TotalTime>563</TotalTime>
  <Words>1251</Words>
  <Application>Microsoft Office PowerPoint</Application>
  <PresentationFormat>Presentazione su schermo (4:3)</PresentationFormat>
  <Paragraphs>187</Paragraphs>
  <Slides>15</Slides>
  <Notes>15</Notes>
  <HiddenSlides>0</HiddenSlides>
  <MMClips>0</MMClips>
  <ScaleCrop>false</ScaleCrop>
  <HeadingPairs>
    <vt:vector size="4" baseType="variant">
      <vt:variant>
        <vt:lpstr>Tema</vt:lpstr>
      </vt:variant>
      <vt:variant>
        <vt:i4>3</vt:i4>
      </vt:variant>
      <vt:variant>
        <vt:lpstr>Titoli diapositive</vt:lpstr>
      </vt:variant>
      <vt:variant>
        <vt:i4>15</vt:i4>
      </vt:variant>
    </vt:vector>
  </HeadingPairs>
  <TitlesOfParts>
    <vt:vector size="18" baseType="lpstr">
      <vt:lpstr>1_Custom Design</vt:lpstr>
      <vt:lpstr>Nouvelle présentation</vt:lpstr>
      <vt:lpstr>Custom Design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Supportare la crescita delle PMI</vt:lpstr>
      <vt:lpstr>I servizi gratuiti della rete</vt:lpstr>
      <vt:lpstr>partnership internazionali</vt:lpstr>
      <vt:lpstr>supporto specialistico</vt:lpstr>
      <vt:lpstr>supporto all’innovazione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 de Microsoft Office</dc:creator>
  <cp:lastModifiedBy>Valentina Patano</cp:lastModifiedBy>
  <cp:revision>86</cp:revision>
  <cp:lastPrinted>2019-10-07T15:08:12Z</cp:lastPrinted>
  <dcterms:created xsi:type="dcterms:W3CDTF">2016-05-26T12:13:46Z</dcterms:created>
  <dcterms:modified xsi:type="dcterms:W3CDTF">2019-10-08T17:10:10Z</dcterms:modified>
</cp:coreProperties>
</file>