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5" r:id="rId4"/>
    <p:sldId id="262" r:id="rId5"/>
    <p:sldId id="263" r:id="rId6"/>
    <p:sldId id="264" r:id="rId7"/>
    <p:sldId id="259" r:id="rId8"/>
    <p:sldId id="260" r:id="rId9"/>
    <p:sldId id="261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46888-1BAF-4AC8-BF22-9A5D81233A1D}" type="datetimeFigureOut">
              <a:rPr lang="en-US" smtClean="0"/>
              <a:pPr/>
              <a:t>7/5/2013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8A699-3283-41BB-8F53-A216D5C479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8A699-3283-41BB-8F53-A216D5C4794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0FC90-690F-4C86-9B01-6733E30294FE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35733-F383-4A2B-BA87-3DCD288EE292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E453-CDC7-4D08-A0DA-3A7C38C802B5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FB21E-E591-4D2F-9EF6-388889AC8C90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F43D6-049E-4DB0-9DB8-BFAAF8961106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A317-5ECE-48E5-B9CF-1481737B665E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5C1FA-AC59-4FB8-85AF-3376E2447BCD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911E4-9D3D-46DA-874E-A3C38A10DF00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D0446-CA34-475A-BA0A-636A883FF3A0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DC3-A768-4D55-AE5C-A34097C73C82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990B-A8FA-41A6-91AC-262671F792ED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60A9C9-5A4E-4D35-BCCD-1210C5927E1E}" type="datetime1">
              <a:rPr lang="en-US" smtClean="0"/>
              <a:pPr/>
              <a:t>7/5/2013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it-IT" smtClean="0"/>
              <a:t>Pham Hoang Hai - Segretario Generale (ICHAM) e Rappresentante del Desk Vietnam (Toscana Promozione)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A9576C-5C68-46FA-A958-743B8CE1702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VIETNAM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UNA NUOVA DESTINAZIONE</a:t>
            </a:r>
            <a:endParaRPr lang="en-US" sz="2800" dirty="0"/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Picture 4" descr="ICHAM's logo 20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Unioncamere</a:t>
            </a: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Emilia-Romagna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762000"/>
          </a:xfrm>
        </p:spPr>
        <p:txBody>
          <a:bodyPr>
            <a:norm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CONCLUSIONE</a:t>
            </a: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3505200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it-IT" sz="2000" dirty="0" smtClean="0">
                <a:sym typeface="Wingdings"/>
              </a:rPr>
              <a:t>	Vietnam è un mercato promettente e lo sarà ancora fino al 2020. Però come tutti altri mercati emergenti, ci vuole un approccio appropriato e tanto impegno.</a:t>
            </a:r>
          </a:p>
          <a:p>
            <a:pPr marL="457200" indent="-457200" algn="just"/>
            <a:endParaRPr lang="it-IT" sz="2000" dirty="0" smtClean="0">
              <a:sym typeface="Wingdings"/>
            </a:endParaRPr>
          </a:p>
          <a:p>
            <a:pPr marL="457200" indent="-457200" algn="ctr"/>
            <a:r>
              <a:rPr lang="it-IT" sz="2000" dirty="0" smtClean="0">
                <a:sym typeface="Wingdings"/>
              </a:rPr>
              <a:t>GRAZIE!</a:t>
            </a:r>
          </a:p>
          <a:p>
            <a:pPr marL="457200" indent="-457200" algn="ctr"/>
            <a:r>
              <a:rPr lang="it-IT" sz="2000" dirty="0" smtClean="0">
                <a:sym typeface="Wingdings"/>
              </a:rPr>
              <a:t>VI AUGURO UN BUON AFFARE E VI ASPETTIAMO IN VIETNAM</a:t>
            </a: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smtClean="0">
                <a:solidFill>
                  <a:schemeClr val="tx1"/>
                </a:solidFill>
              </a:rPr>
              <a:t>I/ Vietnam – </a:t>
            </a:r>
            <a:r>
              <a:rPr lang="en-US" sz="3200" dirty="0" err="1" smtClean="0">
                <a:solidFill>
                  <a:schemeClr val="tx1"/>
                </a:solidFill>
              </a:rPr>
              <a:t>uno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sguardo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7854696" cy="1295400"/>
          </a:xfrm>
        </p:spPr>
        <p:txBody>
          <a:bodyPr>
            <a:normAutofit/>
          </a:bodyPr>
          <a:lstStyle/>
          <a:p>
            <a:pPr marL="457200" indent="-457200" algn="just">
              <a:buAutoNum type="arabicParenR"/>
            </a:pPr>
            <a:r>
              <a:rPr lang="en-US" sz="2000" dirty="0" err="1" smtClean="0"/>
              <a:t>Geografia</a:t>
            </a:r>
            <a:r>
              <a:rPr lang="en-US" sz="2000" dirty="0" smtClean="0"/>
              <a:t>.</a:t>
            </a:r>
          </a:p>
          <a:p>
            <a:pPr marL="457200" indent="-457200" algn="just">
              <a:buAutoNum type="arabicParenR"/>
            </a:pPr>
            <a:r>
              <a:rPr lang="en-US" sz="2000" dirty="0" err="1" smtClean="0"/>
              <a:t>Indicatori</a:t>
            </a:r>
            <a:r>
              <a:rPr lang="en-US" sz="2000" dirty="0" smtClean="0"/>
              <a:t> </a:t>
            </a:r>
            <a:r>
              <a:rPr lang="en-US" sz="2000" dirty="0" err="1" smtClean="0"/>
              <a:t>Economici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3962400"/>
            <a:ext cx="7854696" cy="1524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457200" marR="4572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AutoNum type="arabicParenR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Politica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Governo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457200" marR="4572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AutoNum type="arabicParenR"/>
              <a:tabLst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Mercato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457200" marR="45720" lvl="0" indent="-4572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AutoNum type="arabicParenR"/>
              <a:tabLst/>
              <a:defRPr/>
            </a:pPr>
            <a:r>
              <a:rPr lang="en-US" sz="2000" noProof="0" dirty="0" err="1" smtClean="0"/>
              <a:t>Risorse</a:t>
            </a:r>
            <a:r>
              <a:rPr lang="en-US" sz="2000" noProof="0" dirty="0" smtClean="0"/>
              <a:t> </a:t>
            </a:r>
            <a:r>
              <a:rPr lang="en-US" sz="2000" noProof="0" dirty="0" err="1" smtClean="0"/>
              <a:t>Umane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33400" y="2971800"/>
            <a:ext cx="7851648" cy="7620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8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II/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Perché</a:t>
            </a:r>
            <a:r>
              <a:rPr lang="en-US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avviare</a:t>
            </a:r>
            <a:r>
              <a:rPr lang="en-US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3600" b="1" dirty="0" err="1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rapporti</a:t>
            </a:r>
            <a:r>
              <a:rPr lang="en-US" sz="3600" b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di business con </a:t>
            </a:r>
            <a:r>
              <a:rPr kumimoji="0" lang="en-US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il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Vietnam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3" name="Picture 12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0" grpId="0" uiExpand="1" build="p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098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I/ Vietnam – </a:t>
            </a:r>
            <a:r>
              <a:rPr lang="en-US" sz="3600" dirty="0" err="1" smtClean="0">
                <a:solidFill>
                  <a:schemeClr val="tx1"/>
                </a:solidFill>
              </a:rPr>
              <a:t>uno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sguardo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762000"/>
            <a:ext cx="5337048" cy="762000"/>
          </a:xfrm>
        </p:spPr>
        <p:txBody>
          <a:bodyPr>
            <a:normAutofit/>
          </a:bodyPr>
          <a:lstStyle/>
          <a:p>
            <a:pPr algn="just"/>
            <a:r>
              <a:rPr lang="it-IT" sz="2800" dirty="0" smtClean="0">
                <a:solidFill>
                  <a:schemeClr val="tx1"/>
                </a:solidFill>
              </a:rPr>
              <a:t>1) </a:t>
            </a:r>
            <a:r>
              <a:rPr lang="it-IT" sz="2800" dirty="0" smtClean="0">
                <a:solidFill>
                  <a:schemeClr val="tx1"/>
                </a:solidFill>
              </a:rPr>
              <a:t>Geografia</a:t>
            </a: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2057400"/>
            <a:ext cx="5568696" cy="3505200"/>
          </a:xfrm>
        </p:spPr>
        <p:txBody>
          <a:bodyPr>
            <a:normAutofit fontScale="92500" lnSpcReduction="10000"/>
          </a:bodyPr>
          <a:lstStyle/>
          <a:p>
            <a:pPr marL="457200" indent="-457200" algn="just"/>
            <a:r>
              <a:rPr lang="en-US" sz="1800" dirty="0" smtClean="0">
                <a:solidFill>
                  <a:srgbClr val="FFFF00"/>
                </a:solidFill>
              </a:rPr>
              <a:t>- 	</a:t>
            </a:r>
            <a:r>
              <a:rPr lang="en-US" sz="1800" i="1" dirty="0" err="1" smtClean="0">
                <a:solidFill>
                  <a:srgbClr val="FFFF00"/>
                </a:solidFill>
              </a:rPr>
              <a:t>Superficie</a:t>
            </a:r>
            <a:r>
              <a:rPr lang="en-US" sz="1800" dirty="0" smtClean="0"/>
              <a:t>: 331.698 Km</a:t>
            </a:r>
            <a:r>
              <a:rPr lang="it-IT" sz="1800" dirty="0" smtClean="0"/>
              <a:t>² 65esimo nel mondo (Italia 301.338</a:t>
            </a:r>
            <a:r>
              <a:rPr lang="en-US" sz="1800" dirty="0" smtClean="0"/>
              <a:t> Km</a:t>
            </a:r>
            <a:r>
              <a:rPr lang="it-IT" sz="1800" dirty="0" smtClean="0"/>
              <a:t>², 71a). Dal confine del Nord al Sud si estende per oltre 1.700 km</a:t>
            </a:r>
            <a:r>
              <a:rPr lang="it-IT" sz="1800" dirty="0" smtClean="0">
                <a:sym typeface="Wingdings"/>
              </a:rPr>
              <a:t>.</a:t>
            </a:r>
            <a:endParaRPr lang="it-IT" sz="1800" dirty="0" smtClean="0"/>
          </a:p>
          <a:p>
            <a:pPr marL="457200" indent="-457200" algn="just"/>
            <a:r>
              <a:rPr lang="it-IT" sz="1800" i="1" dirty="0" smtClean="0">
                <a:solidFill>
                  <a:srgbClr val="FFFF00"/>
                </a:solidFill>
                <a:sym typeface="Wingdings"/>
              </a:rPr>
              <a:t>-	Popolazione: </a:t>
            </a:r>
            <a:r>
              <a:rPr lang="it-IT" sz="1800" dirty="0" smtClean="0">
                <a:cs typeface="Tahoma" pitchFamily="34" charset="0"/>
              </a:rPr>
              <a:t>90 milioni di abitanti, nel quale 54% della popolazione ha meno 30 anni. </a:t>
            </a:r>
            <a:endParaRPr lang="it-IT" sz="1800" dirty="0" smtClean="0">
              <a:sym typeface="Wingdings"/>
            </a:endParaRPr>
          </a:p>
          <a:p>
            <a:pPr marL="457200" indent="-457200" algn="just"/>
            <a:r>
              <a:rPr lang="it-IT" sz="1800" dirty="0" smtClean="0">
                <a:sym typeface="Wingdings"/>
              </a:rPr>
              <a:t>-</a:t>
            </a:r>
            <a:r>
              <a:rPr lang="it-IT" sz="1800" dirty="0" smtClean="0">
                <a:solidFill>
                  <a:srgbClr val="FFFF00"/>
                </a:solidFill>
                <a:sym typeface="Wingdings"/>
              </a:rPr>
              <a:t>	Poli-economici</a:t>
            </a:r>
            <a:r>
              <a:rPr lang="it-IT" sz="1800" dirty="0" smtClean="0">
                <a:sym typeface="Wingdings"/>
              </a:rPr>
              <a:t>: </a:t>
            </a:r>
            <a:r>
              <a:rPr lang="it-IT" sz="1900" b="1" dirty="0" smtClean="0">
                <a:solidFill>
                  <a:srgbClr val="FFFF00"/>
                </a:solidFill>
                <a:cs typeface="Tahoma" pitchFamily="34" charset="0"/>
              </a:rPr>
              <a:t>Hanoi</a:t>
            </a:r>
            <a:r>
              <a:rPr lang="it-IT" sz="1900" dirty="0" smtClean="0">
                <a:cs typeface="Tahoma" pitchFamily="34" charset="0"/>
              </a:rPr>
              <a:t> (situata a nord) è la </a:t>
            </a:r>
            <a:r>
              <a:rPr lang="it-IT" sz="1900" b="1" dirty="0" smtClean="0">
                <a:cs typeface="Tahoma" pitchFamily="34" charset="0"/>
              </a:rPr>
              <a:t>capitale  </a:t>
            </a:r>
            <a:r>
              <a:rPr lang="it-IT" sz="1900" dirty="0" smtClean="0">
                <a:cs typeface="Tahoma" pitchFamily="34" charset="0"/>
              </a:rPr>
              <a:t>con circa 7.500.000 abitanti</a:t>
            </a:r>
            <a:r>
              <a:rPr lang="it-IT" sz="1900" b="1" dirty="0" smtClean="0">
                <a:cs typeface="Tahoma" pitchFamily="34" charset="0"/>
              </a:rPr>
              <a:t>,</a:t>
            </a:r>
            <a:r>
              <a:rPr lang="it-IT" sz="1900" dirty="0" smtClean="0">
                <a:cs typeface="Tahoma" pitchFamily="34" charset="0"/>
              </a:rPr>
              <a:t> la città di </a:t>
            </a:r>
            <a:r>
              <a:rPr lang="it-IT" sz="1900" b="1" dirty="0" smtClean="0">
                <a:solidFill>
                  <a:srgbClr val="FFFF00"/>
                </a:solidFill>
                <a:cs typeface="Tahoma" pitchFamily="34" charset="0"/>
              </a:rPr>
              <a:t>Ho Chi Minh</a:t>
            </a:r>
            <a:r>
              <a:rPr lang="it-IT" sz="1900" b="1" dirty="0" smtClean="0">
                <a:cs typeface="Tahoma" pitchFamily="34" charset="0"/>
              </a:rPr>
              <a:t> (o Saigon </a:t>
            </a:r>
            <a:r>
              <a:rPr lang="it-IT" sz="1900" dirty="0" smtClean="0">
                <a:cs typeface="Tahoma" pitchFamily="34" charset="0"/>
              </a:rPr>
              <a:t>situata a sud</a:t>
            </a:r>
            <a:r>
              <a:rPr lang="it-IT" sz="1900" b="1" dirty="0" smtClean="0">
                <a:cs typeface="Tahoma" pitchFamily="34" charset="0"/>
              </a:rPr>
              <a:t>) </a:t>
            </a:r>
            <a:r>
              <a:rPr lang="it-IT" sz="1900" dirty="0" smtClean="0">
                <a:cs typeface="Tahoma" pitchFamily="34" charset="0"/>
              </a:rPr>
              <a:t>con circa 10.000.000 abitanti è senza dubbio il maggiore centro economico-commerciale a livello nazionale. Sorgono </a:t>
            </a:r>
            <a:r>
              <a:rPr lang="it-IT" sz="1900" b="1" dirty="0" smtClean="0">
                <a:solidFill>
                  <a:srgbClr val="FFFF00"/>
                </a:solidFill>
                <a:cs typeface="Tahoma" pitchFamily="34" charset="0"/>
              </a:rPr>
              <a:t>Da Nang</a:t>
            </a:r>
            <a:r>
              <a:rPr lang="it-IT" sz="1900" b="1" dirty="0" smtClean="0">
                <a:cs typeface="Tahoma" pitchFamily="34" charset="0"/>
              </a:rPr>
              <a:t> (</a:t>
            </a:r>
            <a:r>
              <a:rPr lang="it-IT" sz="1900" dirty="0" smtClean="0">
                <a:cs typeface="Tahoma" pitchFamily="34" charset="0"/>
              </a:rPr>
              <a:t>a centro</a:t>
            </a:r>
            <a:r>
              <a:rPr lang="it-IT" sz="1900" b="1" dirty="0" smtClean="0">
                <a:cs typeface="Tahoma" pitchFamily="34" charset="0"/>
              </a:rPr>
              <a:t>) </a:t>
            </a:r>
            <a:r>
              <a:rPr lang="it-IT" sz="1900" dirty="0" smtClean="0">
                <a:cs typeface="Tahoma" pitchFamily="34" charset="0"/>
              </a:rPr>
              <a:t>e </a:t>
            </a:r>
            <a:r>
              <a:rPr lang="it-IT" sz="1900" b="1" dirty="0" smtClean="0">
                <a:solidFill>
                  <a:srgbClr val="FFFF00"/>
                </a:solidFill>
                <a:cs typeface="Tahoma" pitchFamily="34" charset="0"/>
              </a:rPr>
              <a:t>Hai Phong</a:t>
            </a:r>
            <a:r>
              <a:rPr lang="it-IT" sz="1900" dirty="0" smtClean="0">
                <a:cs typeface="Tahoma" pitchFamily="34" charset="0"/>
              </a:rPr>
              <a:t> (a nord) come i terzi poli urbani del Vietnam nonché importante centri portuali.</a:t>
            </a:r>
            <a:endParaRPr lang="it-IT" sz="1900" dirty="0" smtClean="0">
              <a:sym typeface="Wingdings"/>
            </a:endParaRP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1" name="Picture 10" descr="weatherma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762000"/>
            <a:ext cx="2209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it-IT" sz="2800" dirty="0" smtClean="0">
                <a:solidFill>
                  <a:schemeClr val="tx1"/>
                </a:solidFill>
              </a:rPr>
              <a:t>2) Indicatori economici</a:t>
            </a:r>
            <a:endParaRPr lang="it-IT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67000" y="5562600"/>
            <a:ext cx="3352800" cy="1158875"/>
          </a:xfrm>
        </p:spPr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2" name="Segnaposto contenuto 10"/>
          <p:cNvGraphicFramePr>
            <a:graphicFrameLocks/>
          </p:cNvGraphicFramePr>
          <p:nvPr/>
        </p:nvGraphicFramePr>
        <p:xfrm>
          <a:off x="457200" y="2057401"/>
          <a:ext cx="8229600" cy="31242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8707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Dati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2010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2011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2012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2013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(</a:t>
                      </a:r>
                      <a:r>
                        <a:rPr kumimoji="0" lang="en-GB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previsione</a:t>
                      </a:r>
                      <a:r>
                        <a:rPr kumimoji="0" lang="en-GB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283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PIL (miliardi USD)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104,6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136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143,07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220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Crescita reale del PIL (%)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6,78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5,89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5,03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5,2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3007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PIL pro capite (in PPA - USD)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1.160 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1.300 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1.540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1.700 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83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Tasso di disoccupazione (%)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2,88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2,27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1,99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2,17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83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Tasso di inflazione (%)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11,75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18,6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6,81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8,00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09800"/>
            <a:ext cx="7851648" cy="762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</a:rPr>
              <a:t>II/ </a:t>
            </a:r>
            <a:r>
              <a:rPr lang="en-US" sz="3600" dirty="0" err="1" smtClean="0">
                <a:solidFill>
                  <a:schemeClr val="tx1"/>
                </a:solidFill>
              </a:rPr>
              <a:t>Perché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avviare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rapporti</a:t>
            </a:r>
            <a:r>
              <a:rPr lang="en-US" sz="3600" dirty="0" smtClean="0">
                <a:solidFill>
                  <a:schemeClr val="tx1"/>
                </a:solidFill>
              </a:rPr>
              <a:t> di business con il Vietnam</a:t>
            </a:r>
            <a:endParaRPr lang="en-US" sz="3600" dirty="0">
              <a:solidFill>
                <a:schemeClr val="tx1"/>
              </a:solidFill>
            </a:endParaRP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1) </a:t>
            </a:r>
            <a:r>
              <a:rPr lang="en-US" sz="2800" dirty="0" err="1" smtClean="0">
                <a:solidFill>
                  <a:schemeClr val="tx1"/>
                </a:solidFill>
              </a:rPr>
              <a:t>Politica</a:t>
            </a:r>
            <a:r>
              <a:rPr lang="en-US" sz="2800" dirty="0" smtClean="0">
                <a:solidFill>
                  <a:schemeClr val="tx1"/>
                </a:solidFill>
              </a:rPr>
              <a:t> e </a:t>
            </a:r>
            <a:r>
              <a:rPr lang="en-US" sz="2800" dirty="0" err="1" smtClean="0">
                <a:solidFill>
                  <a:schemeClr val="tx1"/>
                </a:solidFill>
              </a:rPr>
              <a:t>Governo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3505200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it-IT" sz="2000" i="1" dirty="0" smtClean="0">
                <a:solidFill>
                  <a:srgbClr val="FFFF00"/>
                </a:solidFill>
              </a:rPr>
              <a:t>a)	</a:t>
            </a:r>
            <a:r>
              <a:rPr lang="it-IT" sz="2000" i="1" u="sng" dirty="0" smtClean="0">
                <a:solidFill>
                  <a:srgbClr val="FFFF00"/>
                </a:solidFill>
              </a:rPr>
              <a:t>Stabile</a:t>
            </a:r>
            <a:r>
              <a:rPr lang="it-IT" sz="2000" dirty="0" smtClean="0"/>
              <a:t>: Vietnam, insieme con Singapore, dal 1976, viene considerati i due Stati più stabili del Sud-Est Asia (ASEAN).</a:t>
            </a:r>
          </a:p>
          <a:p>
            <a:pPr marL="457200" indent="-457200" algn="just"/>
            <a:r>
              <a:rPr lang="it-IT" sz="2000" dirty="0" smtClean="0">
                <a:sym typeface="Wingdings"/>
              </a:rPr>
              <a:t>	 Protezione per gli investimenti dall’estero.</a:t>
            </a:r>
          </a:p>
          <a:p>
            <a:pPr marL="457200" indent="-457200" algn="just"/>
            <a:r>
              <a:rPr lang="it-IT" sz="2000" i="1" dirty="0" smtClean="0">
                <a:solidFill>
                  <a:srgbClr val="FFFF00"/>
                </a:solidFill>
                <a:sym typeface="Wingdings"/>
              </a:rPr>
              <a:t>b) 	</a:t>
            </a:r>
            <a:r>
              <a:rPr lang="it-IT" sz="2000" i="1" u="sng" dirty="0" smtClean="0">
                <a:solidFill>
                  <a:srgbClr val="FFFF00"/>
                </a:solidFill>
                <a:sym typeface="Wingdings"/>
              </a:rPr>
              <a:t>Aperto</a:t>
            </a:r>
            <a:r>
              <a:rPr lang="it-IT" sz="2000" dirty="0" smtClean="0">
                <a:sym typeface="Wingdings"/>
              </a:rPr>
              <a:t>: Dal 2008, Vietnam è diventato membro ufficiale del WTO. Oltre le politiche incentive a livello nazionale, ci sono anche gli incentivi a livello provinciale.</a:t>
            </a:r>
          </a:p>
          <a:p>
            <a:pPr marL="457200" indent="-457200" algn="just"/>
            <a:r>
              <a:rPr lang="it-IT" sz="2000" dirty="0" smtClean="0"/>
              <a:t>	</a:t>
            </a:r>
            <a:r>
              <a:rPr lang="it-IT" sz="2000" dirty="0" smtClean="0">
                <a:sym typeface="Wingdings"/>
              </a:rPr>
              <a:t> Doppia incentiva ed impegno di internazionalizzazione.</a:t>
            </a:r>
            <a:endParaRPr lang="it-IT" sz="2000" dirty="0" smtClean="0"/>
          </a:p>
          <a:p>
            <a:pPr marL="457200" indent="-457200" algn="just"/>
            <a:r>
              <a:rPr lang="it-IT" sz="2000" i="1" dirty="0" smtClean="0">
                <a:solidFill>
                  <a:srgbClr val="FFFF00"/>
                </a:solidFill>
              </a:rPr>
              <a:t>c)	</a:t>
            </a:r>
            <a:r>
              <a:rPr lang="it-IT" sz="2000" i="1" u="sng" dirty="0" smtClean="0">
                <a:solidFill>
                  <a:srgbClr val="FFFF00"/>
                </a:solidFill>
              </a:rPr>
              <a:t>Amichevole</a:t>
            </a:r>
            <a:r>
              <a:rPr lang="it-IT" sz="2000" dirty="0" smtClean="0"/>
              <a:t>: Il governo ha sempre avuto un buon rapporto con gli Stati in gruppo ASEAN, in Asia e non solo..</a:t>
            </a:r>
          </a:p>
          <a:p>
            <a:pPr marL="457200" indent="-457200" algn="just"/>
            <a:r>
              <a:rPr lang="it-IT" sz="2000" dirty="0" smtClean="0"/>
              <a:t>	</a:t>
            </a:r>
            <a:r>
              <a:rPr lang="it-IT" sz="2000" dirty="0" smtClean="0">
                <a:sym typeface="Wingdings"/>
              </a:rPr>
              <a:t> ?!</a:t>
            </a:r>
            <a:endParaRPr lang="it-IT" sz="2000" dirty="0" smtClean="0"/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2) </a:t>
            </a:r>
            <a:r>
              <a:rPr lang="en-US" sz="2800" dirty="0" err="1" smtClean="0">
                <a:solidFill>
                  <a:schemeClr val="tx1"/>
                </a:solidFill>
              </a:rPr>
              <a:t>Mercato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3505200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it-IT" sz="2000" i="1" dirty="0" smtClean="0">
                <a:solidFill>
                  <a:srgbClr val="FFFF00"/>
                </a:solidFill>
              </a:rPr>
              <a:t>a)	</a:t>
            </a:r>
            <a:r>
              <a:rPr lang="it-IT" sz="2000" i="1" u="sng" dirty="0" smtClean="0">
                <a:solidFill>
                  <a:srgbClr val="FFFF00"/>
                </a:solidFill>
              </a:rPr>
              <a:t>Consumo interno</a:t>
            </a:r>
            <a:r>
              <a:rPr lang="it-IT" sz="2000" dirty="0" smtClean="0"/>
              <a:t>: Crescita del PIL positivo di 26 anni consecutivi. Un mercato di quasi 90 millioni di giovani consumatori e previsto un aumento a 110 millioni entro 2020. Es: Honda, Piaggio, Vinamilk.</a:t>
            </a:r>
          </a:p>
          <a:p>
            <a:pPr marL="457200" indent="-457200" algn="just"/>
            <a:r>
              <a:rPr lang="it-IT" sz="2000" dirty="0" smtClean="0">
                <a:sym typeface="Wingdings"/>
              </a:rPr>
              <a:t>	 Un mercato promettente.</a:t>
            </a:r>
          </a:p>
          <a:p>
            <a:pPr marL="457200" indent="-457200" algn="just"/>
            <a:r>
              <a:rPr lang="it-IT" sz="2000" i="1" dirty="0" smtClean="0">
                <a:solidFill>
                  <a:srgbClr val="FFFF00"/>
                </a:solidFill>
                <a:sym typeface="Wingdings"/>
              </a:rPr>
              <a:t>b) 	</a:t>
            </a:r>
            <a:r>
              <a:rPr lang="it-IT" sz="2000" i="1" u="sng" dirty="0" smtClean="0">
                <a:solidFill>
                  <a:srgbClr val="FFFF00"/>
                </a:solidFill>
                <a:sym typeface="Wingdings"/>
              </a:rPr>
              <a:t>ASEAN</a:t>
            </a:r>
            <a:r>
              <a:rPr lang="it-IT" sz="2000" dirty="0" smtClean="0">
                <a:sym typeface="Wingdings"/>
              </a:rPr>
              <a:t>: L’unione dei paesi nel Sud-Est Asia (11 paesi) nella quale dal 2015 tutte le merci prodotte in uno dei 11 paesi membri potranno circolare liberamente. </a:t>
            </a:r>
          </a:p>
          <a:p>
            <a:pPr marL="457200" indent="-457200" algn="just"/>
            <a:r>
              <a:rPr lang="it-IT" sz="2000" dirty="0" smtClean="0"/>
              <a:t>	</a:t>
            </a:r>
            <a:r>
              <a:rPr lang="it-IT" sz="2000" dirty="0" smtClean="0">
                <a:sym typeface="Wingdings"/>
              </a:rPr>
              <a:t> Porta di accesso strategico ad un mercato ancora più grande. “Una piccola UE di 500 millioni di abitanti”.</a:t>
            </a:r>
            <a:endParaRPr lang="it-IT" sz="2000" dirty="0" smtClean="0"/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762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3) </a:t>
            </a:r>
            <a:r>
              <a:rPr lang="en-US" sz="2800" dirty="0" err="1" smtClean="0">
                <a:solidFill>
                  <a:schemeClr val="tx1"/>
                </a:solidFill>
              </a:rPr>
              <a:t>Risorse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Umane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3505200"/>
          </a:xfrm>
        </p:spPr>
        <p:txBody>
          <a:bodyPr>
            <a:normAutofit/>
          </a:bodyPr>
          <a:lstStyle/>
          <a:p>
            <a:pPr marL="457200" indent="-457200" algn="just">
              <a:buAutoNum type="alphaLcParenR"/>
            </a:pPr>
            <a:r>
              <a:rPr lang="it-IT" sz="2000" i="1" u="sng" dirty="0" smtClean="0">
                <a:solidFill>
                  <a:srgbClr val="FFFF00"/>
                </a:solidFill>
              </a:rPr>
              <a:t>Costo mano d’opera</a:t>
            </a:r>
            <a:r>
              <a:rPr lang="it-IT" sz="2000" dirty="0" smtClean="0"/>
              <a:t>: Gli operai Vietnamiti sono considerati: Intelligenti, disciplinati ed avere alta manualità.. con un costo relativamente basso (120€ - 150€/mese).</a:t>
            </a:r>
          </a:p>
          <a:p>
            <a:pPr marL="457200" indent="-457200" algn="just">
              <a:buAutoNum type="alphaLcParenR"/>
            </a:pPr>
            <a:r>
              <a:rPr lang="it-IT" sz="2000" i="1" u="sng" dirty="0" smtClean="0">
                <a:solidFill>
                  <a:srgbClr val="FFFF00"/>
                </a:solidFill>
                <a:sym typeface="Wingdings"/>
              </a:rPr>
              <a:t>Manager livello medio e alto</a:t>
            </a:r>
            <a:r>
              <a:rPr lang="it-IT" sz="2000" dirty="0" smtClean="0">
                <a:sym typeface="Wingdings"/>
              </a:rPr>
              <a:t>: Grazie all’investimento del governo in istruzione e della famiglia in propri figli, tanti manager/dirigenti Vietnamiti sono ben preparati e con tanta esperienza. </a:t>
            </a:r>
          </a:p>
        </p:txBody>
      </p:sp>
      <p:pic>
        <p:nvPicPr>
          <p:cNvPr id="4" name="Picture 3" descr="ICHAM's logo 20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95510"/>
            <a:ext cx="1905000" cy="1345916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52400" y="152400"/>
            <a:ext cx="4114800" cy="685800"/>
          </a:xfrm>
          <a:prstGeom prst="rect">
            <a:avLst/>
          </a:prstGeom>
          <a:noFill/>
        </p:spPr>
        <p:txBody>
          <a:bodyPr vert="horz" lIns="0" rIns="18288">
            <a:normAutofit/>
          </a:bodyPr>
          <a:lstStyle/>
          <a:p>
            <a:pPr marL="0" marR="4572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Camera </a:t>
            </a:r>
            <a:r>
              <a:rPr kumimoji="0" lang="en-US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Commercio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1" i="1" u="none" strike="noStrike" kern="1200" cap="none" spc="0" normalizeH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Italiana</a:t>
            </a:r>
            <a:r>
              <a:rPr kumimoji="0" lang="en-US" b="1" i="1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Vietnam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876800" y="152400"/>
            <a:ext cx="4114800" cy="762000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R="45720" lvl="0" algn="ctr">
              <a:spcBef>
                <a:spcPct val="20000"/>
              </a:spcBef>
              <a:buClr>
                <a:schemeClr val="accent3"/>
              </a:buClr>
              <a:buSzPct val="95000"/>
              <a:defRPr/>
            </a:pPr>
            <a:r>
              <a:rPr lang="en-US" b="1" i="1" dirty="0" err="1" smtClean="0">
                <a:solidFill>
                  <a:srgbClr val="FFFF00"/>
                </a:solidFill>
              </a:rPr>
              <a:t>Unioncamere</a:t>
            </a:r>
            <a:r>
              <a:rPr lang="en-US" b="1" i="1" dirty="0" smtClean="0">
                <a:solidFill>
                  <a:srgbClr val="FFFF00"/>
                </a:solidFill>
              </a:rPr>
              <a:t> Emilia-Romagna</a:t>
            </a:r>
            <a:endParaRPr lang="en-US" b="1" i="1" dirty="0">
              <a:solidFill>
                <a:srgbClr val="FFFF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Pham Hoang Hai - Segretario Generale (ICHAM) e Rappresentante del Desk Vietnam (Unioncamere Emilia-Romagna)</a:t>
            </a:r>
            <a:endParaRPr lang="en-US" dirty="0"/>
          </a:p>
        </p:txBody>
      </p:sp>
      <p:pic>
        <p:nvPicPr>
          <p:cNvPr id="10" name="Picture 9" descr="ICHAM's logo 2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24600" y="5791200"/>
            <a:ext cx="2753907" cy="897792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822</TotalTime>
  <Words>453</Words>
  <Application>Microsoft Office PowerPoint</Application>
  <PresentationFormat>On-screen Show (4:3)</PresentationFormat>
  <Paragraphs>99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VIETNAM</vt:lpstr>
      <vt:lpstr>I/ Vietnam – uno sguardo</vt:lpstr>
      <vt:lpstr>I/ Vietnam – uno sguardo</vt:lpstr>
      <vt:lpstr>1) Geografia</vt:lpstr>
      <vt:lpstr>2) Indicatori economici</vt:lpstr>
      <vt:lpstr>II/ Perché avviare rapporti di business con il Vietnam</vt:lpstr>
      <vt:lpstr>1) Politica e Governo</vt:lpstr>
      <vt:lpstr>2) Mercato</vt:lpstr>
      <vt:lpstr>3) Risorse Umane</vt:lpstr>
      <vt:lpstr>CONCLUSIONE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VIETNAM</dc:title>
  <dc:creator>hai</dc:creator>
  <cp:lastModifiedBy>hai</cp:lastModifiedBy>
  <cp:revision>80</cp:revision>
  <dcterms:created xsi:type="dcterms:W3CDTF">2012-11-16T11:33:00Z</dcterms:created>
  <dcterms:modified xsi:type="dcterms:W3CDTF">2013-05-07T20:44:18Z</dcterms:modified>
</cp:coreProperties>
</file>