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24"/>
  </p:notesMasterIdLst>
  <p:handoutMasterIdLst>
    <p:handoutMasterId r:id="rId25"/>
  </p:handoutMasterIdLst>
  <p:sldIdLst>
    <p:sldId id="326" r:id="rId2"/>
    <p:sldId id="327" r:id="rId3"/>
    <p:sldId id="329" r:id="rId4"/>
    <p:sldId id="330" r:id="rId5"/>
    <p:sldId id="331" r:id="rId6"/>
    <p:sldId id="333" r:id="rId7"/>
    <p:sldId id="334" r:id="rId8"/>
    <p:sldId id="335" r:id="rId9"/>
    <p:sldId id="336" r:id="rId10"/>
    <p:sldId id="341" r:id="rId11"/>
    <p:sldId id="346" r:id="rId12"/>
    <p:sldId id="350" r:id="rId13"/>
    <p:sldId id="351" r:id="rId14"/>
    <p:sldId id="349" r:id="rId15"/>
    <p:sldId id="352" r:id="rId16"/>
    <p:sldId id="353" r:id="rId17"/>
    <p:sldId id="357" r:id="rId18"/>
    <p:sldId id="356" r:id="rId19"/>
    <p:sldId id="354" r:id="rId20"/>
    <p:sldId id="301" r:id="rId21"/>
    <p:sldId id="309" r:id="rId22"/>
    <p:sldId id="337" r:id="rId23"/>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00"/>
    <a:srgbClr val="0099CC"/>
    <a:srgbClr val="FFFF99"/>
    <a:srgbClr val="008000"/>
    <a:srgbClr val="003300"/>
    <a:srgbClr val="003366"/>
    <a:srgbClr val="000066"/>
  </p:clrMru>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p:scale>
          <a:sx n="75" d="100"/>
          <a:sy n="75" d="100"/>
        </p:scale>
        <p:origin x="-36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72" y="-90"/>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6F9C6357-27D2-47AD-B5D9-CB5EC940A6F0}" type="datetimeFigureOut">
              <a:rPr lang="it-IT"/>
              <a:pPr>
                <a:defRPr/>
              </a:pPr>
              <a:t>06/02/2012</a:t>
            </a:fld>
            <a:endParaRPr lang="it-IT"/>
          </a:p>
        </p:txBody>
      </p:sp>
      <p:sp>
        <p:nvSpPr>
          <p:cNvPr id="4" name="Segnaposto piè di pagina 3"/>
          <p:cNvSpPr>
            <a:spLocks noGrp="1"/>
          </p:cNvSpPr>
          <p:nvPr>
            <p:ph type="ftr" sz="quarter" idx="2"/>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5" name="Segnaposto numero diapositiva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4864587-A91E-4451-9CCF-781281F691B3}"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3" name="Segnaposto data 2"/>
          <p:cNvSpPr>
            <a:spLocks noGrp="1"/>
          </p:cNvSpPr>
          <p:nvPr>
            <p:ph type="dt"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F910E767-95AC-44FD-9487-88B0A60CAF5E}" type="datetimeFigureOut">
              <a:rPr lang="it-IT"/>
              <a:pPr>
                <a:defRPr/>
              </a:pPr>
              <a:t>06/02/2012</a:t>
            </a:fld>
            <a:endParaRPr lang="it-IT"/>
          </a:p>
        </p:txBody>
      </p:sp>
      <p:sp>
        <p:nvSpPr>
          <p:cNvPr id="4" name="Segnaposto immagine diapositiva 3"/>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28163"/>
            <a:ext cx="2946400" cy="496887"/>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21AF9103-BC69-4BA3-8CA5-9C47119A80AE}"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F68857D7-AC60-4588-8C12-5E9D0BC9B874}" type="slidenum">
              <a:rPr lang="it-IT" altLang="en-US"/>
              <a:pPr>
                <a:defRPr/>
              </a:pPr>
              <a:t>‹N›</a:t>
            </a:fld>
            <a:endParaRPr lang="it-IT"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7813"/>
            <a:ext cx="2057400" cy="585311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7813"/>
            <a:ext cx="6019800" cy="585311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45CDE993-D784-4962-B182-17C2D7C65B6D}" type="slidenum">
              <a:rPr lang="it-IT" altLang="en-US"/>
              <a:pPr>
                <a:defRPr/>
              </a:pPr>
              <a:t>‹N›</a:t>
            </a:fld>
            <a:endParaRPr lang="it-IT"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6E1A72B9-BA06-4FA0-9744-CABCCF96B7CB}" type="slidenum">
              <a:rPr lang="it-IT" altLang="en-US"/>
              <a:pPr>
                <a:defRPr/>
              </a:pPr>
              <a:t>‹N›</a:t>
            </a:fld>
            <a:endParaRPr lang="it-IT"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78602324-654C-4BD9-B920-1EE4FB78F216}" type="slidenum">
              <a:rPr lang="it-IT" altLang="en-US"/>
              <a:pPr>
                <a:defRPr/>
              </a:pPr>
              <a:t>‹N›</a:t>
            </a:fld>
            <a:endParaRPr lang="it-IT"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07A9B8CC-222D-416E-BC8A-646B30E81669}" type="slidenum">
              <a:rPr lang="it-IT" altLang="en-US"/>
              <a:pPr>
                <a:defRPr/>
              </a:pPr>
              <a:t>‹N›</a:t>
            </a:fld>
            <a:endParaRPr lang="it-IT"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CE3B77AC-F7B1-4968-9F62-D7017A60259C}" type="slidenum">
              <a:rPr lang="it-IT" altLang="en-US"/>
              <a:pPr>
                <a:defRPr/>
              </a:pPr>
              <a:t>‹N›</a:t>
            </a:fld>
            <a:endParaRPr lang="it-IT"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CE7C05D0-B2C9-4643-8DA0-D85C3304177B}" type="slidenum">
              <a:rPr lang="it-IT" altLang="en-US"/>
              <a:pPr>
                <a:defRPr/>
              </a:pPr>
              <a:t>‹N›</a:t>
            </a:fld>
            <a:endParaRPr lang="it-IT"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79B7CF07-414A-4824-879A-B8D7F4339ACA}" type="slidenum">
              <a:rPr lang="it-IT" altLang="en-US"/>
              <a:pPr>
                <a:defRPr/>
              </a:pPr>
              <a:t>‹N›</a:t>
            </a:fld>
            <a:endParaRPr lang="it-IT"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46D838F2-C3BF-4C8E-AADE-3AE69577E203}" type="slidenum">
              <a:rPr lang="it-IT" altLang="en-US"/>
              <a:pPr>
                <a:defRPr/>
              </a:pPr>
              <a:t>‹N›</a:t>
            </a:fld>
            <a:endParaRPr lang="it-IT"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3D8EB30-A98B-4938-B5D0-BCDDDB1F8EFF}" type="slidenum">
              <a:rPr lang="it-IT" altLang="en-US"/>
              <a:pPr>
                <a:defRPr/>
              </a:pPr>
              <a:t>‹N›</a:t>
            </a:fld>
            <a:endParaRPr lang="it-IT"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EAEAEA"/>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en-US" smtClean="0"/>
              <a:t>Fare clic per modificare lo stile del titolo</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en-US" smtClean="0"/>
              <a:t>Fare clic per modificare gli stili del testo dello schema</a:t>
            </a:r>
          </a:p>
          <a:p>
            <a:pPr lvl="1"/>
            <a:r>
              <a:rPr lang="it-IT" altLang="en-US" smtClean="0"/>
              <a:t>Secondo livello</a:t>
            </a:r>
          </a:p>
          <a:p>
            <a:pPr lvl="2"/>
            <a:r>
              <a:rPr lang="it-IT" altLang="en-US" smtClean="0"/>
              <a:t>Terzo livello</a:t>
            </a:r>
          </a:p>
          <a:p>
            <a:pPr lvl="3"/>
            <a:r>
              <a:rPr lang="it-IT" altLang="en-US" smtClean="0"/>
              <a:t>Quarto livello</a:t>
            </a:r>
          </a:p>
          <a:p>
            <a:pPr lvl="4"/>
            <a:r>
              <a:rPr lang="it-IT" altLang="en-US" smtClean="0"/>
              <a:t>Quinto livello</a:t>
            </a:r>
          </a:p>
        </p:txBody>
      </p:sp>
      <p:sp>
        <p:nvSpPr>
          <p:cNvPr id="4710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Garamond" pitchFamily="18" charset="0"/>
              </a:defRPr>
            </a:lvl1pPr>
          </a:lstStyle>
          <a:p>
            <a:pPr>
              <a:defRPr/>
            </a:pPr>
            <a:endParaRPr lang="it-IT" altLang="en-US"/>
          </a:p>
        </p:txBody>
      </p:sp>
      <p:sp>
        <p:nvSpPr>
          <p:cNvPr id="471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Garamond" pitchFamily="18" charset="0"/>
              </a:defRPr>
            </a:lvl1pPr>
          </a:lstStyle>
          <a:p>
            <a:pPr>
              <a:defRPr/>
            </a:pPr>
            <a:endParaRPr lang="it-IT" altLang="en-US"/>
          </a:p>
        </p:txBody>
      </p:sp>
      <p:sp>
        <p:nvSpPr>
          <p:cNvPr id="4711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a:defRPr/>
            </a:pPr>
            <a:fld id="{8667247C-798B-4340-992C-CE8D02351CAE}" type="slidenum">
              <a:rPr lang="it-IT" altLang="en-US"/>
              <a:pPr>
                <a:defRPr/>
              </a:pPr>
              <a:t>‹N›</a:t>
            </a:fld>
            <a:endParaRPr lang="it-IT" altLang="en-US"/>
          </a:p>
        </p:txBody>
      </p:sp>
      <p:sp>
        <p:nvSpPr>
          <p:cNvPr id="1031" name="Freeform 7"/>
          <p:cNvSpPr>
            <a:spLocks noChangeArrowheads="1"/>
          </p:cNvSpPr>
          <p:nvPr/>
        </p:nvSpPr>
        <p:spPr bwMode="auto">
          <a:xfrm>
            <a:off x="381000" y="228600"/>
            <a:ext cx="8229600" cy="609600"/>
          </a:xfrm>
          <a:custGeom>
            <a:avLst/>
            <a:gdLst>
              <a:gd name="T0" fmla="*/ 0 w 1000"/>
              <a:gd name="T1" fmla="*/ 609600 h 1000"/>
              <a:gd name="T2" fmla="*/ 0 w 1000"/>
              <a:gd name="T3" fmla="*/ 0 h 1000"/>
              <a:gd name="T4" fmla="*/ 82296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it-IT"/>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p:spPr>
        <p:txBody>
          <a:bodyPr/>
          <a:lstStyle/>
          <a:p>
            <a:pPr>
              <a:defRPr/>
            </a:pPr>
            <a:endParaRPr lang="it-IT"/>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missionebrasile.internazionalizzazione.marche.it/" TargetMode="External"/><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2" cstate="print"/>
          <a:srcRect/>
          <a:stretch>
            <a:fillRect/>
          </a:stretch>
        </p:blipFill>
        <p:spPr bwMode="auto">
          <a:xfrm>
            <a:off x="395288" y="6237288"/>
            <a:ext cx="1298575" cy="549275"/>
          </a:xfrm>
          <a:prstGeom prst="rect">
            <a:avLst/>
          </a:prstGeom>
          <a:noFill/>
          <a:ln w="9525">
            <a:noFill/>
            <a:miter lim="800000"/>
            <a:headEnd/>
            <a:tailEnd/>
          </a:ln>
        </p:spPr>
      </p:pic>
      <p:pic>
        <p:nvPicPr>
          <p:cNvPr id="2051" name="Picture 6"/>
          <p:cNvPicPr>
            <a:picLocks noChangeAspect="1" noChangeArrowheads="1"/>
          </p:cNvPicPr>
          <p:nvPr/>
        </p:nvPicPr>
        <p:blipFill>
          <a:blip r:embed="rId3" cstate="print"/>
          <a:srcRect/>
          <a:stretch>
            <a:fillRect/>
          </a:stretch>
        </p:blipFill>
        <p:spPr bwMode="auto">
          <a:xfrm>
            <a:off x="7956550" y="6135688"/>
            <a:ext cx="863600" cy="722312"/>
          </a:xfrm>
          <a:prstGeom prst="rect">
            <a:avLst/>
          </a:prstGeom>
          <a:noFill/>
          <a:ln w="9525">
            <a:noFill/>
            <a:miter lim="800000"/>
            <a:headEnd/>
            <a:tailEnd/>
          </a:ln>
        </p:spPr>
      </p:pic>
      <p:sp>
        <p:nvSpPr>
          <p:cNvPr id="2052" name="WordArt 22"/>
          <p:cNvSpPr>
            <a:spLocks noChangeArrowheads="1" noChangeShapeType="1" noTextEdit="1"/>
          </p:cNvSpPr>
          <p:nvPr/>
        </p:nvSpPr>
        <p:spPr bwMode="auto">
          <a:xfrm>
            <a:off x="1143000" y="2071688"/>
            <a:ext cx="7000875" cy="2093912"/>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a:t>
            </a:r>
          </a:p>
          <a:p>
            <a:pPr algn="ctr"/>
            <a:r>
              <a:rPr lang="it-IT" sz="1400" kern="10">
                <a:ln w="12700">
                  <a:solidFill>
                    <a:srgbClr val="003300"/>
                  </a:solidFill>
                  <a:round/>
                  <a:headEnd/>
                  <a:tailEnd/>
                </a:ln>
                <a:solidFill>
                  <a:srgbClr val="000080"/>
                </a:solidFill>
                <a:latin typeface="Arial Black"/>
              </a:rPr>
              <a:t> BRASILE 2012</a:t>
            </a:r>
          </a:p>
        </p:txBody>
      </p:sp>
      <p:pic>
        <p:nvPicPr>
          <p:cNvPr id="2053" name="Immagine 10" descr="logo_SING_white"/>
          <p:cNvPicPr>
            <a:picLocks noChangeAspect="1" noChangeArrowheads="1"/>
          </p:cNvPicPr>
          <p:nvPr/>
        </p:nvPicPr>
        <p:blipFill>
          <a:blip r:embed="rId4" cstate="print"/>
          <a:srcRect/>
          <a:stretch>
            <a:fillRect/>
          </a:stretch>
        </p:blipFill>
        <p:spPr bwMode="auto">
          <a:xfrm>
            <a:off x="3995738" y="4652963"/>
            <a:ext cx="1296987" cy="1179512"/>
          </a:xfrm>
          <a:prstGeom prst="rect">
            <a:avLst/>
          </a:prstGeom>
          <a:noFill/>
          <a:ln w="9525">
            <a:noFill/>
            <a:miter lim="800000"/>
            <a:headEnd/>
            <a:tailEnd/>
          </a:ln>
        </p:spPr>
      </p:pic>
      <p:pic>
        <p:nvPicPr>
          <p:cNvPr id="2054" name="Immagine 11" descr="ITALIA_ICE"/>
          <p:cNvPicPr>
            <a:picLocks noChangeAspect="1" noChangeArrowheads="1"/>
          </p:cNvPicPr>
          <p:nvPr/>
        </p:nvPicPr>
        <p:blipFill>
          <a:blip r:embed="rId5" cstate="print"/>
          <a:srcRect/>
          <a:stretch>
            <a:fillRect/>
          </a:stretch>
        </p:blipFill>
        <p:spPr bwMode="auto">
          <a:xfrm>
            <a:off x="3779838" y="476250"/>
            <a:ext cx="1371600" cy="304800"/>
          </a:xfrm>
          <a:prstGeom prst="rect">
            <a:avLst/>
          </a:prstGeom>
          <a:noFill/>
          <a:ln w="9525">
            <a:noFill/>
            <a:miter lim="800000"/>
            <a:headEnd/>
            <a:tailEnd/>
          </a:ln>
        </p:spPr>
      </p:pic>
      <p:pic>
        <p:nvPicPr>
          <p:cNvPr id="2055" name="Immagine 12" descr="Min_Svil_Econ_stellone colorato"/>
          <p:cNvPicPr>
            <a:picLocks noChangeAspect="1" noChangeArrowheads="1"/>
          </p:cNvPicPr>
          <p:nvPr/>
        </p:nvPicPr>
        <p:blipFill>
          <a:blip r:embed="rId6" cstate="print"/>
          <a:srcRect/>
          <a:stretch>
            <a:fillRect/>
          </a:stretch>
        </p:blipFill>
        <p:spPr bwMode="auto">
          <a:xfrm>
            <a:off x="6659563" y="260350"/>
            <a:ext cx="2019300" cy="609600"/>
          </a:xfrm>
          <a:prstGeom prst="rect">
            <a:avLst/>
          </a:prstGeom>
          <a:noFill/>
          <a:ln w="9525">
            <a:noFill/>
            <a:miter lim="800000"/>
            <a:headEnd/>
            <a:tailEnd/>
          </a:ln>
        </p:spPr>
      </p:pic>
      <p:pic>
        <p:nvPicPr>
          <p:cNvPr id="2056" name="Immagine 13" descr="Min_Esteri_stellone colorato"/>
          <p:cNvPicPr>
            <a:picLocks noChangeAspect="1" noChangeArrowheads="1"/>
          </p:cNvPicPr>
          <p:nvPr/>
        </p:nvPicPr>
        <p:blipFill>
          <a:blip r:embed="rId7" cstate="print"/>
          <a:srcRect/>
          <a:stretch>
            <a:fillRect/>
          </a:stretch>
        </p:blipFill>
        <p:spPr bwMode="auto">
          <a:xfrm>
            <a:off x="611188" y="260350"/>
            <a:ext cx="1543050" cy="57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p:cNvSpPr>
            <a:spLocks noGrp="1"/>
          </p:cNvSpPr>
          <p:nvPr>
            <p:ph idx="1"/>
          </p:nvPr>
        </p:nvSpPr>
        <p:spPr>
          <a:xfrm>
            <a:off x="395536" y="1412776"/>
            <a:ext cx="8229600" cy="5040560"/>
          </a:xfrm>
          <a:solidFill>
            <a:schemeClr val="bg1"/>
          </a:solidFill>
        </p:spPr>
        <p:txBody>
          <a:bodyPr/>
          <a:lstStyle/>
          <a:p>
            <a:pPr>
              <a:buNone/>
            </a:pPr>
            <a:r>
              <a:rPr lang="it-IT" sz="1400" b="1" u="sng" dirty="0" smtClean="0">
                <a:latin typeface="Cambria" pitchFamily="18" charset="0"/>
              </a:rPr>
              <a:t>1° GIORNO - 20 maggio 2012</a:t>
            </a:r>
            <a:endParaRPr lang="it-IT" sz="1400" dirty="0" smtClean="0">
              <a:latin typeface="Cambria" pitchFamily="18" charset="0"/>
            </a:endParaRPr>
          </a:p>
          <a:p>
            <a:pPr>
              <a:buNone/>
            </a:pPr>
            <a:r>
              <a:rPr lang="it-IT" sz="1400" b="1" dirty="0" smtClean="0">
                <a:latin typeface="Cambria" pitchFamily="18" charset="0"/>
              </a:rPr>
              <a:t>		</a:t>
            </a:r>
            <a:endParaRPr lang="it-IT" sz="1400" dirty="0" smtClean="0">
              <a:latin typeface="Cambria" pitchFamily="18" charset="0"/>
            </a:endParaRPr>
          </a:p>
          <a:p>
            <a:pPr>
              <a:buNone/>
            </a:pPr>
            <a:r>
              <a:rPr lang="it-IT" sz="1400" dirty="0" smtClean="0">
                <a:latin typeface="Cambria" pitchFamily="18" charset="0"/>
              </a:rPr>
              <a:t>Partenza dall’Italia per San Paolo</a:t>
            </a:r>
          </a:p>
          <a:p>
            <a:pPr>
              <a:buNone/>
            </a:pPr>
            <a:r>
              <a:rPr lang="it-IT" sz="1400" b="1" dirty="0" smtClean="0">
                <a:latin typeface="Cambria" pitchFamily="18" charset="0"/>
              </a:rPr>
              <a:t> </a:t>
            </a:r>
            <a:endParaRPr lang="it-IT" sz="1400" dirty="0" smtClean="0">
              <a:latin typeface="Cambria" pitchFamily="18" charset="0"/>
            </a:endParaRPr>
          </a:p>
          <a:p>
            <a:pPr>
              <a:buNone/>
            </a:pPr>
            <a:r>
              <a:rPr lang="it-IT" sz="1400" b="1" u="sng" dirty="0" smtClean="0">
                <a:latin typeface="Cambria" pitchFamily="18" charset="0"/>
              </a:rPr>
              <a:t>2 ° GIORNO - SAN PAOLO - 21 maggio 2012</a:t>
            </a:r>
            <a:endParaRPr lang="it-IT" sz="1400" dirty="0" smtClean="0">
              <a:latin typeface="Cambria" pitchFamily="18" charset="0"/>
            </a:endParaRPr>
          </a:p>
          <a:p>
            <a:pPr>
              <a:buNone/>
            </a:pPr>
            <a:r>
              <a:rPr lang="it-IT" sz="1400" b="1" dirty="0" smtClean="0">
                <a:latin typeface="Cambria" pitchFamily="18" charset="0"/>
              </a:rPr>
              <a:t> </a:t>
            </a:r>
            <a:endParaRPr lang="it-IT" sz="1400" dirty="0" smtClean="0">
              <a:latin typeface="Cambria" pitchFamily="18" charset="0"/>
            </a:endParaRPr>
          </a:p>
          <a:p>
            <a:pPr marL="1079500" indent="-1079500">
              <a:spcBef>
                <a:spcPts val="0"/>
              </a:spcBef>
              <a:buNone/>
            </a:pPr>
            <a:r>
              <a:rPr lang="it-IT" sz="1400" b="1" dirty="0" smtClean="0">
                <a:latin typeface="Cambria" pitchFamily="18" charset="0"/>
              </a:rPr>
              <a:t>Mattina:       </a:t>
            </a:r>
            <a:r>
              <a:rPr lang="it-IT" sz="1400" dirty="0" smtClean="0">
                <a:latin typeface="Cambria" pitchFamily="18" charset="0"/>
              </a:rPr>
              <a:t>	   Arrivo della delegazione a San Paolo e trasferimento dall’aeroporto di San Paolo    </a:t>
            </a:r>
          </a:p>
          <a:p>
            <a:pPr marL="1079500" indent="-1079500">
              <a:spcBef>
                <a:spcPts val="0"/>
              </a:spcBef>
              <a:buNone/>
            </a:pPr>
            <a:r>
              <a:rPr lang="it-IT" sz="1400" dirty="0" smtClean="0">
                <a:latin typeface="Cambria" pitchFamily="18" charset="0"/>
              </a:rPr>
              <a:t>	   </a:t>
            </a:r>
            <a:r>
              <a:rPr lang="it-IT" sz="1400" dirty="0" err="1" smtClean="0">
                <a:latin typeface="Cambria" pitchFamily="18" charset="0"/>
              </a:rPr>
              <a:t>Guarulhos</a:t>
            </a:r>
            <a:r>
              <a:rPr lang="it-IT" sz="1400" dirty="0" smtClean="0">
                <a:latin typeface="Cambria" pitchFamily="18" charset="0"/>
              </a:rPr>
              <a:t> all’ Hotel </a:t>
            </a:r>
          </a:p>
          <a:p>
            <a:pPr marL="1079500" indent="-1079500" defTabSz="622300">
              <a:spcBef>
                <a:spcPts val="0"/>
              </a:spcBef>
              <a:buNone/>
            </a:pPr>
            <a:r>
              <a:rPr lang="it-IT" sz="1400" dirty="0" smtClean="0">
                <a:latin typeface="Cambria" pitchFamily="18" charset="0"/>
              </a:rPr>
              <a:t>	   Sistemazione logistica delle delegazioni imprenditoriali ed istituzionali.</a:t>
            </a:r>
          </a:p>
          <a:p>
            <a:pPr>
              <a:buNone/>
            </a:pPr>
            <a:endParaRPr lang="it-IT" sz="1400" dirty="0" smtClean="0">
              <a:latin typeface="Cambria" pitchFamily="18" charset="0"/>
            </a:endParaRPr>
          </a:p>
          <a:p>
            <a:pPr>
              <a:buNone/>
            </a:pPr>
            <a:r>
              <a:rPr lang="it-IT" sz="1400" b="1" dirty="0" smtClean="0">
                <a:latin typeface="Cambria" pitchFamily="18" charset="0"/>
              </a:rPr>
              <a:t>Pomeriggio:     </a:t>
            </a:r>
            <a:r>
              <a:rPr lang="it-IT" sz="1400" dirty="0" smtClean="0">
                <a:latin typeface="Cambria" pitchFamily="18" charset="0"/>
              </a:rPr>
              <a:t>Trasferimento alla sede dei Forum e degli incontri bilaterali </a:t>
            </a:r>
          </a:p>
          <a:p>
            <a:pPr>
              <a:buNone/>
            </a:pPr>
            <a:r>
              <a:rPr lang="it-IT" sz="1400" dirty="0" smtClean="0">
                <a:latin typeface="Cambria" pitchFamily="18" charset="0"/>
              </a:rPr>
              <a:t> </a:t>
            </a:r>
          </a:p>
          <a:p>
            <a:pPr>
              <a:buNone/>
            </a:pPr>
            <a:r>
              <a:rPr lang="it-IT" sz="1400" dirty="0" smtClean="0">
                <a:latin typeface="Cambria" pitchFamily="18" charset="0"/>
              </a:rPr>
              <a:t>14.00 – 14.30    Registrazione dei partecipanti</a:t>
            </a:r>
          </a:p>
          <a:p>
            <a:pPr>
              <a:buNone/>
              <a:tabLst>
                <a:tab pos="723900" algn="l"/>
              </a:tabLst>
            </a:pPr>
            <a:r>
              <a:rPr lang="it-IT" sz="1400" dirty="0" smtClean="0">
                <a:latin typeface="Cambria" pitchFamily="18" charset="0"/>
              </a:rPr>
              <a:t>14.30 -  17.30    Seminario rivolto alla delegazione italiana con presentazione delle opportunità di </a:t>
            </a:r>
          </a:p>
          <a:p>
            <a:pPr marL="1168400" indent="-1168400">
              <a:buNone/>
              <a:tabLst>
                <a:tab pos="1168400" algn="l"/>
              </a:tabLst>
            </a:pPr>
            <a:r>
              <a:rPr lang="it-IT" sz="1400" dirty="0" smtClean="0">
                <a:latin typeface="Cambria" pitchFamily="18" charset="0"/>
              </a:rPr>
              <a:t>	 collaborazione commerciale, imprenditoriale e di investimento con il Brasile. </a:t>
            </a:r>
          </a:p>
          <a:p>
            <a:pPr marL="1168400" indent="-1168400" defTabSz="812800">
              <a:buNone/>
              <a:tabLst>
                <a:tab pos="1168400" algn="l"/>
              </a:tabLst>
            </a:pPr>
            <a:r>
              <a:rPr lang="it-IT" sz="1400" dirty="0" smtClean="0">
                <a:latin typeface="Cambria" pitchFamily="18" charset="0"/>
              </a:rPr>
              <a:t>	 Prevista la partecipazione di esperti brasiliani in qualità di relatori. </a:t>
            </a:r>
          </a:p>
          <a:p>
            <a:pPr marL="1168400" indent="-1168400">
              <a:buNone/>
              <a:tabLst>
                <a:tab pos="1168400" algn="l"/>
              </a:tabLst>
            </a:pPr>
            <a:r>
              <a:rPr lang="it-IT" sz="1400" dirty="0" smtClean="0">
                <a:latin typeface="Cambria" pitchFamily="18" charset="0"/>
              </a:rPr>
              <a:t>                              </a:t>
            </a:r>
          </a:p>
          <a:p>
            <a:pPr marL="1168400" indent="-1168400">
              <a:buNone/>
              <a:tabLst>
                <a:tab pos="1168400" algn="l"/>
              </a:tabLst>
            </a:pPr>
            <a:r>
              <a:rPr lang="it-IT" sz="1400" dirty="0" smtClean="0">
                <a:latin typeface="Cambria" pitchFamily="18" charset="0"/>
              </a:rPr>
              <a:t>	Rientro in albergo</a:t>
            </a:r>
          </a:p>
          <a:p>
            <a:pPr>
              <a:buNone/>
            </a:pPr>
            <a:r>
              <a:rPr lang="it-IT" sz="900" dirty="0" smtClean="0">
                <a:latin typeface="Cambria" pitchFamily="18" charset="0"/>
              </a:rPr>
              <a:t> </a:t>
            </a:r>
          </a:p>
          <a:p>
            <a:pPr>
              <a:buNone/>
            </a:pPr>
            <a:endParaRPr lang="it-IT" sz="900" dirty="0" smtClean="0">
              <a:latin typeface="Cambria" pitchFamily="18" charset="0"/>
            </a:endParaRPr>
          </a:p>
          <a:p>
            <a:pPr>
              <a:buNone/>
            </a:pPr>
            <a:endParaRPr lang="it-IT" sz="900" dirty="0">
              <a:latin typeface="Cambria" pitchFamily="18" charset="0"/>
            </a:endParaRPr>
          </a:p>
        </p:txBody>
      </p:sp>
      <p:sp>
        <p:nvSpPr>
          <p:cNvPr id="6" name="Titolo 7"/>
          <p:cNvSpPr>
            <a:spLocks noGrp="1"/>
          </p:cNvSpPr>
          <p:nvPr>
            <p:ph type="title"/>
          </p:nvPr>
        </p:nvSpPr>
        <p:spPr>
          <a:xfrm>
            <a:off x="323528" y="764704"/>
            <a:ext cx="8568952" cy="576064"/>
          </a:xfrm>
        </p:spPr>
        <p:txBody>
          <a:bodyPr/>
          <a:lstStyle/>
          <a:p>
            <a:pPr algn="ctr">
              <a:lnSpc>
                <a:spcPct val="150000"/>
              </a:lnSpc>
            </a:pPr>
            <a:r>
              <a:rPr lang="it-IT" sz="28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t>PROGRAMMA PRELIMINARE </a:t>
            </a:r>
            <a:br>
              <a:rPr lang="it-IT" sz="28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br>
            <a:r>
              <a:rPr lang="it-IT" sz="1600" b="1" dirty="0" smtClean="0"/>
              <a:t> </a:t>
            </a:r>
            <a:r>
              <a:rPr lang="it-IT" sz="1600" dirty="0" smtClean="0"/>
              <a:t/>
            </a:r>
            <a:br>
              <a:rPr lang="it-IT" sz="1600" dirty="0" smtClean="0"/>
            </a:br>
            <a:endParaRPr lang="it-IT" sz="1600" dirty="0"/>
          </a:p>
        </p:txBody>
      </p:sp>
      <p:sp>
        <p:nvSpPr>
          <p:cNvPr id="4"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p:cNvSpPr>
            <a:spLocks noGrp="1"/>
          </p:cNvSpPr>
          <p:nvPr>
            <p:ph idx="1"/>
          </p:nvPr>
        </p:nvSpPr>
        <p:spPr>
          <a:xfrm>
            <a:off x="251520" y="1196752"/>
            <a:ext cx="8712968" cy="4934173"/>
          </a:xfrm>
          <a:solidFill>
            <a:schemeClr val="bg1"/>
          </a:solidFill>
        </p:spPr>
        <p:txBody>
          <a:bodyPr/>
          <a:lstStyle/>
          <a:p>
            <a:pPr>
              <a:buNone/>
            </a:pPr>
            <a:r>
              <a:rPr lang="it-IT" sz="1400" b="1" u="sng" dirty="0" smtClean="0">
                <a:latin typeface="Cambria" pitchFamily="18" charset="0"/>
              </a:rPr>
              <a:t>3° GIORNO - SAN PAOLO - 22 maggio 2012</a:t>
            </a:r>
          </a:p>
          <a:p>
            <a:pPr>
              <a:buNone/>
            </a:pPr>
            <a:r>
              <a:rPr lang="it-IT" sz="1400" dirty="0" smtClean="0">
                <a:latin typeface="Cambria" pitchFamily="18" charset="0"/>
              </a:rPr>
              <a:t> </a:t>
            </a:r>
          </a:p>
          <a:p>
            <a:pPr>
              <a:buNone/>
            </a:pPr>
            <a:r>
              <a:rPr lang="it-IT" sz="1400" b="1" dirty="0" smtClean="0">
                <a:latin typeface="Cambria" pitchFamily="18" charset="0"/>
              </a:rPr>
              <a:t>Mattina:            </a:t>
            </a:r>
            <a:r>
              <a:rPr lang="it-IT" sz="1400" dirty="0" smtClean="0">
                <a:latin typeface="Cambria" pitchFamily="18" charset="0"/>
              </a:rPr>
              <a:t>Trasferimento dall’hotel alla sede dei Forum e degli incontri bilaterali</a:t>
            </a:r>
          </a:p>
          <a:p>
            <a:pPr>
              <a:buNone/>
            </a:pPr>
            <a:r>
              <a:rPr lang="it-IT" sz="1400" dirty="0" smtClean="0">
                <a:latin typeface="Cambria" pitchFamily="18" charset="0"/>
              </a:rPr>
              <a:t> </a:t>
            </a:r>
          </a:p>
          <a:p>
            <a:pPr>
              <a:buNone/>
            </a:pPr>
            <a:r>
              <a:rPr lang="it-IT" sz="1400" dirty="0" smtClean="0">
                <a:latin typeface="Cambria" pitchFamily="18" charset="0"/>
              </a:rPr>
              <a:t>09.30 - 13.00    FORUM bilaterale ITALIA-BRASILE: interventi istituzionali italiani e brasiliani -  </a:t>
            </a:r>
          </a:p>
          <a:p>
            <a:pPr>
              <a:buNone/>
            </a:pPr>
            <a:r>
              <a:rPr lang="it-IT" sz="1400" dirty="0" smtClean="0">
                <a:latin typeface="Cambria" pitchFamily="18" charset="0"/>
              </a:rPr>
              <a:t>                             eventuali firme di accordi </a:t>
            </a:r>
          </a:p>
          <a:p>
            <a:pPr>
              <a:buNone/>
            </a:pPr>
            <a:endParaRPr lang="it-IT" sz="1400" dirty="0" smtClean="0">
              <a:latin typeface="Cambria" pitchFamily="18" charset="0"/>
            </a:endParaRPr>
          </a:p>
          <a:p>
            <a:pPr>
              <a:buNone/>
            </a:pPr>
            <a:r>
              <a:rPr lang="it-IT" sz="1400" b="1" dirty="0" smtClean="0">
                <a:latin typeface="Cambria" pitchFamily="18" charset="0"/>
              </a:rPr>
              <a:t>Pomeriggio: </a:t>
            </a:r>
          </a:p>
          <a:p>
            <a:pPr marL="901700" indent="-901700">
              <a:buNone/>
            </a:pPr>
            <a:endParaRPr lang="it-IT" sz="1400" dirty="0" smtClean="0">
              <a:latin typeface="Cambria" pitchFamily="18" charset="0"/>
            </a:endParaRPr>
          </a:p>
          <a:p>
            <a:pPr marL="901700" indent="-901700">
              <a:buNone/>
            </a:pPr>
            <a:r>
              <a:rPr lang="it-IT" sz="1400" dirty="0" smtClean="0">
                <a:latin typeface="Cambria" pitchFamily="18" charset="0"/>
              </a:rPr>
              <a:t>14.00                Presentazione agli interlocutori brasiliani dei territori delle regioni italiane e dei settori </a:t>
            </a:r>
          </a:p>
          <a:p>
            <a:pPr marL="901700" indent="-901700">
              <a:buNone/>
            </a:pPr>
            <a:r>
              <a:rPr lang="it-IT" sz="1400" dirty="0" smtClean="0">
                <a:latin typeface="Cambria" pitchFamily="18" charset="0"/>
              </a:rPr>
              <a:t>                           di eccellenza - proiezione di un video sul Sistema Italia</a:t>
            </a:r>
          </a:p>
          <a:p>
            <a:pPr marL="901700" indent="-901700">
              <a:buNone/>
            </a:pPr>
            <a:endParaRPr lang="it-IT" sz="1400" dirty="0" smtClean="0">
              <a:latin typeface="Cambria" pitchFamily="18" charset="0"/>
            </a:endParaRPr>
          </a:p>
          <a:p>
            <a:pPr>
              <a:buNone/>
            </a:pPr>
            <a:r>
              <a:rPr lang="it-IT" sz="1400" dirty="0" smtClean="0">
                <a:latin typeface="Cambria" pitchFamily="18" charset="0"/>
              </a:rPr>
              <a:t>14.30                Incontri  bilaterali tra le imprese italiane e le controparti brasiliane, dedicati a tutti i settori:	       </a:t>
            </a:r>
          </a:p>
          <a:p>
            <a:pPr>
              <a:buNone/>
            </a:pPr>
            <a:r>
              <a:rPr lang="it-IT" sz="1400" dirty="0" smtClean="0">
                <a:latin typeface="Cambria" pitchFamily="18" charset="0"/>
              </a:rPr>
              <a:t>		    AGROINDUSTRIA / ALTA TECNOLOGIA /  LOGISTICA E NAUTICA / ENERGIE /</a:t>
            </a:r>
          </a:p>
          <a:p>
            <a:pPr>
              <a:buNone/>
            </a:pPr>
            <a:r>
              <a:rPr lang="it-IT" sz="1400" dirty="0" smtClean="0">
                <a:latin typeface="Cambria" pitchFamily="18" charset="0"/>
              </a:rPr>
              <a:t>		    MECCANICA E AUTOMOTIVE / AEROSPAZIO EDILIZIA E EDILIZIA SOSTENIBILE/</a:t>
            </a:r>
          </a:p>
          <a:p>
            <a:pPr>
              <a:buNone/>
            </a:pPr>
            <a:r>
              <a:rPr lang="it-IT" sz="1400" dirty="0" smtClean="0">
                <a:latin typeface="Cambria" pitchFamily="18" charset="0"/>
              </a:rPr>
              <a:t>		     LEGNO – ARREDO / CONTRACT E HOUSING SOCIALE/ SISTEMA MODA /                     </a:t>
            </a:r>
          </a:p>
          <a:p>
            <a:pPr>
              <a:buNone/>
            </a:pPr>
            <a:r>
              <a:rPr lang="it-IT" sz="1400" dirty="0" smtClean="0">
                <a:latin typeface="Cambria" pitchFamily="18" charset="0"/>
              </a:rPr>
              <a:t>                            AGROALIMENTARE</a:t>
            </a:r>
          </a:p>
          <a:p>
            <a:pPr>
              <a:buNone/>
            </a:pPr>
            <a:endParaRPr lang="it-IT" sz="1000" dirty="0">
              <a:latin typeface="Cambria" pitchFamily="18" charset="0"/>
            </a:endParaRPr>
          </a:p>
        </p:txBody>
      </p:sp>
      <p:sp>
        <p:nvSpPr>
          <p:cNvPr id="6"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10393" y="990483"/>
            <a:ext cx="7113935" cy="5663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342900" marR="0" lvl="0" indent="-342900" defTabSz="914400" eaLnBrk="0" latinLnBrk="0" hangingPunct="0">
              <a:lnSpc>
                <a:spcPct val="100000"/>
              </a:lnSpc>
              <a:spcBef>
                <a:spcPct val="20000"/>
              </a:spcBef>
              <a:buClr>
                <a:schemeClr val="accent1"/>
              </a:buClr>
              <a:buSzPct val="65000"/>
              <a:tabLst/>
            </a:pPr>
            <a:r>
              <a:rPr lang="it-IT" sz="1400" b="1" u="sng" dirty="0" smtClean="0">
                <a:latin typeface="+mn-lt"/>
              </a:rPr>
              <a:t>4° GIORNO  - 23 maggio 2012  - sessioni parallele </a:t>
            </a:r>
          </a:p>
          <a:p>
            <a:pPr marL="342900" marR="0" lvl="0" indent="-342900" defTabSz="914400" eaLnBrk="0" latinLnBrk="0" hangingPunct="0">
              <a:lnSpc>
                <a:spcPct val="100000"/>
              </a:lnSpc>
              <a:spcBef>
                <a:spcPct val="20000"/>
              </a:spcBef>
              <a:buClr>
                <a:schemeClr val="accent1"/>
              </a:buClr>
              <a:buSzPct val="65000"/>
              <a:tabLst/>
            </a:pPr>
            <a:r>
              <a:rPr lang="it-IT" sz="1400" b="1" u="sng" dirty="0" smtClean="0">
                <a:latin typeface="+mn-lt"/>
              </a:rPr>
              <a:t>SAN PAOLO - SAN JOSE DOS CAMPOS - BELO HORIZONTE-RECIFE - CURITIBA  </a:t>
            </a:r>
          </a:p>
        </p:txBody>
      </p:sp>
      <p:graphicFrame>
        <p:nvGraphicFramePr>
          <p:cNvPr id="4" name="Tabella 3"/>
          <p:cNvGraphicFramePr>
            <a:graphicFrameLocks noGrp="1"/>
          </p:cNvGraphicFramePr>
          <p:nvPr/>
        </p:nvGraphicFramePr>
        <p:xfrm>
          <a:off x="251520" y="1685032"/>
          <a:ext cx="8568952" cy="5056336"/>
        </p:xfrm>
        <a:graphic>
          <a:graphicData uri="http://schemas.openxmlformats.org/drawingml/2006/table">
            <a:tbl>
              <a:tblPr/>
              <a:tblGrid>
                <a:gridCol w="5097049"/>
                <a:gridCol w="3471903"/>
              </a:tblGrid>
              <a:tr h="5056336">
                <a:tc>
                  <a:txBody>
                    <a:bodyPr/>
                    <a:lstStyle/>
                    <a:p>
                      <a:pPr>
                        <a:spcAft>
                          <a:spcPts val="0"/>
                        </a:spcAft>
                      </a:pPr>
                      <a:r>
                        <a:rPr lang="it-IT" sz="1400" b="1" u="sng" dirty="0">
                          <a:solidFill>
                            <a:srgbClr val="17365D"/>
                          </a:solidFill>
                          <a:latin typeface="Cambria"/>
                          <a:ea typeface="Times New Roman"/>
                          <a:cs typeface="Cambria"/>
                        </a:rPr>
                        <a:t>SAN PAOLO</a:t>
                      </a:r>
                      <a:endParaRPr lang="it-IT" sz="1400" dirty="0">
                        <a:latin typeface="Arial"/>
                        <a:ea typeface="Times New Roman"/>
                        <a:cs typeface="Times New Roman"/>
                      </a:endParaRPr>
                    </a:p>
                    <a:p>
                      <a:pPr>
                        <a:spcAft>
                          <a:spcPts val="0"/>
                        </a:spcAft>
                      </a:pPr>
                      <a:r>
                        <a:rPr lang="it-IT" sz="1400" b="1" u="none" dirty="0">
                          <a:solidFill>
                            <a:srgbClr val="003300"/>
                          </a:solidFill>
                          <a:latin typeface="Cambria"/>
                          <a:ea typeface="Times New Roman"/>
                          <a:cs typeface="Cambria"/>
                        </a:rPr>
                        <a:t>Mattina:   </a:t>
                      </a:r>
                      <a:endParaRPr lang="it-IT" sz="1400" b="1" u="none" dirty="0">
                        <a:latin typeface="Arial"/>
                        <a:ea typeface="Times New Roman"/>
                        <a:cs typeface="Times New Roman"/>
                      </a:endParaRPr>
                    </a:p>
                    <a:p>
                      <a:pPr>
                        <a:spcAft>
                          <a:spcPts val="0"/>
                        </a:spcAft>
                      </a:pPr>
                      <a:r>
                        <a:rPr lang="it-IT" sz="1400" dirty="0">
                          <a:solidFill>
                            <a:srgbClr val="003300"/>
                          </a:solidFill>
                          <a:latin typeface="Cambria"/>
                          <a:ea typeface="Times New Roman"/>
                          <a:cs typeface="Cambria"/>
                        </a:rPr>
                        <a:t>Trasferimento dall’hotel alla sede degli incontri tecno tematici e degli incontri bilaterali </a:t>
                      </a:r>
                      <a:endParaRPr lang="it-IT" sz="1400" dirty="0">
                        <a:latin typeface="Arial"/>
                        <a:ea typeface="Times New Roman"/>
                        <a:cs typeface="Times New Roman"/>
                      </a:endParaRPr>
                    </a:p>
                    <a:p>
                      <a:pPr>
                        <a:spcAft>
                          <a:spcPts val="600"/>
                        </a:spcAft>
                      </a:pPr>
                      <a:r>
                        <a:rPr lang="it-IT" sz="1400" dirty="0">
                          <a:solidFill>
                            <a:srgbClr val="003300"/>
                          </a:solidFill>
                          <a:latin typeface="Cambria"/>
                          <a:ea typeface="Times New Roman"/>
                          <a:cs typeface="Cambria"/>
                        </a:rPr>
                        <a:t>Incontri tecno-tematici nei settori:</a:t>
                      </a:r>
                      <a:endParaRPr lang="it-IT" sz="1400" dirty="0">
                        <a:latin typeface="Arial"/>
                        <a:ea typeface="Times New Roman"/>
                        <a:cs typeface="Times New Roman"/>
                      </a:endParaRPr>
                    </a:p>
                    <a:p>
                      <a:pPr>
                        <a:spcAft>
                          <a:spcPts val="0"/>
                        </a:spcAft>
                      </a:pPr>
                      <a:r>
                        <a:rPr lang="it-IT" sz="1400" dirty="0">
                          <a:solidFill>
                            <a:srgbClr val="003300"/>
                          </a:solidFill>
                          <a:latin typeface="Cambria"/>
                          <a:ea typeface="Times New Roman"/>
                          <a:cs typeface="Cambria"/>
                        </a:rPr>
                        <a:t> </a:t>
                      </a:r>
                      <a:r>
                        <a:rPr lang="it-IT" sz="1350" b="1" kern="1200" dirty="0">
                          <a:solidFill>
                            <a:srgbClr val="003366"/>
                          </a:solidFill>
                          <a:latin typeface="Cambria"/>
                          <a:ea typeface="Times New Roman"/>
                          <a:cs typeface="Cambria"/>
                        </a:rPr>
                        <a:t>EDILIZIA SOSTENIBILE</a:t>
                      </a:r>
                    </a:p>
                    <a:p>
                      <a:pPr>
                        <a:spcAft>
                          <a:spcPts val="0"/>
                        </a:spcAft>
                      </a:pPr>
                      <a:r>
                        <a:rPr lang="it-IT" sz="1400" dirty="0">
                          <a:solidFill>
                            <a:srgbClr val="003300"/>
                          </a:solidFill>
                          <a:latin typeface="Cambria"/>
                          <a:ea typeface="Times New Roman"/>
                          <a:cs typeface="Cambria"/>
                        </a:rPr>
                        <a:t>(Coordinatore: Provincia Autonoma di Trento)</a:t>
                      </a:r>
                      <a:endParaRPr lang="it-IT" sz="1400" dirty="0">
                        <a:latin typeface="Arial"/>
                        <a:ea typeface="Times New Roman"/>
                        <a:cs typeface="Times New Roman"/>
                      </a:endParaRPr>
                    </a:p>
                    <a:p>
                      <a:pPr>
                        <a:spcAft>
                          <a:spcPts val="0"/>
                        </a:spcAft>
                      </a:pPr>
                      <a:r>
                        <a:rPr lang="it-IT" sz="1400" dirty="0">
                          <a:solidFill>
                            <a:srgbClr val="003300"/>
                          </a:solidFill>
                          <a:latin typeface="Cambria"/>
                          <a:ea typeface="Times New Roman"/>
                          <a:cs typeface="Cambria"/>
                        </a:rPr>
                        <a:t> </a:t>
                      </a:r>
                      <a:r>
                        <a:rPr lang="it-IT" sz="1350" b="1" kern="1200" dirty="0">
                          <a:solidFill>
                            <a:srgbClr val="003366"/>
                          </a:solidFill>
                          <a:latin typeface="Cambria"/>
                          <a:ea typeface="Times New Roman"/>
                          <a:cs typeface="Cambria"/>
                        </a:rPr>
                        <a:t>LEGNO/ARREDO, CONTRACT E HOUSING SOCIALE </a:t>
                      </a:r>
                    </a:p>
                    <a:p>
                      <a:pPr>
                        <a:spcAft>
                          <a:spcPts val="0"/>
                        </a:spcAft>
                      </a:pPr>
                      <a:r>
                        <a:rPr lang="it-IT" sz="1400" dirty="0">
                          <a:solidFill>
                            <a:srgbClr val="003300"/>
                          </a:solidFill>
                          <a:latin typeface="Cambria"/>
                          <a:ea typeface="Times New Roman"/>
                          <a:cs typeface="Cambria"/>
                        </a:rPr>
                        <a:t>(Coordinatore: Marche)</a:t>
                      </a:r>
                      <a:endParaRPr lang="it-IT" sz="1400" dirty="0">
                        <a:latin typeface="Arial"/>
                        <a:ea typeface="Times New Roman"/>
                        <a:cs typeface="Times New Roman"/>
                      </a:endParaRPr>
                    </a:p>
                    <a:p>
                      <a:pPr>
                        <a:spcAft>
                          <a:spcPts val="0"/>
                        </a:spcAft>
                      </a:pPr>
                      <a:r>
                        <a:rPr lang="it-IT" sz="1350" b="1" kern="1200" dirty="0">
                          <a:solidFill>
                            <a:srgbClr val="003366"/>
                          </a:solidFill>
                          <a:latin typeface="Cambria"/>
                          <a:ea typeface="Times New Roman"/>
                          <a:cs typeface="Cambria"/>
                        </a:rPr>
                        <a:t> SISTEMA MODA </a:t>
                      </a:r>
                    </a:p>
                    <a:p>
                      <a:pPr>
                        <a:spcAft>
                          <a:spcPts val="0"/>
                        </a:spcAft>
                      </a:pPr>
                      <a:r>
                        <a:rPr lang="it-IT" sz="1400" dirty="0">
                          <a:solidFill>
                            <a:srgbClr val="003300"/>
                          </a:solidFill>
                          <a:latin typeface="Cambria"/>
                          <a:ea typeface="Times New Roman"/>
                          <a:cs typeface="Cambria"/>
                        </a:rPr>
                        <a:t>(Coordinatore: Molise)</a:t>
                      </a:r>
                      <a:endParaRPr lang="it-IT" sz="1400" dirty="0">
                        <a:latin typeface="Arial"/>
                        <a:ea typeface="Times New Roman"/>
                        <a:cs typeface="Times New Roman"/>
                      </a:endParaRPr>
                    </a:p>
                    <a:p>
                      <a:pPr marL="0" algn="l" defTabSz="914400" rtl="0" eaLnBrk="1" latinLnBrk="0" hangingPunct="1">
                        <a:spcAft>
                          <a:spcPts val="0"/>
                        </a:spcAft>
                      </a:pPr>
                      <a:r>
                        <a:rPr lang="it-IT" sz="1350" b="1" kern="1200" dirty="0">
                          <a:solidFill>
                            <a:srgbClr val="003366"/>
                          </a:solidFill>
                          <a:latin typeface="Cambria"/>
                          <a:ea typeface="Times New Roman"/>
                          <a:cs typeface="Cambria"/>
                        </a:rPr>
                        <a:t>AGROALIMENTARE </a:t>
                      </a:r>
                    </a:p>
                    <a:p>
                      <a:pPr marL="0" algn="l" defTabSz="914400" rtl="0" eaLnBrk="1" latinLnBrk="0" hangingPunct="1">
                        <a:spcAft>
                          <a:spcPts val="0"/>
                        </a:spcAft>
                      </a:pPr>
                      <a:r>
                        <a:rPr lang="it-IT" sz="1400" kern="1200" dirty="0">
                          <a:solidFill>
                            <a:srgbClr val="003300"/>
                          </a:solidFill>
                          <a:latin typeface="Cambria"/>
                          <a:ea typeface="Times New Roman"/>
                          <a:cs typeface="Cambria"/>
                        </a:rPr>
                        <a:t>(Coordinatori: Calabria, Sicilia) </a:t>
                      </a:r>
                    </a:p>
                    <a:p>
                      <a:pPr>
                        <a:spcAft>
                          <a:spcPts val="0"/>
                        </a:spcAft>
                      </a:pPr>
                      <a:r>
                        <a:rPr lang="it-IT" sz="1400" b="1" u="none" dirty="0">
                          <a:solidFill>
                            <a:srgbClr val="003300"/>
                          </a:solidFill>
                          <a:latin typeface="Cambria"/>
                          <a:ea typeface="Times New Roman"/>
                          <a:cs typeface="Cambria"/>
                        </a:rPr>
                        <a:t>Pomeriggio:</a:t>
                      </a:r>
                      <a:endParaRPr lang="it-IT" sz="1400" b="1" u="none" dirty="0">
                        <a:latin typeface="Arial"/>
                        <a:ea typeface="Times New Roman"/>
                        <a:cs typeface="Times New Roman"/>
                      </a:endParaRPr>
                    </a:p>
                    <a:p>
                      <a:pPr marL="685800" indent="-685800">
                        <a:spcAft>
                          <a:spcPts val="0"/>
                        </a:spcAft>
                      </a:pPr>
                      <a:r>
                        <a:rPr lang="it-IT" sz="1400" dirty="0">
                          <a:solidFill>
                            <a:srgbClr val="003300"/>
                          </a:solidFill>
                          <a:latin typeface="Cambria"/>
                          <a:ea typeface="Times New Roman"/>
                          <a:cs typeface="Cambria"/>
                        </a:rPr>
                        <a:t>14.30       </a:t>
                      </a:r>
                      <a:r>
                        <a:rPr lang="it-IT" sz="1400" dirty="0" smtClean="0">
                          <a:solidFill>
                            <a:srgbClr val="003300"/>
                          </a:solidFill>
                          <a:latin typeface="Cambria"/>
                          <a:ea typeface="Times New Roman"/>
                          <a:cs typeface="Cambria"/>
                        </a:rPr>
                        <a:t>Per </a:t>
                      </a:r>
                      <a:r>
                        <a:rPr lang="it-IT" sz="1400" dirty="0">
                          <a:solidFill>
                            <a:srgbClr val="003300"/>
                          </a:solidFill>
                          <a:latin typeface="Cambria"/>
                          <a:ea typeface="Times New Roman"/>
                          <a:cs typeface="Cambria"/>
                        </a:rPr>
                        <a:t>le imprese dei settori: EDILIZIA E EDILIZIA SOSTENIBILE/LEGNO – ARREDO/ CONTRACT E HOUSING SOCIALE/ SISTEMA MODA/ AGROALIMENTARE si prevedono:</a:t>
                      </a:r>
                      <a:endParaRPr lang="it-IT" sz="1400" dirty="0">
                        <a:latin typeface="Arial"/>
                        <a:ea typeface="Times New Roman"/>
                        <a:cs typeface="Times New Roman"/>
                      </a:endParaRPr>
                    </a:p>
                    <a:p>
                      <a:pPr marL="685800" indent="-685800">
                        <a:spcAft>
                          <a:spcPts val="0"/>
                        </a:spcAft>
                      </a:pPr>
                      <a:r>
                        <a:rPr lang="it-IT" sz="1400" dirty="0">
                          <a:solidFill>
                            <a:srgbClr val="003300"/>
                          </a:solidFill>
                          <a:latin typeface="Cambria"/>
                          <a:ea typeface="Times New Roman"/>
                          <a:cs typeface="Cambria"/>
                        </a:rPr>
                        <a:t> 	Un programma di visite ad associazioni di categoria,</a:t>
                      </a:r>
                      <a:r>
                        <a:rPr lang="it-IT" sz="1400" dirty="0">
                          <a:solidFill>
                            <a:srgbClr val="3333FF"/>
                          </a:solidFill>
                          <a:latin typeface="Arial"/>
                          <a:ea typeface="Times New Roman"/>
                          <a:cs typeface="Times New Roman"/>
                        </a:rPr>
                        <a:t> </a:t>
                      </a:r>
                      <a:r>
                        <a:rPr lang="it-IT" sz="1400" dirty="0">
                          <a:solidFill>
                            <a:srgbClr val="003300"/>
                          </a:solidFill>
                          <a:latin typeface="Cambria"/>
                          <a:ea typeface="Times New Roman"/>
                          <a:cs typeface="Cambria"/>
                        </a:rPr>
                        <a:t>GDO, showroom di mobili,</a:t>
                      </a:r>
                      <a:endParaRPr lang="it-IT" sz="1400" dirty="0">
                        <a:latin typeface="Arial"/>
                        <a:ea typeface="Times New Roman"/>
                        <a:cs typeface="Times New Roman"/>
                      </a:endParaRPr>
                    </a:p>
                    <a:p>
                      <a:pPr marL="685800" indent="-685800">
                        <a:spcAft>
                          <a:spcPts val="0"/>
                        </a:spcAft>
                      </a:pPr>
                      <a:r>
                        <a:rPr lang="it-IT" sz="1400" dirty="0">
                          <a:solidFill>
                            <a:srgbClr val="003300"/>
                          </a:solidFill>
                          <a:latin typeface="Cambria"/>
                          <a:ea typeface="Times New Roman"/>
                          <a:cs typeface="Cambria"/>
                        </a:rPr>
                        <a:t> 	centri di distribuzione commerciale e punti vendita delle catene del Sistema Moda e alimentari presenti a San Paolo.</a:t>
                      </a:r>
                      <a:endParaRPr lang="it-IT" sz="1400" dirty="0">
                        <a:latin typeface="Arial"/>
                        <a:ea typeface="Times New Roman"/>
                        <a:cs typeface="Times New Roman"/>
                      </a:endParaRPr>
                    </a:p>
                  </a:txBody>
                  <a:tcPr marL="65314" marR="653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it-IT" sz="1400" b="1" u="sng" dirty="0">
                          <a:solidFill>
                            <a:srgbClr val="003366"/>
                          </a:solidFill>
                          <a:latin typeface="Cambria"/>
                          <a:ea typeface="Times New Roman"/>
                          <a:cs typeface="Cambria"/>
                        </a:rPr>
                        <a:t>SAN JOSE DOS CAMPOS</a:t>
                      </a:r>
                      <a:endParaRPr lang="it-IT" sz="1400" dirty="0">
                        <a:latin typeface="Arial"/>
                        <a:ea typeface="Times New Roman"/>
                        <a:cs typeface="Times New Roman"/>
                      </a:endParaRPr>
                    </a:p>
                    <a:p>
                      <a:pPr>
                        <a:spcAft>
                          <a:spcPts val="0"/>
                        </a:spcAft>
                      </a:pPr>
                      <a:endParaRPr lang="it-IT" sz="1400" b="0" i="0" u="sng" dirty="0" smtClean="0">
                        <a:solidFill>
                          <a:srgbClr val="003300"/>
                        </a:solidFill>
                        <a:latin typeface="Cambria"/>
                        <a:ea typeface="Times New Roman"/>
                        <a:cs typeface="Cambria"/>
                      </a:endParaRPr>
                    </a:p>
                    <a:p>
                      <a:pPr marL="0" algn="l" defTabSz="914400" rtl="0" eaLnBrk="1" latinLnBrk="0" hangingPunct="1">
                        <a:spcAft>
                          <a:spcPts val="0"/>
                        </a:spcAft>
                      </a:pPr>
                      <a:r>
                        <a:rPr lang="it-IT" sz="1400" b="1" u="none" kern="1200" dirty="0" smtClean="0">
                          <a:solidFill>
                            <a:srgbClr val="003300"/>
                          </a:solidFill>
                          <a:latin typeface="Cambria"/>
                          <a:ea typeface="Times New Roman"/>
                          <a:cs typeface="Cambria"/>
                        </a:rPr>
                        <a:t>Mattina</a:t>
                      </a:r>
                      <a:r>
                        <a:rPr lang="it-IT" sz="1400" b="1" u="none" kern="1200" dirty="0">
                          <a:solidFill>
                            <a:srgbClr val="003300"/>
                          </a:solidFill>
                          <a:latin typeface="Cambria"/>
                          <a:ea typeface="Times New Roman"/>
                          <a:cs typeface="Cambria"/>
                        </a:rPr>
                        <a:t>:   </a:t>
                      </a:r>
                      <a:endParaRPr lang="it-IT" sz="1400" b="1" u="none" kern="1200" dirty="0" smtClean="0">
                        <a:solidFill>
                          <a:srgbClr val="003300"/>
                        </a:solidFill>
                        <a:latin typeface="Cambria"/>
                        <a:ea typeface="Times New Roman"/>
                        <a:cs typeface="Cambria"/>
                      </a:endParaRPr>
                    </a:p>
                    <a:p>
                      <a:pPr>
                        <a:spcAft>
                          <a:spcPts val="0"/>
                        </a:spcAft>
                      </a:pPr>
                      <a:endParaRPr lang="it-IT" sz="1400" b="0" i="0" dirty="0">
                        <a:latin typeface="Arial"/>
                        <a:ea typeface="Times New Roman"/>
                        <a:cs typeface="Times New Roman"/>
                      </a:endParaRPr>
                    </a:p>
                    <a:p>
                      <a:pPr>
                        <a:spcAft>
                          <a:spcPts val="0"/>
                        </a:spcAft>
                      </a:pPr>
                      <a:r>
                        <a:rPr lang="it-IT" sz="1400" dirty="0">
                          <a:solidFill>
                            <a:srgbClr val="003300"/>
                          </a:solidFill>
                          <a:latin typeface="Cambria"/>
                          <a:ea typeface="Times New Roman"/>
                          <a:cs typeface="Cambria"/>
                        </a:rPr>
                        <a:t>Trasferimento  in pullman a S. Josè </a:t>
                      </a:r>
                      <a:r>
                        <a:rPr lang="it-IT" sz="1400" dirty="0" err="1">
                          <a:solidFill>
                            <a:srgbClr val="003300"/>
                          </a:solidFill>
                          <a:latin typeface="Cambria"/>
                          <a:ea typeface="Times New Roman"/>
                          <a:cs typeface="Cambria"/>
                        </a:rPr>
                        <a:t>dos</a:t>
                      </a:r>
                      <a:r>
                        <a:rPr lang="it-IT" sz="1400" dirty="0">
                          <a:solidFill>
                            <a:srgbClr val="003300"/>
                          </a:solidFill>
                          <a:latin typeface="Cambria"/>
                          <a:ea typeface="Times New Roman"/>
                          <a:cs typeface="Cambria"/>
                        </a:rPr>
                        <a:t> </a:t>
                      </a:r>
                      <a:r>
                        <a:rPr lang="it-IT" sz="1400" dirty="0" err="1">
                          <a:solidFill>
                            <a:srgbClr val="003300"/>
                          </a:solidFill>
                          <a:latin typeface="Cambria"/>
                          <a:ea typeface="Times New Roman"/>
                          <a:cs typeface="Cambria"/>
                        </a:rPr>
                        <a:t>Campos</a:t>
                      </a:r>
                      <a:r>
                        <a:rPr lang="it-IT" sz="1400" dirty="0">
                          <a:solidFill>
                            <a:srgbClr val="003300"/>
                          </a:solidFill>
                          <a:latin typeface="Cambria"/>
                          <a:ea typeface="Times New Roman"/>
                          <a:cs typeface="Cambria"/>
                        </a:rPr>
                        <a:t> dall'albergo per le aziende del comparto aerospazio.</a:t>
                      </a:r>
                      <a:endParaRPr lang="it-IT" sz="1400" dirty="0">
                        <a:latin typeface="Arial"/>
                        <a:ea typeface="Times New Roman"/>
                        <a:cs typeface="Times New Roman"/>
                      </a:endParaRPr>
                    </a:p>
                    <a:p>
                      <a:pPr marL="800100" indent="-800100">
                        <a:spcAft>
                          <a:spcPts val="0"/>
                        </a:spcAft>
                      </a:pPr>
                      <a:endParaRPr lang="it-IT" sz="1400" u="sng" dirty="0" smtClean="0">
                        <a:solidFill>
                          <a:srgbClr val="003300"/>
                        </a:solidFill>
                        <a:latin typeface="Cambria"/>
                        <a:ea typeface="Times New Roman"/>
                        <a:cs typeface="Cambria"/>
                      </a:endParaRPr>
                    </a:p>
                    <a:p>
                      <a:pPr marL="0" indent="-800100" algn="l" defTabSz="914400" rtl="0" eaLnBrk="1" latinLnBrk="0" hangingPunct="1">
                        <a:spcAft>
                          <a:spcPts val="0"/>
                        </a:spcAft>
                      </a:pPr>
                      <a:r>
                        <a:rPr lang="it-IT" sz="1400" b="1" u="none" kern="1200" dirty="0" smtClean="0">
                          <a:solidFill>
                            <a:srgbClr val="003300"/>
                          </a:solidFill>
                          <a:latin typeface="Cambria"/>
                          <a:ea typeface="Times New Roman"/>
                          <a:cs typeface="Cambria"/>
                        </a:rPr>
                        <a:t>Pomeriggio:</a:t>
                      </a:r>
                    </a:p>
                    <a:p>
                      <a:pPr marL="800100" indent="-800100">
                        <a:spcAft>
                          <a:spcPts val="0"/>
                        </a:spcAft>
                      </a:pPr>
                      <a:endParaRPr lang="it-IT" sz="1400" dirty="0">
                        <a:latin typeface="Arial"/>
                        <a:ea typeface="Times New Roman"/>
                        <a:cs typeface="Times New Roman"/>
                      </a:endParaRPr>
                    </a:p>
                    <a:p>
                      <a:pPr>
                        <a:spcAft>
                          <a:spcPts val="0"/>
                        </a:spcAft>
                      </a:pPr>
                      <a:r>
                        <a:rPr lang="it-IT" sz="1400" dirty="0">
                          <a:solidFill>
                            <a:srgbClr val="003300"/>
                          </a:solidFill>
                          <a:latin typeface="Cambria"/>
                          <a:ea typeface="Times New Roman"/>
                          <a:cs typeface="Cambria"/>
                        </a:rPr>
                        <a:t>Incontri </a:t>
                      </a:r>
                      <a:r>
                        <a:rPr lang="it-IT" sz="1350" b="1" kern="1200" dirty="0">
                          <a:solidFill>
                            <a:srgbClr val="003366"/>
                          </a:solidFill>
                          <a:latin typeface="Cambria"/>
                          <a:ea typeface="Times New Roman"/>
                          <a:cs typeface="Cambria"/>
                        </a:rPr>
                        <a:t>tecno-tematici</a:t>
                      </a:r>
                      <a:r>
                        <a:rPr lang="it-IT" sz="1400" dirty="0">
                          <a:solidFill>
                            <a:srgbClr val="003300"/>
                          </a:solidFill>
                          <a:latin typeface="Cambria"/>
                          <a:ea typeface="Times New Roman"/>
                          <a:cs typeface="Cambria"/>
                        </a:rPr>
                        <a:t> </a:t>
                      </a:r>
                      <a:r>
                        <a:rPr lang="it-IT" sz="1400" dirty="0" smtClean="0">
                          <a:solidFill>
                            <a:srgbClr val="003300"/>
                          </a:solidFill>
                          <a:latin typeface="Cambria"/>
                          <a:ea typeface="Times New Roman"/>
                          <a:cs typeface="Cambria"/>
                        </a:rPr>
                        <a:t>sull'aerospazio</a:t>
                      </a:r>
                      <a:endParaRPr lang="it-IT" sz="1400" dirty="0">
                        <a:latin typeface="Arial"/>
                        <a:ea typeface="Times New Roman"/>
                        <a:cs typeface="Times New Roman"/>
                      </a:endParaRPr>
                    </a:p>
                  </a:txBody>
                  <a:tcPr marL="65314" marR="653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9"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410393" y="1422531"/>
            <a:ext cx="7113935" cy="5663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342900" marR="0" lvl="0" indent="-342900" defTabSz="914400" eaLnBrk="0" latinLnBrk="0" hangingPunct="0">
              <a:lnSpc>
                <a:spcPct val="100000"/>
              </a:lnSpc>
              <a:spcBef>
                <a:spcPct val="20000"/>
              </a:spcBef>
              <a:buClr>
                <a:schemeClr val="accent1"/>
              </a:buClr>
              <a:buSzPct val="65000"/>
              <a:tabLst/>
            </a:pPr>
            <a:r>
              <a:rPr lang="it-IT" sz="1400" b="1" u="sng" dirty="0" smtClean="0">
                <a:latin typeface="+mn-lt"/>
              </a:rPr>
              <a:t>4° GIORNO  – 23 maggio 2012  –  sessioni parallele </a:t>
            </a:r>
          </a:p>
          <a:p>
            <a:pPr marL="342900" marR="0" lvl="0" indent="-342900" defTabSz="914400" eaLnBrk="0" latinLnBrk="0" hangingPunct="0">
              <a:lnSpc>
                <a:spcPct val="100000"/>
              </a:lnSpc>
              <a:spcBef>
                <a:spcPct val="20000"/>
              </a:spcBef>
              <a:buClr>
                <a:schemeClr val="accent1"/>
              </a:buClr>
              <a:buSzPct val="65000"/>
              <a:tabLst/>
            </a:pPr>
            <a:r>
              <a:rPr lang="it-IT" sz="1400" b="1" u="sng" dirty="0" smtClean="0">
                <a:latin typeface="+mn-lt"/>
              </a:rPr>
              <a:t>SAN PAOLO - SAN JOSE DOS CAMPOS - BELO HORIZONTE-RECIFE - CURITIBA  </a:t>
            </a:r>
          </a:p>
        </p:txBody>
      </p:sp>
      <p:graphicFrame>
        <p:nvGraphicFramePr>
          <p:cNvPr id="7" name="Tabella 6"/>
          <p:cNvGraphicFramePr>
            <a:graphicFrameLocks noGrp="1"/>
          </p:cNvGraphicFramePr>
          <p:nvPr/>
        </p:nvGraphicFramePr>
        <p:xfrm>
          <a:off x="395536" y="2132856"/>
          <a:ext cx="8424936" cy="2660124"/>
        </p:xfrm>
        <a:graphic>
          <a:graphicData uri="http://schemas.openxmlformats.org/drawingml/2006/table">
            <a:tbl>
              <a:tblPr/>
              <a:tblGrid>
                <a:gridCol w="8424936"/>
              </a:tblGrid>
              <a:tr h="2660124">
                <a:tc>
                  <a:txBody>
                    <a:bodyPr/>
                    <a:lstStyle/>
                    <a:p>
                      <a:pPr>
                        <a:spcAft>
                          <a:spcPts val="0"/>
                        </a:spcAft>
                      </a:pPr>
                      <a:r>
                        <a:rPr lang="it-IT" sz="1600" b="1" u="sng" dirty="0">
                          <a:solidFill>
                            <a:srgbClr val="003366"/>
                          </a:solidFill>
                          <a:latin typeface="Cambria"/>
                          <a:ea typeface="Times New Roman"/>
                          <a:cs typeface="Cambria"/>
                        </a:rPr>
                        <a:t>BELO HORIZONTE-RECIFE – </a:t>
                      </a:r>
                      <a:r>
                        <a:rPr lang="it-IT" sz="1600" b="1" u="sng" dirty="0" smtClean="0">
                          <a:solidFill>
                            <a:srgbClr val="003366"/>
                          </a:solidFill>
                          <a:latin typeface="Cambria"/>
                          <a:ea typeface="Times New Roman"/>
                          <a:cs typeface="Cambria"/>
                        </a:rPr>
                        <a:t>CURITIBA</a:t>
                      </a:r>
                    </a:p>
                    <a:p>
                      <a:pPr>
                        <a:spcAft>
                          <a:spcPts val="0"/>
                        </a:spcAft>
                      </a:pPr>
                      <a:endParaRPr lang="it-IT" sz="1600" dirty="0">
                        <a:latin typeface="Arial"/>
                        <a:ea typeface="Times New Roman"/>
                        <a:cs typeface="Times New Roman"/>
                      </a:endParaRPr>
                    </a:p>
                    <a:p>
                      <a:pPr marL="689610" indent="-689610">
                        <a:spcAft>
                          <a:spcPts val="0"/>
                        </a:spcAft>
                      </a:pPr>
                      <a:r>
                        <a:rPr lang="it-IT" sz="1600" b="1" u="none" dirty="0">
                          <a:solidFill>
                            <a:srgbClr val="003300"/>
                          </a:solidFill>
                          <a:latin typeface="Cambria"/>
                          <a:ea typeface="Times New Roman"/>
                          <a:cs typeface="Cambria"/>
                        </a:rPr>
                        <a:t>Mattina:      </a:t>
                      </a:r>
                      <a:r>
                        <a:rPr lang="it-IT" sz="1600" b="1" u="none" dirty="0" smtClean="0">
                          <a:solidFill>
                            <a:srgbClr val="003300"/>
                          </a:solidFill>
                          <a:latin typeface="Cambria"/>
                          <a:ea typeface="Times New Roman"/>
                          <a:cs typeface="Cambria"/>
                        </a:rPr>
                        <a:t> </a:t>
                      </a:r>
                      <a:r>
                        <a:rPr lang="it-IT" sz="1600" dirty="0" smtClean="0">
                          <a:solidFill>
                            <a:srgbClr val="003300"/>
                          </a:solidFill>
                          <a:latin typeface="Cambria"/>
                          <a:ea typeface="Times New Roman"/>
                          <a:cs typeface="Cambria"/>
                        </a:rPr>
                        <a:t>Trasferimento </a:t>
                      </a:r>
                      <a:r>
                        <a:rPr lang="it-IT" sz="1600" dirty="0">
                          <a:solidFill>
                            <a:srgbClr val="003300"/>
                          </a:solidFill>
                          <a:latin typeface="Cambria"/>
                          <a:ea typeface="Times New Roman"/>
                          <a:cs typeface="Cambria"/>
                        </a:rPr>
                        <a:t>all’aeroporto di San Paolo – </a:t>
                      </a:r>
                      <a:r>
                        <a:rPr lang="it-IT" sz="1600" dirty="0" err="1">
                          <a:solidFill>
                            <a:srgbClr val="003300"/>
                          </a:solidFill>
                          <a:latin typeface="Cambria"/>
                          <a:ea typeface="Times New Roman"/>
                          <a:cs typeface="Cambria"/>
                        </a:rPr>
                        <a:t>Guarulhos</a:t>
                      </a:r>
                      <a:r>
                        <a:rPr lang="it-IT" sz="1600" dirty="0">
                          <a:solidFill>
                            <a:srgbClr val="003300"/>
                          </a:solidFill>
                          <a:latin typeface="Cambria"/>
                          <a:ea typeface="Times New Roman"/>
                          <a:cs typeface="Cambria"/>
                        </a:rPr>
                        <a:t>  in corrispondenza dei </a:t>
                      </a:r>
                      <a:endParaRPr lang="it-IT" sz="1600" dirty="0" smtClean="0">
                        <a:solidFill>
                          <a:srgbClr val="003300"/>
                        </a:solidFill>
                        <a:latin typeface="Cambria"/>
                        <a:ea typeface="Times New Roman"/>
                        <a:cs typeface="Cambria"/>
                      </a:endParaRPr>
                    </a:p>
                    <a:p>
                      <a:pPr marL="689610" indent="-689610">
                        <a:spcAft>
                          <a:spcPts val="0"/>
                        </a:spcAft>
                      </a:pPr>
                      <a:r>
                        <a:rPr lang="it-IT" sz="1600" dirty="0" smtClean="0">
                          <a:solidFill>
                            <a:srgbClr val="003300"/>
                          </a:solidFill>
                          <a:latin typeface="Cambria"/>
                          <a:ea typeface="Times New Roman"/>
                          <a:cs typeface="Cambria"/>
                        </a:rPr>
                        <a:t>                          voli </a:t>
                      </a:r>
                      <a:r>
                        <a:rPr lang="it-IT" sz="1600" dirty="0">
                          <a:solidFill>
                            <a:srgbClr val="003300"/>
                          </a:solidFill>
                          <a:latin typeface="Cambria"/>
                          <a:ea typeface="Times New Roman"/>
                          <a:cs typeface="Cambria"/>
                        </a:rPr>
                        <a:t>di maggior affluenza</a:t>
                      </a:r>
                      <a:r>
                        <a:rPr lang="it-IT" sz="1600" dirty="0">
                          <a:solidFill>
                            <a:srgbClr val="3333FF"/>
                          </a:solidFill>
                          <a:latin typeface="Arial"/>
                          <a:ea typeface="Times New Roman"/>
                          <a:cs typeface="Times New Roman"/>
                        </a:rPr>
                        <a:t> </a:t>
                      </a:r>
                      <a:r>
                        <a:rPr lang="it-IT" sz="1600" dirty="0">
                          <a:solidFill>
                            <a:srgbClr val="003300"/>
                          </a:solidFill>
                          <a:latin typeface="Cambria"/>
                          <a:ea typeface="Times New Roman"/>
                          <a:cs typeface="Cambria"/>
                        </a:rPr>
                        <a:t>e partenza per le sedi di Belo Horizonte, Recife, </a:t>
                      </a:r>
                      <a:endParaRPr lang="it-IT" sz="1600" dirty="0" smtClean="0">
                        <a:solidFill>
                          <a:srgbClr val="003300"/>
                        </a:solidFill>
                        <a:latin typeface="Cambria"/>
                        <a:ea typeface="Times New Roman"/>
                        <a:cs typeface="Cambria"/>
                      </a:endParaRPr>
                    </a:p>
                    <a:p>
                      <a:pPr marL="689610" indent="-689610">
                        <a:spcAft>
                          <a:spcPts val="0"/>
                        </a:spcAft>
                      </a:pPr>
                      <a:r>
                        <a:rPr lang="it-IT" sz="1600" dirty="0" smtClean="0">
                          <a:solidFill>
                            <a:srgbClr val="003300"/>
                          </a:solidFill>
                          <a:latin typeface="Cambria"/>
                          <a:ea typeface="Times New Roman"/>
                          <a:cs typeface="Cambria"/>
                        </a:rPr>
                        <a:t>                          Curitiba </a:t>
                      </a:r>
                      <a:r>
                        <a:rPr lang="it-IT" sz="1600" dirty="0">
                          <a:solidFill>
                            <a:srgbClr val="003300"/>
                          </a:solidFill>
                          <a:latin typeface="Cambria"/>
                          <a:ea typeface="Times New Roman"/>
                          <a:cs typeface="Cambria"/>
                        </a:rPr>
                        <a:t>(per gli altri settori rappresentati</a:t>
                      </a:r>
                      <a:r>
                        <a:rPr lang="it-IT" sz="1600" dirty="0" smtClean="0">
                          <a:solidFill>
                            <a:srgbClr val="003300"/>
                          </a:solidFill>
                          <a:latin typeface="Cambria"/>
                          <a:ea typeface="Times New Roman"/>
                          <a:cs typeface="Cambria"/>
                        </a:rPr>
                        <a:t>)</a:t>
                      </a:r>
                    </a:p>
                    <a:p>
                      <a:pPr marL="689610" indent="-689610">
                        <a:spcAft>
                          <a:spcPts val="0"/>
                        </a:spcAft>
                      </a:pPr>
                      <a:endParaRPr lang="it-IT" sz="1600" dirty="0">
                        <a:latin typeface="Arial"/>
                        <a:ea typeface="Times New Roman"/>
                        <a:cs typeface="Times New Roman"/>
                      </a:endParaRPr>
                    </a:p>
                    <a:p>
                      <a:pPr marL="800100" indent="-800100">
                        <a:spcAft>
                          <a:spcPts val="0"/>
                        </a:spcAft>
                      </a:pPr>
                      <a:r>
                        <a:rPr lang="it-IT" sz="1600" b="1" u="none" dirty="0">
                          <a:solidFill>
                            <a:srgbClr val="003300"/>
                          </a:solidFill>
                          <a:latin typeface="Cambria"/>
                          <a:ea typeface="Times New Roman"/>
                          <a:cs typeface="Cambria"/>
                        </a:rPr>
                        <a:t>Pomeriggio: </a:t>
                      </a:r>
                      <a:r>
                        <a:rPr lang="it-IT" sz="1600" b="1" u="none" dirty="0" smtClean="0">
                          <a:solidFill>
                            <a:srgbClr val="003300"/>
                          </a:solidFill>
                          <a:latin typeface="Cambria"/>
                          <a:ea typeface="Times New Roman"/>
                          <a:cs typeface="Cambria"/>
                        </a:rPr>
                        <a:t> </a:t>
                      </a:r>
                      <a:r>
                        <a:rPr lang="it-IT" sz="1600" dirty="0" smtClean="0">
                          <a:solidFill>
                            <a:srgbClr val="003300"/>
                          </a:solidFill>
                          <a:latin typeface="Cambria"/>
                          <a:ea typeface="Times New Roman"/>
                          <a:cs typeface="Cambria"/>
                        </a:rPr>
                        <a:t>Arrivo </a:t>
                      </a:r>
                      <a:r>
                        <a:rPr lang="it-IT" sz="1600" dirty="0">
                          <a:solidFill>
                            <a:srgbClr val="003300"/>
                          </a:solidFill>
                          <a:latin typeface="Cambria"/>
                          <a:ea typeface="Times New Roman"/>
                          <a:cs typeface="Cambria"/>
                        </a:rPr>
                        <a:t>alle altre sedi di missione e registrazione dei partecipanti nelle singole </a:t>
                      </a:r>
                      <a:r>
                        <a:rPr lang="it-IT" sz="1600" dirty="0" smtClean="0">
                          <a:solidFill>
                            <a:srgbClr val="003300"/>
                          </a:solidFill>
                          <a:latin typeface="Cambria"/>
                          <a:ea typeface="Times New Roman"/>
                          <a:cs typeface="Cambria"/>
                        </a:rPr>
                        <a:t> </a:t>
                      </a:r>
                    </a:p>
                    <a:p>
                      <a:pPr marL="800100" indent="-800100">
                        <a:spcAft>
                          <a:spcPts val="0"/>
                        </a:spcAft>
                      </a:pPr>
                      <a:r>
                        <a:rPr lang="it-IT" sz="1600" dirty="0" smtClean="0">
                          <a:solidFill>
                            <a:srgbClr val="003300"/>
                          </a:solidFill>
                          <a:latin typeface="Cambria"/>
                          <a:ea typeface="Times New Roman"/>
                          <a:cs typeface="Cambria"/>
                        </a:rPr>
                        <a:t>                           tappe</a:t>
                      </a:r>
                      <a:endParaRPr lang="it-IT" sz="1600" dirty="0">
                        <a:latin typeface="Arial"/>
                        <a:ea typeface="Times New Roman"/>
                        <a:cs typeface="Times New Roman"/>
                      </a:endParaRPr>
                    </a:p>
                    <a:p>
                      <a:pPr marL="800100" indent="-800100">
                        <a:spcAft>
                          <a:spcPts val="0"/>
                        </a:spcAft>
                      </a:pPr>
                      <a:r>
                        <a:rPr lang="it-IT" sz="1600" dirty="0">
                          <a:solidFill>
                            <a:srgbClr val="003300"/>
                          </a:solidFill>
                          <a:latin typeface="Cambria"/>
                          <a:ea typeface="Times New Roman"/>
                          <a:cs typeface="Cambria"/>
                        </a:rPr>
                        <a:t>	</a:t>
                      </a:r>
                      <a:endParaRPr lang="it-IT" sz="1600" dirty="0" smtClean="0">
                        <a:solidFill>
                          <a:srgbClr val="003300"/>
                        </a:solidFill>
                        <a:latin typeface="Cambria"/>
                        <a:ea typeface="Times New Roman"/>
                        <a:cs typeface="Cambria"/>
                      </a:endParaRPr>
                    </a:p>
                    <a:p>
                      <a:pPr marL="800100" indent="-800100">
                        <a:spcAft>
                          <a:spcPts val="0"/>
                        </a:spcAft>
                      </a:pPr>
                      <a:r>
                        <a:rPr lang="it-IT" sz="1600" dirty="0" smtClean="0">
                          <a:solidFill>
                            <a:srgbClr val="003300"/>
                          </a:solidFill>
                          <a:highlight>
                            <a:srgbClr val="C0C0C0"/>
                          </a:highlight>
                          <a:latin typeface="Cambria"/>
                          <a:ea typeface="Times New Roman"/>
                          <a:cs typeface="Cambria"/>
                        </a:rPr>
                        <a:t>                           </a:t>
                      </a:r>
                      <a:r>
                        <a:rPr lang="it-IT" sz="1600" dirty="0" smtClean="0">
                          <a:highlight>
                            <a:srgbClr val="C0C0C0"/>
                          </a:highlight>
                          <a:latin typeface="Cambria"/>
                          <a:ea typeface="Times New Roman"/>
                          <a:cs typeface="Cambria"/>
                        </a:rPr>
                        <a:t>In </a:t>
                      </a:r>
                      <a:r>
                        <a:rPr lang="it-IT" sz="1600" dirty="0">
                          <a:highlight>
                            <a:srgbClr val="C0C0C0"/>
                          </a:highlight>
                          <a:latin typeface="Cambria"/>
                          <a:ea typeface="Times New Roman"/>
                          <a:cs typeface="Cambria"/>
                        </a:rPr>
                        <a:t>ogni sede, sono previste visite ad associazioni di categoria</a:t>
                      </a:r>
                      <a:r>
                        <a:rPr lang="it-IT" sz="1600" dirty="0">
                          <a:solidFill>
                            <a:srgbClr val="003300"/>
                          </a:solidFill>
                          <a:highlight>
                            <a:srgbClr val="C0C0C0"/>
                          </a:highlight>
                          <a:latin typeface="Cambria"/>
                          <a:ea typeface="Times New Roman"/>
                          <a:cs typeface="Cambria"/>
                        </a:rPr>
                        <a:t> e poli tecnologici</a:t>
                      </a:r>
                      <a:r>
                        <a:rPr lang="it-IT" sz="1600" dirty="0">
                          <a:solidFill>
                            <a:srgbClr val="003300"/>
                          </a:solidFill>
                          <a:latin typeface="Cambria"/>
                          <a:ea typeface="Times New Roman"/>
                          <a:cs typeface="Cambria"/>
                        </a:rPr>
                        <a:t>;</a:t>
                      </a:r>
                      <a:endParaRPr lang="it-IT" sz="1600" dirty="0">
                        <a:latin typeface="Arial"/>
                        <a:ea typeface="Times New Roman"/>
                        <a:cs typeface="Times New Roman"/>
                      </a:endParaRPr>
                    </a:p>
                  </a:txBody>
                  <a:tcPr marL="68260" marR="682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9"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108520" y="836712"/>
            <a:ext cx="9144000" cy="2923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eaLnBrk="0" hangingPunct="0">
              <a:spcBef>
                <a:spcPct val="20000"/>
              </a:spcBef>
              <a:buClr>
                <a:schemeClr val="accent1"/>
              </a:buClr>
              <a:buSzPct val="65000"/>
              <a:buFontTx/>
              <a:buNone/>
            </a:pPr>
            <a:r>
              <a:rPr lang="it-IT" sz="1300" b="1" u="sng" dirty="0" smtClean="0">
                <a:latin typeface="+mn-lt"/>
              </a:rPr>
              <a:t>5° GIORNO - 24 maggio 2012 - SAN PAOLO - SAN JOSE DOS CAMPOS - BELO HORIZONTE-RECIFE - CURITIBA</a:t>
            </a:r>
          </a:p>
        </p:txBody>
      </p:sp>
      <p:graphicFrame>
        <p:nvGraphicFramePr>
          <p:cNvPr id="12" name="Tabella 11"/>
          <p:cNvGraphicFramePr>
            <a:graphicFrameLocks noGrp="1"/>
          </p:cNvGraphicFramePr>
          <p:nvPr/>
        </p:nvGraphicFramePr>
        <p:xfrm>
          <a:off x="107504" y="1263352"/>
          <a:ext cx="8964488" cy="5478016"/>
        </p:xfrm>
        <a:graphic>
          <a:graphicData uri="http://schemas.openxmlformats.org/drawingml/2006/table">
            <a:tbl>
              <a:tblPr/>
              <a:tblGrid>
                <a:gridCol w="3465264"/>
                <a:gridCol w="5499224"/>
              </a:tblGrid>
              <a:tr h="5478016">
                <a:tc>
                  <a:txBody>
                    <a:bodyPr/>
                    <a:lstStyle/>
                    <a:p>
                      <a:pPr>
                        <a:spcAft>
                          <a:spcPts val="0"/>
                        </a:spcAft>
                      </a:pPr>
                      <a:endParaRPr lang="it-IT" sz="1350" dirty="0">
                        <a:latin typeface="Arial"/>
                        <a:ea typeface="Times New Roman"/>
                        <a:cs typeface="Times New Roman"/>
                      </a:endParaRPr>
                    </a:p>
                    <a:p>
                      <a:pPr algn="just">
                        <a:spcAft>
                          <a:spcPts val="600"/>
                        </a:spcAft>
                      </a:pPr>
                      <a:r>
                        <a:rPr lang="it-IT" sz="1350" b="1" u="sng" dirty="0">
                          <a:solidFill>
                            <a:srgbClr val="003366"/>
                          </a:solidFill>
                          <a:latin typeface="Cambria"/>
                          <a:ea typeface="Times New Roman"/>
                          <a:cs typeface="Cambria"/>
                        </a:rPr>
                        <a:t>SAN PAOLO</a:t>
                      </a:r>
                      <a:endParaRPr lang="it-IT" sz="1350" dirty="0">
                        <a:latin typeface="Arial"/>
                        <a:ea typeface="Times New Roman"/>
                        <a:cs typeface="Times New Roman"/>
                      </a:endParaRPr>
                    </a:p>
                    <a:p>
                      <a:pPr>
                        <a:spcAft>
                          <a:spcPts val="0"/>
                        </a:spcAft>
                      </a:pPr>
                      <a:r>
                        <a:rPr lang="it-IT" sz="1350" b="1" u="none" dirty="0">
                          <a:solidFill>
                            <a:srgbClr val="003300"/>
                          </a:solidFill>
                          <a:latin typeface="Cambria"/>
                          <a:ea typeface="Times New Roman"/>
                          <a:cs typeface="Cambria"/>
                        </a:rPr>
                        <a:t>Mattina:    </a:t>
                      </a:r>
                      <a:r>
                        <a:rPr lang="it-IT" sz="1350" dirty="0" smtClean="0">
                          <a:solidFill>
                            <a:srgbClr val="003300"/>
                          </a:solidFill>
                          <a:latin typeface="Cambria"/>
                          <a:ea typeface="Times New Roman"/>
                          <a:cs typeface="Cambria"/>
                        </a:rPr>
                        <a:t>Trasferimento dall'albergo               </a:t>
                      </a:r>
                    </a:p>
                    <a:p>
                      <a:pPr>
                        <a:spcAft>
                          <a:spcPts val="0"/>
                        </a:spcAft>
                      </a:pPr>
                      <a:r>
                        <a:rPr lang="it-IT" sz="1350" dirty="0" smtClean="0">
                          <a:solidFill>
                            <a:srgbClr val="003300"/>
                          </a:solidFill>
                          <a:latin typeface="Cambria"/>
                          <a:ea typeface="Times New Roman"/>
                          <a:cs typeface="Cambria"/>
                        </a:rPr>
                        <a:t>                     all'aeroporto</a:t>
                      </a:r>
                      <a:r>
                        <a:rPr lang="it-IT" sz="1350" dirty="0">
                          <a:solidFill>
                            <a:srgbClr val="003300"/>
                          </a:solidFill>
                          <a:latin typeface="Cambria"/>
                          <a:ea typeface="Times New Roman"/>
                          <a:cs typeface="Cambria"/>
                        </a:rPr>
                        <a:t>.</a:t>
                      </a:r>
                      <a:endParaRPr lang="it-IT" sz="1350" dirty="0">
                        <a:latin typeface="Arial"/>
                        <a:ea typeface="Times New Roman"/>
                        <a:cs typeface="Times New Roman"/>
                      </a:endParaRPr>
                    </a:p>
                    <a:p>
                      <a:pPr marL="800100" indent="-800100">
                        <a:spcAft>
                          <a:spcPts val="0"/>
                        </a:spcAft>
                      </a:pPr>
                      <a:r>
                        <a:rPr lang="it-IT" sz="1350" dirty="0">
                          <a:solidFill>
                            <a:srgbClr val="003300"/>
                          </a:solidFill>
                          <a:latin typeface="Cambria"/>
                          <a:ea typeface="Times New Roman"/>
                          <a:cs typeface="Cambria"/>
                        </a:rPr>
                        <a:t>                     </a:t>
                      </a:r>
                      <a:r>
                        <a:rPr lang="it-IT" sz="1350" dirty="0" smtClean="0">
                          <a:solidFill>
                            <a:srgbClr val="003300"/>
                          </a:solidFill>
                          <a:latin typeface="Cambria"/>
                          <a:ea typeface="Times New Roman"/>
                          <a:cs typeface="Cambria"/>
                        </a:rPr>
                        <a:t>Rientro </a:t>
                      </a:r>
                      <a:r>
                        <a:rPr lang="it-IT" sz="1350" dirty="0">
                          <a:solidFill>
                            <a:srgbClr val="003300"/>
                          </a:solidFill>
                          <a:latin typeface="Cambria"/>
                          <a:ea typeface="Times New Roman"/>
                          <a:cs typeface="Cambria"/>
                        </a:rPr>
                        <a:t>in Italia da S. Paolo delle aziende </a:t>
                      </a:r>
                      <a:r>
                        <a:rPr lang="it-IT" sz="1350" baseline="0" dirty="0" smtClean="0">
                          <a:solidFill>
                            <a:srgbClr val="003300"/>
                          </a:solidFill>
                          <a:latin typeface="Cambria"/>
                          <a:ea typeface="Times New Roman"/>
                          <a:cs typeface="Cambria"/>
                        </a:rPr>
                        <a:t> </a:t>
                      </a:r>
                      <a:r>
                        <a:rPr lang="it-IT" sz="1350" dirty="0" smtClean="0">
                          <a:solidFill>
                            <a:srgbClr val="003300"/>
                          </a:solidFill>
                          <a:latin typeface="Cambria"/>
                          <a:ea typeface="Times New Roman"/>
                          <a:cs typeface="Cambria"/>
                        </a:rPr>
                        <a:t>dei settori</a:t>
                      </a:r>
                      <a:r>
                        <a:rPr lang="it-IT" sz="1350" dirty="0">
                          <a:solidFill>
                            <a:srgbClr val="003300"/>
                          </a:solidFill>
                          <a:latin typeface="Cambria"/>
                          <a:ea typeface="Times New Roman"/>
                          <a:cs typeface="Cambria"/>
                        </a:rPr>
                        <a:t> </a:t>
                      </a:r>
                      <a:r>
                        <a:rPr lang="it-IT" sz="1350" dirty="0" smtClean="0">
                          <a:solidFill>
                            <a:srgbClr val="003300"/>
                          </a:solidFill>
                          <a:latin typeface="Cambria"/>
                          <a:ea typeface="Times New Roman"/>
                          <a:cs typeface="Cambria"/>
                        </a:rPr>
                        <a:t>:</a:t>
                      </a:r>
                    </a:p>
                    <a:p>
                      <a:pPr marL="800100" indent="-800100">
                        <a:spcAft>
                          <a:spcPts val="0"/>
                        </a:spcAft>
                      </a:pPr>
                      <a:r>
                        <a:rPr lang="it-IT" sz="1350" dirty="0" smtClean="0">
                          <a:solidFill>
                            <a:srgbClr val="003300"/>
                          </a:solidFill>
                          <a:latin typeface="Cambria"/>
                          <a:ea typeface="Times New Roman"/>
                          <a:cs typeface="Cambria"/>
                        </a:rPr>
                        <a:t>                     Edilizia sostenibile,</a:t>
                      </a:r>
                      <a:r>
                        <a:rPr lang="it-IT" sz="1350" baseline="0" dirty="0" smtClean="0">
                          <a:solidFill>
                            <a:srgbClr val="003300"/>
                          </a:solidFill>
                          <a:latin typeface="Cambria"/>
                          <a:ea typeface="Times New Roman"/>
                          <a:cs typeface="Cambria"/>
                        </a:rPr>
                        <a:t> </a:t>
                      </a:r>
                    </a:p>
                    <a:p>
                      <a:pPr marL="800100" indent="-800100">
                        <a:spcAft>
                          <a:spcPts val="0"/>
                        </a:spcAft>
                      </a:pPr>
                      <a:r>
                        <a:rPr lang="it-IT" sz="1350" baseline="0" dirty="0" smtClean="0">
                          <a:solidFill>
                            <a:srgbClr val="003300"/>
                          </a:solidFill>
                          <a:latin typeface="Cambria"/>
                          <a:ea typeface="Times New Roman"/>
                          <a:cs typeface="Cambria"/>
                        </a:rPr>
                        <a:t>                     </a:t>
                      </a:r>
                      <a:r>
                        <a:rPr lang="it-IT" sz="1350" dirty="0" smtClean="0">
                          <a:solidFill>
                            <a:srgbClr val="003300"/>
                          </a:solidFill>
                          <a:latin typeface="Cambria"/>
                          <a:ea typeface="Times New Roman"/>
                          <a:cs typeface="Cambria"/>
                        </a:rPr>
                        <a:t>Legno/arredo,</a:t>
                      </a:r>
                      <a:r>
                        <a:rPr lang="it-IT" sz="1350" baseline="0" dirty="0" smtClean="0">
                          <a:solidFill>
                            <a:srgbClr val="003300"/>
                          </a:solidFill>
                          <a:latin typeface="Cambria"/>
                          <a:ea typeface="Times New Roman"/>
                          <a:cs typeface="Cambria"/>
                        </a:rPr>
                        <a:t>  </a:t>
                      </a:r>
                      <a:r>
                        <a:rPr lang="it-IT" sz="1350" dirty="0" err="1" smtClean="0">
                          <a:solidFill>
                            <a:srgbClr val="003300"/>
                          </a:solidFill>
                          <a:latin typeface="Cambria"/>
                          <a:ea typeface="Times New Roman"/>
                          <a:cs typeface="Cambria"/>
                        </a:rPr>
                        <a:t>Contract</a:t>
                      </a:r>
                      <a:r>
                        <a:rPr lang="it-IT" sz="1350" dirty="0">
                          <a:solidFill>
                            <a:srgbClr val="003300"/>
                          </a:solidFill>
                          <a:latin typeface="Cambria"/>
                          <a:ea typeface="Times New Roman"/>
                          <a:cs typeface="Cambria"/>
                        </a:rPr>
                        <a:t>, </a:t>
                      </a:r>
                      <a:endParaRPr lang="it-IT" sz="1350" dirty="0" smtClean="0">
                        <a:solidFill>
                          <a:srgbClr val="003300"/>
                        </a:solidFill>
                        <a:latin typeface="Cambria"/>
                        <a:ea typeface="Times New Roman"/>
                        <a:cs typeface="Cambria"/>
                      </a:endParaRPr>
                    </a:p>
                    <a:p>
                      <a:pPr marL="800100" indent="-800100">
                        <a:spcAft>
                          <a:spcPts val="0"/>
                        </a:spcAft>
                      </a:pPr>
                      <a:r>
                        <a:rPr lang="it-IT" sz="1350" dirty="0" smtClean="0">
                          <a:solidFill>
                            <a:srgbClr val="003300"/>
                          </a:solidFill>
                          <a:latin typeface="Cambria"/>
                          <a:ea typeface="Times New Roman"/>
                          <a:cs typeface="Cambria"/>
                        </a:rPr>
                        <a:t>                     </a:t>
                      </a:r>
                      <a:r>
                        <a:rPr lang="it-IT" sz="1350" dirty="0" err="1" smtClean="0">
                          <a:solidFill>
                            <a:srgbClr val="003300"/>
                          </a:solidFill>
                          <a:latin typeface="Cambria"/>
                          <a:ea typeface="Times New Roman"/>
                          <a:cs typeface="Cambria"/>
                        </a:rPr>
                        <a:t>Housing</a:t>
                      </a:r>
                      <a:r>
                        <a:rPr lang="it-IT" sz="1350" dirty="0" smtClean="0">
                          <a:solidFill>
                            <a:srgbClr val="003300"/>
                          </a:solidFill>
                          <a:latin typeface="Cambria"/>
                          <a:ea typeface="Times New Roman"/>
                          <a:cs typeface="Cambria"/>
                        </a:rPr>
                        <a:t> </a:t>
                      </a:r>
                      <a:r>
                        <a:rPr lang="it-IT" sz="1350" dirty="0">
                          <a:solidFill>
                            <a:srgbClr val="003300"/>
                          </a:solidFill>
                          <a:latin typeface="Cambria"/>
                          <a:ea typeface="Times New Roman"/>
                          <a:cs typeface="Cambria"/>
                        </a:rPr>
                        <a:t>sociale, </a:t>
                      </a:r>
                      <a:endParaRPr lang="it-IT" sz="1350" dirty="0" smtClean="0">
                        <a:solidFill>
                          <a:srgbClr val="003300"/>
                        </a:solidFill>
                        <a:latin typeface="Cambria"/>
                        <a:ea typeface="Times New Roman"/>
                        <a:cs typeface="Cambria"/>
                      </a:endParaRPr>
                    </a:p>
                    <a:p>
                      <a:pPr marL="800100" indent="-800100">
                        <a:spcAft>
                          <a:spcPts val="0"/>
                        </a:spcAft>
                      </a:pPr>
                      <a:r>
                        <a:rPr lang="it-IT" sz="1350" dirty="0" smtClean="0">
                          <a:solidFill>
                            <a:srgbClr val="003300"/>
                          </a:solidFill>
                          <a:latin typeface="Cambria"/>
                          <a:ea typeface="Times New Roman"/>
                          <a:cs typeface="Cambria"/>
                        </a:rPr>
                        <a:t>                     Sistema moda,</a:t>
                      </a:r>
                      <a:r>
                        <a:rPr lang="it-IT" sz="1350" baseline="0" dirty="0" smtClean="0">
                          <a:solidFill>
                            <a:srgbClr val="003300"/>
                          </a:solidFill>
                          <a:latin typeface="Cambria"/>
                          <a:ea typeface="Times New Roman"/>
                          <a:cs typeface="Cambria"/>
                        </a:rPr>
                        <a:t> </a:t>
                      </a:r>
                      <a:r>
                        <a:rPr lang="it-IT" sz="1350" dirty="0" smtClean="0">
                          <a:solidFill>
                            <a:srgbClr val="003300"/>
                          </a:solidFill>
                          <a:latin typeface="Cambria"/>
                          <a:ea typeface="Times New Roman"/>
                          <a:cs typeface="Cambria"/>
                        </a:rPr>
                        <a:t>Agroalimentare</a:t>
                      </a:r>
                      <a:r>
                        <a:rPr lang="it-IT" sz="1350" dirty="0">
                          <a:solidFill>
                            <a:srgbClr val="003300"/>
                          </a:solidFill>
                          <a:latin typeface="Cambria"/>
                          <a:ea typeface="Times New Roman"/>
                          <a:cs typeface="Cambria"/>
                        </a:rPr>
                        <a:t>. </a:t>
                      </a:r>
                      <a:endParaRPr lang="it-IT" sz="1350" dirty="0">
                        <a:latin typeface="Arial"/>
                        <a:ea typeface="Times New Roman"/>
                        <a:cs typeface="Times New Roman"/>
                      </a:endParaRPr>
                    </a:p>
                  </a:txBody>
                  <a:tcPr marL="48147" marR="481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it-IT" sz="1350" b="1" u="sng" dirty="0">
                          <a:solidFill>
                            <a:srgbClr val="003366"/>
                          </a:solidFill>
                          <a:latin typeface="Cambria"/>
                          <a:ea typeface="Times New Roman"/>
                          <a:cs typeface="Cambria"/>
                        </a:rPr>
                        <a:t>SAN JOSE DOS CAMPOS - BELO HORIZONTE-RECIFE – CURITIBA</a:t>
                      </a:r>
                      <a:endParaRPr lang="it-IT" sz="1350" dirty="0">
                        <a:latin typeface="Arial"/>
                        <a:ea typeface="Times New Roman"/>
                        <a:cs typeface="Times New Roman"/>
                      </a:endParaRPr>
                    </a:p>
                    <a:p>
                      <a:pPr>
                        <a:spcAft>
                          <a:spcPts val="0"/>
                        </a:spcAft>
                      </a:pPr>
                      <a:r>
                        <a:rPr lang="it-IT" sz="1350" b="1" dirty="0">
                          <a:solidFill>
                            <a:srgbClr val="800000"/>
                          </a:solidFill>
                          <a:latin typeface="Cambria"/>
                          <a:ea typeface="Times New Roman"/>
                          <a:cs typeface="Cambria"/>
                        </a:rPr>
                        <a:t>CURITIBA</a:t>
                      </a:r>
                      <a:r>
                        <a:rPr lang="it-IT" sz="1350" b="1" i="1" u="sng" dirty="0">
                          <a:solidFill>
                            <a:srgbClr val="003300"/>
                          </a:solidFill>
                          <a:latin typeface="Cambria"/>
                          <a:ea typeface="Times New Roman"/>
                          <a:cs typeface="Cambria"/>
                        </a:rPr>
                        <a:t> </a:t>
                      </a:r>
                      <a:endParaRPr lang="it-IT" sz="1350" dirty="0">
                        <a:latin typeface="Arial"/>
                        <a:ea typeface="Times New Roman"/>
                        <a:cs typeface="Times New Roman"/>
                      </a:endParaRPr>
                    </a:p>
                    <a:p>
                      <a:pPr>
                        <a:spcAft>
                          <a:spcPts val="0"/>
                        </a:spcAft>
                      </a:pPr>
                      <a:r>
                        <a:rPr lang="it-IT" sz="1350" b="1" i="1" u="sng" dirty="0">
                          <a:solidFill>
                            <a:srgbClr val="003300"/>
                          </a:solidFill>
                          <a:latin typeface="Cambria"/>
                          <a:ea typeface="Times New Roman"/>
                          <a:cs typeface="Cambria"/>
                        </a:rPr>
                        <a:t>Settori:</a:t>
                      </a:r>
                      <a:endParaRPr lang="it-IT" sz="1350" dirty="0">
                        <a:latin typeface="Arial"/>
                        <a:ea typeface="Times New Roman"/>
                        <a:cs typeface="Times New Roman"/>
                      </a:endParaRPr>
                    </a:p>
                    <a:p>
                      <a:pPr>
                        <a:spcAft>
                          <a:spcPts val="0"/>
                        </a:spcAft>
                      </a:pPr>
                      <a:r>
                        <a:rPr lang="it-IT" sz="1350" b="1" dirty="0">
                          <a:solidFill>
                            <a:srgbClr val="003366"/>
                          </a:solidFill>
                          <a:latin typeface="Cambria"/>
                          <a:ea typeface="Times New Roman"/>
                          <a:cs typeface="Cambria"/>
                        </a:rPr>
                        <a:t>AGROINDUSTRIA </a:t>
                      </a:r>
                      <a:r>
                        <a:rPr lang="it-IT" sz="1350" dirty="0" smtClean="0">
                          <a:solidFill>
                            <a:srgbClr val="003366"/>
                          </a:solidFill>
                          <a:latin typeface="Cambria"/>
                          <a:ea typeface="Times New Roman"/>
                          <a:cs typeface="Cambria"/>
                        </a:rPr>
                        <a:t>(</a:t>
                      </a:r>
                      <a:r>
                        <a:rPr lang="it-IT" sz="1350" dirty="0">
                          <a:solidFill>
                            <a:srgbClr val="003366"/>
                          </a:solidFill>
                          <a:latin typeface="Cambria"/>
                          <a:ea typeface="Times New Roman"/>
                          <a:cs typeface="Cambria"/>
                        </a:rPr>
                        <a:t>Coordinatore: Emilia-Romagna</a:t>
                      </a:r>
                      <a:r>
                        <a:rPr lang="it-IT" sz="1350" dirty="0" smtClean="0">
                          <a:solidFill>
                            <a:srgbClr val="003366"/>
                          </a:solidFill>
                          <a:latin typeface="Cambria"/>
                          <a:ea typeface="Times New Roman"/>
                          <a:cs typeface="Cambria"/>
                        </a:rPr>
                        <a:t>)</a:t>
                      </a:r>
                    </a:p>
                    <a:p>
                      <a:pPr>
                        <a:spcAft>
                          <a:spcPts val="0"/>
                        </a:spcAft>
                      </a:pPr>
                      <a:r>
                        <a:rPr lang="it-IT" sz="1350" b="1" dirty="0" smtClean="0">
                          <a:solidFill>
                            <a:srgbClr val="003366"/>
                          </a:solidFill>
                          <a:latin typeface="Cambria"/>
                          <a:ea typeface="Times New Roman"/>
                          <a:cs typeface="Cambria"/>
                        </a:rPr>
                        <a:t>ALTA </a:t>
                      </a:r>
                      <a:r>
                        <a:rPr lang="it-IT" sz="1350" b="1" dirty="0">
                          <a:solidFill>
                            <a:srgbClr val="003366"/>
                          </a:solidFill>
                          <a:latin typeface="Cambria"/>
                          <a:ea typeface="Times New Roman"/>
                          <a:cs typeface="Cambria"/>
                        </a:rPr>
                        <a:t>TECNOLOGIA </a:t>
                      </a:r>
                      <a:r>
                        <a:rPr lang="it-IT" sz="1350" dirty="0" smtClean="0">
                          <a:solidFill>
                            <a:srgbClr val="003366"/>
                          </a:solidFill>
                          <a:latin typeface="Cambria"/>
                          <a:ea typeface="Times New Roman"/>
                          <a:cs typeface="Cambria"/>
                        </a:rPr>
                        <a:t>(Coordinatore</a:t>
                      </a:r>
                      <a:r>
                        <a:rPr lang="it-IT" sz="1350" dirty="0">
                          <a:solidFill>
                            <a:srgbClr val="003366"/>
                          </a:solidFill>
                          <a:latin typeface="Cambria"/>
                          <a:ea typeface="Times New Roman"/>
                          <a:cs typeface="Cambria"/>
                        </a:rPr>
                        <a:t>: Toscana)</a:t>
                      </a:r>
                      <a:endParaRPr lang="it-IT" sz="1350" dirty="0">
                        <a:latin typeface="Arial"/>
                        <a:ea typeface="Times New Roman"/>
                        <a:cs typeface="Times New Roman"/>
                      </a:endParaRPr>
                    </a:p>
                    <a:p>
                      <a:pPr>
                        <a:spcAft>
                          <a:spcPts val="0"/>
                        </a:spcAft>
                      </a:pPr>
                      <a:endParaRPr lang="it-IT" sz="1350" b="1" dirty="0" smtClean="0">
                        <a:solidFill>
                          <a:srgbClr val="800000"/>
                        </a:solidFill>
                        <a:latin typeface="Cambria"/>
                        <a:ea typeface="Times New Roman"/>
                        <a:cs typeface="Cambria"/>
                      </a:endParaRPr>
                    </a:p>
                    <a:p>
                      <a:pPr>
                        <a:spcAft>
                          <a:spcPts val="0"/>
                        </a:spcAft>
                      </a:pPr>
                      <a:r>
                        <a:rPr lang="it-IT" sz="1350" b="1" dirty="0" smtClean="0">
                          <a:solidFill>
                            <a:srgbClr val="800000"/>
                          </a:solidFill>
                          <a:latin typeface="Cambria"/>
                          <a:ea typeface="Times New Roman"/>
                          <a:cs typeface="Cambria"/>
                        </a:rPr>
                        <a:t>RECIFE</a:t>
                      </a:r>
                      <a:endParaRPr lang="it-IT" sz="1350" dirty="0">
                        <a:latin typeface="Arial"/>
                        <a:ea typeface="Times New Roman"/>
                        <a:cs typeface="Times New Roman"/>
                      </a:endParaRPr>
                    </a:p>
                    <a:p>
                      <a:pPr>
                        <a:spcAft>
                          <a:spcPts val="0"/>
                        </a:spcAft>
                      </a:pPr>
                      <a:r>
                        <a:rPr lang="it-IT" sz="1350" b="1" i="1" u="sng" dirty="0">
                          <a:solidFill>
                            <a:srgbClr val="003300"/>
                          </a:solidFill>
                          <a:latin typeface="Cambria"/>
                          <a:ea typeface="Times New Roman"/>
                          <a:cs typeface="Cambria"/>
                        </a:rPr>
                        <a:t>Settori:</a:t>
                      </a:r>
                      <a:endParaRPr lang="it-IT" sz="1350" dirty="0">
                        <a:latin typeface="Arial"/>
                        <a:ea typeface="Times New Roman"/>
                        <a:cs typeface="Times New Roman"/>
                      </a:endParaRPr>
                    </a:p>
                    <a:p>
                      <a:pPr>
                        <a:spcAft>
                          <a:spcPts val="0"/>
                        </a:spcAft>
                      </a:pPr>
                      <a:r>
                        <a:rPr lang="it-IT" sz="1350" b="1" dirty="0">
                          <a:solidFill>
                            <a:srgbClr val="003366"/>
                          </a:solidFill>
                          <a:latin typeface="Cambria"/>
                          <a:ea typeface="Times New Roman"/>
                          <a:cs typeface="Cambria"/>
                        </a:rPr>
                        <a:t>LOGISTICA e </a:t>
                      </a:r>
                      <a:r>
                        <a:rPr lang="it-IT" sz="1350" b="1" dirty="0" smtClean="0">
                          <a:solidFill>
                            <a:srgbClr val="003366"/>
                          </a:solidFill>
                          <a:latin typeface="Cambria"/>
                          <a:ea typeface="Times New Roman"/>
                          <a:cs typeface="Cambria"/>
                        </a:rPr>
                        <a:t>NAUTICA</a:t>
                      </a:r>
                      <a:r>
                        <a:rPr lang="it-IT" sz="1350" b="0" baseline="0" dirty="0" smtClean="0">
                          <a:solidFill>
                            <a:schemeClr val="tx1"/>
                          </a:solidFill>
                          <a:latin typeface="Arial"/>
                          <a:ea typeface="Times New Roman"/>
                          <a:cs typeface="Times New Roman"/>
                        </a:rPr>
                        <a:t> </a:t>
                      </a:r>
                      <a:r>
                        <a:rPr lang="it-IT" sz="1350" dirty="0" smtClean="0">
                          <a:solidFill>
                            <a:srgbClr val="003366"/>
                          </a:solidFill>
                          <a:latin typeface="Cambria"/>
                          <a:ea typeface="Times New Roman"/>
                          <a:cs typeface="Cambria"/>
                        </a:rPr>
                        <a:t>(Coordinatore</a:t>
                      </a:r>
                      <a:r>
                        <a:rPr lang="it-IT" sz="1350" dirty="0">
                          <a:solidFill>
                            <a:srgbClr val="003366"/>
                          </a:solidFill>
                          <a:latin typeface="Cambria"/>
                          <a:ea typeface="Times New Roman"/>
                          <a:cs typeface="Cambria"/>
                        </a:rPr>
                        <a:t>: Liguria)</a:t>
                      </a:r>
                      <a:endParaRPr lang="it-IT" sz="1350" dirty="0">
                        <a:latin typeface="Arial"/>
                        <a:ea typeface="Times New Roman"/>
                        <a:cs typeface="Times New Roman"/>
                      </a:endParaRPr>
                    </a:p>
                    <a:p>
                      <a:pPr>
                        <a:spcAft>
                          <a:spcPts val="0"/>
                        </a:spcAft>
                      </a:pPr>
                      <a:r>
                        <a:rPr lang="it-IT" sz="1350" b="1" dirty="0" smtClean="0">
                          <a:solidFill>
                            <a:srgbClr val="003366"/>
                          </a:solidFill>
                          <a:latin typeface="Cambria"/>
                          <a:ea typeface="Times New Roman"/>
                          <a:cs typeface="Cambria"/>
                        </a:rPr>
                        <a:t>ENERGIE</a:t>
                      </a:r>
                      <a:r>
                        <a:rPr lang="it-IT" sz="1350" b="0" baseline="0" dirty="0" smtClean="0">
                          <a:solidFill>
                            <a:schemeClr val="tx1"/>
                          </a:solidFill>
                          <a:latin typeface="Arial"/>
                          <a:ea typeface="Times New Roman"/>
                          <a:cs typeface="Times New Roman"/>
                        </a:rPr>
                        <a:t> </a:t>
                      </a:r>
                      <a:r>
                        <a:rPr lang="it-IT" sz="1350" dirty="0" smtClean="0">
                          <a:solidFill>
                            <a:srgbClr val="003366"/>
                          </a:solidFill>
                          <a:latin typeface="Cambria"/>
                          <a:ea typeface="Times New Roman"/>
                          <a:cs typeface="Cambria"/>
                        </a:rPr>
                        <a:t>(Coordinatore</a:t>
                      </a:r>
                      <a:r>
                        <a:rPr lang="it-IT" sz="1350" dirty="0">
                          <a:solidFill>
                            <a:srgbClr val="003366"/>
                          </a:solidFill>
                          <a:latin typeface="Cambria"/>
                          <a:ea typeface="Times New Roman"/>
                          <a:cs typeface="Cambria"/>
                        </a:rPr>
                        <a:t>: Lombardia)</a:t>
                      </a:r>
                      <a:endParaRPr lang="it-IT" sz="1350" dirty="0">
                        <a:latin typeface="Arial"/>
                        <a:ea typeface="Times New Roman"/>
                        <a:cs typeface="Times New Roman"/>
                      </a:endParaRPr>
                    </a:p>
                    <a:p>
                      <a:pPr>
                        <a:spcAft>
                          <a:spcPts val="0"/>
                        </a:spcAft>
                      </a:pPr>
                      <a:endParaRPr lang="it-IT" sz="1350" b="1" dirty="0" smtClean="0">
                        <a:solidFill>
                          <a:srgbClr val="800000"/>
                        </a:solidFill>
                        <a:latin typeface="Cambria"/>
                        <a:ea typeface="Times New Roman"/>
                        <a:cs typeface="Cambria"/>
                      </a:endParaRPr>
                    </a:p>
                    <a:p>
                      <a:pPr>
                        <a:spcAft>
                          <a:spcPts val="0"/>
                        </a:spcAft>
                      </a:pPr>
                      <a:r>
                        <a:rPr lang="it-IT" sz="1350" b="1" dirty="0" smtClean="0">
                          <a:solidFill>
                            <a:srgbClr val="800000"/>
                          </a:solidFill>
                          <a:latin typeface="Cambria"/>
                          <a:ea typeface="Times New Roman"/>
                          <a:cs typeface="Cambria"/>
                        </a:rPr>
                        <a:t>BELO </a:t>
                      </a:r>
                      <a:r>
                        <a:rPr lang="it-IT" sz="1350" b="1" dirty="0">
                          <a:solidFill>
                            <a:srgbClr val="800000"/>
                          </a:solidFill>
                          <a:latin typeface="Cambria"/>
                          <a:ea typeface="Times New Roman"/>
                          <a:cs typeface="Cambria"/>
                        </a:rPr>
                        <a:t>HORIZONTE</a:t>
                      </a:r>
                      <a:endParaRPr lang="it-IT" sz="1350" dirty="0">
                        <a:latin typeface="Arial"/>
                        <a:ea typeface="Times New Roman"/>
                        <a:cs typeface="Times New Roman"/>
                      </a:endParaRPr>
                    </a:p>
                    <a:p>
                      <a:pPr>
                        <a:spcAft>
                          <a:spcPts val="0"/>
                        </a:spcAft>
                      </a:pPr>
                      <a:r>
                        <a:rPr lang="it-IT" sz="1350" b="1" i="1" u="sng" dirty="0">
                          <a:solidFill>
                            <a:srgbClr val="003300"/>
                          </a:solidFill>
                          <a:latin typeface="Cambria"/>
                          <a:ea typeface="Times New Roman"/>
                          <a:cs typeface="Cambria"/>
                        </a:rPr>
                        <a:t>Settori:</a:t>
                      </a:r>
                      <a:endParaRPr lang="it-IT" sz="1350" dirty="0">
                        <a:latin typeface="Arial"/>
                        <a:ea typeface="Times New Roman"/>
                        <a:cs typeface="Times New Roman"/>
                      </a:endParaRPr>
                    </a:p>
                    <a:p>
                      <a:pPr>
                        <a:spcAft>
                          <a:spcPts val="0"/>
                        </a:spcAft>
                      </a:pPr>
                      <a:r>
                        <a:rPr lang="it-IT" sz="1350" b="1" dirty="0" smtClean="0">
                          <a:solidFill>
                            <a:srgbClr val="003366"/>
                          </a:solidFill>
                          <a:latin typeface="Cambria"/>
                          <a:ea typeface="Times New Roman"/>
                          <a:cs typeface="Cambria"/>
                        </a:rPr>
                        <a:t>MECCANICA</a:t>
                      </a:r>
                      <a:r>
                        <a:rPr lang="it-IT" sz="1350" b="0" baseline="0" dirty="0" smtClean="0">
                          <a:solidFill>
                            <a:schemeClr val="tx1"/>
                          </a:solidFill>
                          <a:latin typeface="Arial"/>
                          <a:ea typeface="Times New Roman"/>
                          <a:cs typeface="Times New Roman"/>
                        </a:rPr>
                        <a:t> </a:t>
                      </a:r>
                      <a:r>
                        <a:rPr lang="it-IT" sz="1350" dirty="0" smtClean="0">
                          <a:solidFill>
                            <a:srgbClr val="003366"/>
                          </a:solidFill>
                          <a:latin typeface="Cambria"/>
                          <a:ea typeface="Times New Roman"/>
                          <a:cs typeface="Cambria"/>
                        </a:rPr>
                        <a:t>(Coordinatore</a:t>
                      </a:r>
                      <a:r>
                        <a:rPr lang="it-IT" sz="1350" dirty="0">
                          <a:solidFill>
                            <a:srgbClr val="003366"/>
                          </a:solidFill>
                          <a:latin typeface="Cambria"/>
                          <a:ea typeface="Times New Roman"/>
                          <a:cs typeface="Cambria"/>
                        </a:rPr>
                        <a:t>: Veneto)</a:t>
                      </a:r>
                      <a:endParaRPr lang="it-IT" sz="1350" dirty="0">
                        <a:latin typeface="Arial"/>
                        <a:ea typeface="Times New Roman"/>
                        <a:cs typeface="Times New Roman"/>
                      </a:endParaRPr>
                    </a:p>
                    <a:p>
                      <a:pPr>
                        <a:spcAft>
                          <a:spcPts val="0"/>
                        </a:spcAft>
                      </a:pPr>
                      <a:r>
                        <a:rPr lang="it-IT" sz="1350" b="1" dirty="0" smtClean="0">
                          <a:solidFill>
                            <a:srgbClr val="003366"/>
                          </a:solidFill>
                          <a:latin typeface="Cambria"/>
                          <a:ea typeface="Times New Roman"/>
                          <a:cs typeface="Cambria"/>
                        </a:rPr>
                        <a:t>AUTOMOTIVE</a:t>
                      </a:r>
                      <a:r>
                        <a:rPr lang="it-IT" sz="1350" b="0" baseline="0" dirty="0" smtClean="0">
                          <a:solidFill>
                            <a:schemeClr val="tx1"/>
                          </a:solidFill>
                          <a:latin typeface="Arial"/>
                          <a:ea typeface="Times New Roman"/>
                          <a:cs typeface="Times New Roman"/>
                        </a:rPr>
                        <a:t> </a:t>
                      </a:r>
                      <a:r>
                        <a:rPr lang="it-IT" sz="1350" dirty="0" smtClean="0">
                          <a:solidFill>
                            <a:srgbClr val="003366"/>
                          </a:solidFill>
                          <a:latin typeface="Cambria"/>
                          <a:ea typeface="Times New Roman"/>
                          <a:cs typeface="Cambria"/>
                        </a:rPr>
                        <a:t>(Coordinatore</a:t>
                      </a:r>
                      <a:r>
                        <a:rPr lang="it-IT" sz="1350" dirty="0">
                          <a:solidFill>
                            <a:srgbClr val="003366"/>
                          </a:solidFill>
                          <a:latin typeface="Cambria"/>
                          <a:ea typeface="Times New Roman"/>
                          <a:cs typeface="Cambria"/>
                        </a:rPr>
                        <a:t>: Piemonte)</a:t>
                      </a:r>
                      <a:endParaRPr lang="it-IT" sz="1350" dirty="0">
                        <a:latin typeface="Arial"/>
                        <a:ea typeface="Times New Roman"/>
                        <a:cs typeface="Times New Roman"/>
                      </a:endParaRPr>
                    </a:p>
                    <a:p>
                      <a:pPr>
                        <a:spcAft>
                          <a:spcPts val="0"/>
                        </a:spcAft>
                      </a:pPr>
                      <a:endParaRPr lang="it-IT" sz="1350" i="1" dirty="0" smtClean="0">
                        <a:solidFill>
                          <a:srgbClr val="003366"/>
                        </a:solidFill>
                        <a:latin typeface="Cambria"/>
                        <a:ea typeface="Times New Roman"/>
                        <a:cs typeface="Cambria"/>
                      </a:endParaRPr>
                    </a:p>
                    <a:p>
                      <a:pPr>
                        <a:spcAft>
                          <a:spcPts val="0"/>
                        </a:spcAft>
                      </a:pPr>
                      <a:r>
                        <a:rPr lang="it-IT" sz="1350" b="1" i="0" u="none" kern="1200" dirty="0" smtClean="0">
                          <a:solidFill>
                            <a:srgbClr val="000000"/>
                          </a:solidFill>
                          <a:latin typeface="Cambria"/>
                          <a:ea typeface="Times New Roman"/>
                          <a:cs typeface="Cambria"/>
                        </a:rPr>
                        <a:t>Mattina:</a:t>
                      </a:r>
                      <a:r>
                        <a:rPr lang="it-IT" sz="1350" dirty="0" smtClean="0">
                          <a:solidFill>
                            <a:srgbClr val="003366"/>
                          </a:solidFill>
                          <a:latin typeface="Cambria"/>
                          <a:ea typeface="Times New Roman"/>
                          <a:cs typeface="Cambria"/>
                        </a:rPr>
                        <a:t> </a:t>
                      </a:r>
                      <a:r>
                        <a:rPr lang="it-IT" sz="1350" dirty="0">
                          <a:solidFill>
                            <a:srgbClr val="003366"/>
                          </a:solidFill>
                          <a:latin typeface="Cambria"/>
                          <a:ea typeface="Times New Roman"/>
                          <a:cs typeface="Cambria"/>
                        </a:rPr>
                        <a:t>incontri tecno-tematici nei settori di riferimento </a:t>
                      </a:r>
                      <a:endParaRPr lang="it-IT" sz="1350" dirty="0" smtClean="0">
                        <a:solidFill>
                          <a:srgbClr val="003366"/>
                        </a:solidFill>
                        <a:latin typeface="Cambria"/>
                        <a:ea typeface="Times New Roman"/>
                        <a:cs typeface="Cambria"/>
                      </a:endParaRPr>
                    </a:p>
                    <a:p>
                      <a:pPr>
                        <a:spcAft>
                          <a:spcPts val="0"/>
                        </a:spcAft>
                      </a:pPr>
                      <a:r>
                        <a:rPr lang="it-IT" sz="1350" b="1" i="0" u="none" dirty="0" smtClean="0">
                          <a:solidFill>
                            <a:srgbClr val="000000"/>
                          </a:solidFill>
                          <a:latin typeface="Cambria"/>
                          <a:ea typeface="Times New Roman"/>
                          <a:cs typeface="Cambria"/>
                        </a:rPr>
                        <a:t>Pomeriggio</a:t>
                      </a:r>
                      <a:r>
                        <a:rPr lang="it-IT" sz="1350" b="1" i="0" u="none" dirty="0">
                          <a:solidFill>
                            <a:srgbClr val="000000"/>
                          </a:solidFill>
                          <a:latin typeface="Cambria"/>
                          <a:ea typeface="Times New Roman"/>
                          <a:cs typeface="Cambria"/>
                        </a:rPr>
                        <a:t>: </a:t>
                      </a:r>
                      <a:r>
                        <a:rPr lang="it-IT" sz="1350" b="1" i="0" u="none" dirty="0" smtClean="0">
                          <a:solidFill>
                            <a:srgbClr val="000000"/>
                          </a:solidFill>
                          <a:latin typeface="Cambria"/>
                          <a:ea typeface="Times New Roman"/>
                          <a:cs typeface="Cambria"/>
                        </a:rPr>
                        <a:t> B2B</a:t>
                      </a:r>
                      <a:endParaRPr lang="it-IT" sz="1350" b="1" i="0" u="none" dirty="0">
                        <a:solidFill>
                          <a:srgbClr val="000000"/>
                        </a:solidFill>
                        <a:latin typeface="Arial"/>
                        <a:ea typeface="Times New Roman"/>
                        <a:cs typeface="Times New Roman"/>
                      </a:endParaRPr>
                    </a:p>
                    <a:p>
                      <a:pPr>
                        <a:spcAft>
                          <a:spcPts val="0"/>
                        </a:spcAft>
                      </a:pPr>
                      <a:endParaRPr lang="it-IT" sz="1350" b="1" dirty="0" smtClean="0">
                        <a:solidFill>
                          <a:srgbClr val="800000"/>
                        </a:solidFill>
                        <a:latin typeface="Cambria"/>
                        <a:ea typeface="Times New Roman"/>
                        <a:cs typeface="Cambria"/>
                      </a:endParaRPr>
                    </a:p>
                    <a:p>
                      <a:pPr>
                        <a:spcAft>
                          <a:spcPts val="0"/>
                        </a:spcAft>
                      </a:pPr>
                      <a:r>
                        <a:rPr lang="it-IT" sz="1350" b="1" dirty="0" smtClean="0">
                          <a:solidFill>
                            <a:srgbClr val="800000"/>
                          </a:solidFill>
                          <a:latin typeface="Cambria"/>
                          <a:ea typeface="Times New Roman"/>
                          <a:cs typeface="Cambria"/>
                        </a:rPr>
                        <a:t>SAN </a:t>
                      </a:r>
                      <a:r>
                        <a:rPr lang="it-IT" sz="1350" b="1" dirty="0">
                          <a:solidFill>
                            <a:srgbClr val="800000"/>
                          </a:solidFill>
                          <a:latin typeface="Cambria"/>
                          <a:ea typeface="Times New Roman"/>
                          <a:cs typeface="Cambria"/>
                        </a:rPr>
                        <a:t>JOSE DOS CAMPOS</a:t>
                      </a:r>
                      <a:endParaRPr lang="it-IT" sz="1350" dirty="0">
                        <a:latin typeface="Arial"/>
                        <a:ea typeface="Times New Roman"/>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sz="1350" b="1" i="1" u="sng" dirty="0" smtClean="0">
                          <a:solidFill>
                            <a:srgbClr val="003300"/>
                          </a:solidFill>
                          <a:latin typeface="Cambria"/>
                          <a:ea typeface="Times New Roman"/>
                          <a:cs typeface="Cambria"/>
                        </a:rPr>
                        <a:t>Settori:</a:t>
                      </a:r>
                      <a:endParaRPr lang="it-IT" sz="1350" dirty="0" smtClean="0">
                        <a:latin typeface="+mn-lt"/>
                        <a:ea typeface="Times New Roman"/>
                        <a:cs typeface="Times New Roman"/>
                      </a:endParaRPr>
                    </a:p>
                    <a:p>
                      <a:pPr>
                        <a:spcAft>
                          <a:spcPts val="0"/>
                        </a:spcAft>
                      </a:pPr>
                      <a:r>
                        <a:rPr lang="it-IT" sz="1350" b="1" dirty="0" smtClean="0">
                          <a:solidFill>
                            <a:srgbClr val="003366"/>
                          </a:solidFill>
                          <a:latin typeface="Cambria"/>
                          <a:ea typeface="Times New Roman"/>
                          <a:cs typeface="Cambria"/>
                        </a:rPr>
                        <a:t>AEROSPAZIO</a:t>
                      </a:r>
                      <a:r>
                        <a:rPr lang="it-IT" sz="1350" b="0" baseline="0" dirty="0" smtClean="0">
                          <a:solidFill>
                            <a:schemeClr val="tx1"/>
                          </a:solidFill>
                          <a:latin typeface="Arial"/>
                          <a:ea typeface="Times New Roman"/>
                          <a:cs typeface="Times New Roman"/>
                        </a:rPr>
                        <a:t> </a:t>
                      </a:r>
                      <a:r>
                        <a:rPr lang="it-IT" sz="1350" dirty="0" smtClean="0">
                          <a:solidFill>
                            <a:srgbClr val="003366"/>
                          </a:solidFill>
                          <a:latin typeface="Cambria"/>
                          <a:ea typeface="Times New Roman"/>
                          <a:cs typeface="Cambria"/>
                        </a:rPr>
                        <a:t>(Coordinatori</a:t>
                      </a:r>
                      <a:r>
                        <a:rPr lang="it-IT" sz="1350" dirty="0">
                          <a:solidFill>
                            <a:srgbClr val="003366"/>
                          </a:solidFill>
                          <a:latin typeface="Cambria"/>
                          <a:ea typeface="Times New Roman"/>
                          <a:cs typeface="Cambria"/>
                        </a:rPr>
                        <a:t>: Puglia e Umbria) </a:t>
                      </a:r>
                      <a:endParaRPr lang="it-IT" sz="1350" dirty="0" smtClean="0">
                        <a:solidFill>
                          <a:srgbClr val="003366"/>
                        </a:solidFill>
                        <a:latin typeface="Cambria"/>
                        <a:ea typeface="Times New Roman"/>
                        <a:cs typeface="Cambria"/>
                      </a:endParaRPr>
                    </a:p>
                    <a:p>
                      <a:pPr>
                        <a:spcAft>
                          <a:spcPts val="0"/>
                        </a:spcAft>
                      </a:pPr>
                      <a:endParaRPr lang="it-IT" sz="1350" dirty="0">
                        <a:latin typeface="Arial"/>
                        <a:ea typeface="Times New Roman"/>
                        <a:cs typeface="Times New Roman"/>
                      </a:endParaRPr>
                    </a:p>
                    <a:p>
                      <a:pPr>
                        <a:spcAft>
                          <a:spcPts val="0"/>
                        </a:spcAft>
                      </a:pPr>
                      <a:r>
                        <a:rPr lang="it-IT" sz="1350" b="1" i="0" u="none" kern="1200" dirty="0" smtClean="0">
                          <a:solidFill>
                            <a:srgbClr val="000000"/>
                          </a:solidFill>
                          <a:latin typeface="Cambria"/>
                          <a:ea typeface="Times New Roman"/>
                          <a:cs typeface="Cambria"/>
                        </a:rPr>
                        <a:t>Mattina:</a:t>
                      </a:r>
                      <a:r>
                        <a:rPr lang="it-IT" sz="1350" b="1" i="0" u="none" kern="1200" baseline="0" dirty="0" smtClean="0">
                          <a:solidFill>
                            <a:srgbClr val="000000"/>
                          </a:solidFill>
                          <a:latin typeface="Cambria"/>
                          <a:ea typeface="Times New Roman"/>
                          <a:cs typeface="Cambria"/>
                        </a:rPr>
                        <a:t> </a:t>
                      </a:r>
                      <a:r>
                        <a:rPr lang="it-IT" sz="1350" dirty="0" smtClean="0">
                          <a:solidFill>
                            <a:srgbClr val="003366"/>
                          </a:solidFill>
                          <a:latin typeface="Cambria"/>
                          <a:ea typeface="Times New Roman"/>
                          <a:cs typeface="Cambria"/>
                        </a:rPr>
                        <a:t>eventuali </a:t>
                      </a:r>
                      <a:r>
                        <a:rPr lang="it-IT" sz="1350" dirty="0">
                          <a:solidFill>
                            <a:srgbClr val="003366"/>
                          </a:solidFill>
                          <a:latin typeface="Cambria"/>
                          <a:ea typeface="Times New Roman"/>
                          <a:cs typeface="Cambria"/>
                        </a:rPr>
                        <a:t>visite di approfondimento per il comparto aerospazio</a:t>
                      </a:r>
                      <a:endParaRPr lang="it-IT" sz="1350" dirty="0">
                        <a:latin typeface="Arial"/>
                        <a:ea typeface="Times New Roman"/>
                        <a:cs typeface="Times New Roman"/>
                      </a:endParaRPr>
                    </a:p>
                    <a:p>
                      <a:pPr>
                        <a:spcAft>
                          <a:spcPts val="0"/>
                        </a:spcAft>
                      </a:pPr>
                      <a:r>
                        <a:rPr lang="it-IT" sz="1350" b="1" i="0" u="none" kern="1200" dirty="0" smtClean="0">
                          <a:solidFill>
                            <a:srgbClr val="000000"/>
                          </a:solidFill>
                          <a:latin typeface="Cambria"/>
                          <a:ea typeface="Times New Roman"/>
                          <a:cs typeface="Cambria"/>
                        </a:rPr>
                        <a:t>Pomeriggio: B2B</a:t>
                      </a:r>
                    </a:p>
                  </a:txBody>
                  <a:tcPr marL="48147" marR="481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5"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467544" y="2884338"/>
            <a:ext cx="8352928" cy="1077218"/>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600" b="0" i="0" u="sng" strike="noStrike" cap="none" normalizeH="0" baseline="0" dirty="0" smtClean="0">
                <a:ln>
                  <a:noFill/>
                </a:ln>
                <a:solidFill>
                  <a:srgbClr val="003300"/>
                </a:solidFill>
                <a:effectLst/>
                <a:latin typeface="Cambria" pitchFamily="18" charset="0"/>
                <a:ea typeface="Times New Roman" pitchFamily="18" charset="0"/>
                <a:cs typeface="Cambria" pitchFamily="18" charset="0"/>
              </a:rPr>
              <a:t>Mattina</a:t>
            </a:r>
            <a:r>
              <a:rPr kumimoji="0" lang="it-IT" sz="1600" b="0" i="0" u="none" strike="noStrike" cap="none" normalizeH="0" baseline="0" dirty="0" smtClean="0">
                <a:ln>
                  <a:noFill/>
                </a:ln>
                <a:solidFill>
                  <a:srgbClr val="003300"/>
                </a:solidFill>
                <a:effectLst/>
                <a:latin typeface="Cambria" pitchFamily="18" charset="0"/>
                <a:ea typeface="Times New Roman" pitchFamily="18" charset="0"/>
                <a:cs typeface="Cambria" pitchFamily="18" charset="0"/>
              </a:rPr>
              <a:t>:  	Trasferimento dall'albergo all'aeroporto.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1600" b="0" i="0" u="none" strike="noStrike" cap="none" normalizeH="0" baseline="0" dirty="0" smtClean="0">
              <a:ln>
                <a:noFill/>
              </a:ln>
              <a:solidFill>
                <a:schemeClr val="tx1"/>
              </a:solidFill>
              <a:effectLst/>
              <a:latin typeface="Cambr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600" b="0" i="0" u="none" strike="noStrike" cap="none" normalizeH="0" baseline="0" dirty="0" smtClean="0">
                <a:ln>
                  <a:noFill/>
                </a:ln>
                <a:solidFill>
                  <a:srgbClr val="003300"/>
                </a:solidFill>
                <a:effectLst/>
                <a:latin typeface="Cambria" pitchFamily="18" charset="0"/>
                <a:ea typeface="Times New Roman" pitchFamily="18" charset="0"/>
                <a:cs typeface="Cambria" pitchFamily="18" charset="0"/>
              </a:rPr>
              <a:t>                  </a:t>
            </a:r>
            <a:r>
              <a:rPr kumimoji="0" lang="it-IT" sz="1600" b="0" i="0" u="none" strike="noStrike" cap="none" normalizeH="0" dirty="0" smtClean="0">
                <a:ln>
                  <a:noFill/>
                </a:ln>
                <a:solidFill>
                  <a:srgbClr val="003300"/>
                </a:solidFill>
                <a:effectLst/>
                <a:latin typeface="Cambria" pitchFamily="18" charset="0"/>
                <a:ea typeface="Times New Roman" pitchFamily="18" charset="0"/>
                <a:cs typeface="Cambria" pitchFamily="18" charset="0"/>
              </a:rPr>
              <a:t>   </a:t>
            </a:r>
            <a:r>
              <a:rPr kumimoji="0" lang="it-IT" sz="1600" b="0" i="0" u="none" strike="noStrike" cap="none" normalizeH="0" baseline="0" dirty="0" smtClean="0">
                <a:ln>
                  <a:noFill/>
                </a:ln>
                <a:solidFill>
                  <a:srgbClr val="003300"/>
                </a:solidFill>
                <a:effectLst/>
                <a:latin typeface="Cambria" pitchFamily="18" charset="0"/>
                <a:ea typeface="Times New Roman" pitchFamily="18" charset="0"/>
                <a:cs typeface="Cambria" pitchFamily="18" charset="0"/>
              </a:rPr>
              <a:t>Rientro in Italia delle aziende dei settori Agroindustria, Alta Tecnologia, Logistica e </a:t>
            </a:r>
          </a:p>
          <a:p>
            <a:pPr marL="0" marR="0" lvl="0" indent="0" algn="l" defTabSz="914400" rtl="0" eaLnBrk="0" fontAlgn="base" latinLnBrk="0" hangingPunct="0">
              <a:lnSpc>
                <a:spcPct val="100000"/>
              </a:lnSpc>
              <a:spcBef>
                <a:spcPct val="0"/>
              </a:spcBef>
              <a:spcAft>
                <a:spcPct val="0"/>
              </a:spcAft>
              <a:buClrTx/>
              <a:buSzTx/>
              <a:buFontTx/>
              <a:buNone/>
              <a:tabLst/>
            </a:pPr>
            <a:r>
              <a:rPr lang="it-IT" sz="1600" dirty="0" smtClean="0">
                <a:solidFill>
                  <a:srgbClr val="003300"/>
                </a:solidFill>
                <a:latin typeface="Cambria" pitchFamily="18" charset="0"/>
                <a:ea typeface="Times New Roman" pitchFamily="18" charset="0"/>
                <a:cs typeface="Cambria" pitchFamily="18" charset="0"/>
              </a:rPr>
              <a:t>                     </a:t>
            </a:r>
            <a:r>
              <a:rPr kumimoji="0" lang="it-IT" sz="1600" b="0" i="0" u="none" strike="noStrike" cap="none" normalizeH="0" baseline="0" dirty="0" smtClean="0">
                <a:ln>
                  <a:noFill/>
                </a:ln>
                <a:solidFill>
                  <a:srgbClr val="003300"/>
                </a:solidFill>
                <a:effectLst/>
                <a:latin typeface="Cambria" pitchFamily="18" charset="0"/>
                <a:ea typeface="Times New Roman" pitchFamily="18" charset="0"/>
                <a:cs typeface="Cambria" pitchFamily="18" charset="0"/>
              </a:rPr>
              <a:t>Nautica, </a:t>
            </a:r>
            <a:r>
              <a:rPr kumimoji="0" lang="it-IT" sz="1600" b="0" i="0" u="none" strike="noStrike" cap="none" normalizeH="0" dirty="0" smtClean="0">
                <a:ln>
                  <a:noFill/>
                </a:ln>
                <a:solidFill>
                  <a:srgbClr val="003300"/>
                </a:solidFill>
                <a:effectLst/>
                <a:latin typeface="Cambria" pitchFamily="18" charset="0"/>
                <a:ea typeface="Times New Roman" pitchFamily="18" charset="0"/>
                <a:cs typeface="Cambria" pitchFamily="18" charset="0"/>
              </a:rPr>
              <a:t> </a:t>
            </a:r>
            <a:r>
              <a:rPr kumimoji="0" lang="it-IT" sz="1600" b="0" i="0" u="none" strike="noStrike" cap="none" normalizeH="0" baseline="0" dirty="0" smtClean="0">
                <a:ln>
                  <a:noFill/>
                </a:ln>
                <a:solidFill>
                  <a:srgbClr val="003300"/>
                </a:solidFill>
                <a:effectLst/>
                <a:latin typeface="Cambria" pitchFamily="18" charset="0"/>
                <a:ea typeface="Times New Roman" pitchFamily="18" charset="0"/>
                <a:cs typeface="Cambria" pitchFamily="18" charset="0"/>
              </a:rPr>
              <a:t>Energie, Meccaniche, </a:t>
            </a:r>
            <a:r>
              <a:rPr kumimoji="0" lang="it-IT" sz="1600" b="0" i="0" u="none" strike="noStrike" cap="none" normalizeH="0" baseline="0" dirty="0" err="1" smtClean="0">
                <a:ln>
                  <a:noFill/>
                </a:ln>
                <a:solidFill>
                  <a:srgbClr val="003300"/>
                </a:solidFill>
                <a:effectLst/>
                <a:latin typeface="Cambria" pitchFamily="18" charset="0"/>
                <a:ea typeface="Times New Roman" pitchFamily="18" charset="0"/>
                <a:cs typeface="Cambria" pitchFamily="18" charset="0"/>
              </a:rPr>
              <a:t>Automotive</a:t>
            </a:r>
            <a:r>
              <a:rPr kumimoji="0" lang="it-IT" sz="1600" b="0" i="0" u="none" strike="noStrike" cap="none" normalizeH="0" baseline="0" dirty="0" smtClean="0">
                <a:ln>
                  <a:noFill/>
                </a:ln>
                <a:solidFill>
                  <a:srgbClr val="003300"/>
                </a:solidFill>
                <a:effectLst/>
                <a:latin typeface="Cambria" pitchFamily="18" charset="0"/>
                <a:ea typeface="Times New Roman" pitchFamily="18" charset="0"/>
                <a:cs typeface="Cambria" pitchFamily="18" charset="0"/>
              </a:rPr>
              <a:t>, Aerospazio.</a:t>
            </a:r>
            <a:endParaRPr kumimoji="0" lang="it-IT" sz="1600" b="0" i="0" u="none" strike="noStrike" cap="none" normalizeH="0" baseline="0" dirty="0" smtClean="0">
              <a:ln>
                <a:noFill/>
              </a:ln>
              <a:solidFill>
                <a:schemeClr val="tx1"/>
              </a:solidFill>
              <a:effectLst/>
              <a:latin typeface="Cambria" pitchFamily="18" charset="0"/>
              <a:cs typeface="Arial" pitchFamily="34" charset="0"/>
            </a:endParaRPr>
          </a:p>
        </p:txBody>
      </p:sp>
      <p:sp>
        <p:nvSpPr>
          <p:cNvPr id="7" name="Rettangolo 6"/>
          <p:cNvSpPr/>
          <p:nvPr/>
        </p:nvSpPr>
        <p:spPr>
          <a:xfrm>
            <a:off x="444500" y="1677412"/>
            <a:ext cx="8447980" cy="523220"/>
          </a:xfrm>
          <a:prstGeom prst="rect">
            <a:avLst/>
          </a:prstGeom>
        </p:spPr>
        <p:txBody>
          <a:bodyPr wrap="square">
            <a:spAutoFit/>
          </a:bodyPr>
          <a:lstStyle/>
          <a:p>
            <a:pPr lvl="0"/>
            <a:r>
              <a:rPr lang="it-IT" sz="1400" b="1" u="sng" dirty="0" smtClean="0">
                <a:solidFill>
                  <a:srgbClr val="000000"/>
                </a:solidFill>
                <a:latin typeface="Arial" pitchFamily="34" charset="0"/>
                <a:ea typeface="Times New Roman" pitchFamily="18" charset="0"/>
                <a:cs typeface="Cambria" pitchFamily="18" charset="0"/>
              </a:rPr>
              <a:t>6° GIORNO - 25 maggio 2012  - SAN JOSE DOS CAMPOS - BELO HORIZONTE-RECIFE – CURITIBA</a:t>
            </a:r>
            <a:endParaRPr lang="it-IT" sz="1400" dirty="0" smtClean="0">
              <a:solidFill>
                <a:srgbClr val="000000"/>
              </a:solidFill>
              <a:latin typeface="Arial" pitchFamily="34" charset="0"/>
              <a:cs typeface="Arial" pitchFamily="34" charset="0"/>
            </a:endParaRPr>
          </a:p>
        </p:txBody>
      </p:sp>
      <p:sp>
        <p:nvSpPr>
          <p:cNvPr id="8"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
        <p:nvSpPr>
          <p:cNvPr id="6" name="Titolo 7"/>
          <p:cNvSpPr>
            <a:spLocks noGrp="1"/>
          </p:cNvSpPr>
          <p:nvPr>
            <p:ph type="title"/>
          </p:nvPr>
        </p:nvSpPr>
        <p:spPr>
          <a:xfrm>
            <a:off x="323528" y="836712"/>
            <a:ext cx="8568952" cy="504056"/>
          </a:xfrm>
        </p:spPr>
        <p:txBody>
          <a:bodyPr/>
          <a:lstStyle/>
          <a:p>
            <a:pPr algn="ctr">
              <a:lnSpc>
                <a:spcPct val="150000"/>
              </a:lnSpc>
            </a:pPr>
            <a:r>
              <a:rPr lang="it-IT" sz="24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t>FLUSSO RACCOLTA ADESIONI IMPRESE</a:t>
            </a:r>
            <a:br>
              <a:rPr lang="it-IT" sz="24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br>
            <a:r>
              <a:rPr lang="it-IT" sz="2400" b="1" dirty="0" smtClean="0"/>
              <a:t> </a:t>
            </a:r>
            <a:r>
              <a:rPr lang="it-IT" sz="2400" dirty="0" smtClean="0"/>
              <a:t/>
            </a:r>
            <a:br>
              <a:rPr lang="it-IT" sz="2400" dirty="0" smtClean="0"/>
            </a:br>
            <a:endParaRPr lang="it-IT" sz="2400" dirty="0"/>
          </a:p>
        </p:txBody>
      </p:sp>
      <p:sp>
        <p:nvSpPr>
          <p:cNvPr id="8" name="Rettangolo 7"/>
          <p:cNvSpPr/>
          <p:nvPr/>
        </p:nvSpPr>
        <p:spPr>
          <a:xfrm>
            <a:off x="251520" y="1805915"/>
            <a:ext cx="8712968" cy="830997"/>
          </a:xfrm>
          <a:prstGeom prst="rect">
            <a:avLst/>
          </a:prstGeom>
          <a:ln>
            <a:solidFill>
              <a:schemeClr val="accent1"/>
            </a:solidFill>
          </a:ln>
        </p:spPr>
        <p:txBody>
          <a:bodyPr wrap="square">
            <a:spAutoFit/>
          </a:bodyPr>
          <a:lstStyle/>
          <a:p>
            <a:pPr algn="ctr"/>
            <a:r>
              <a:rPr lang="it-IT" sz="1600" b="1" dirty="0" smtClean="0">
                <a:solidFill>
                  <a:srgbClr val="FF3300"/>
                </a:solidFill>
              </a:rPr>
              <a:t>1. </a:t>
            </a:r>
            <a:r>
              <a:rPr lang="it-IT" sz="1600" dirty="0" smtClean="0"/>
              <a:t>Le </a:t>
            </a:r>
            <a:r>
              <a:rPr lang="it-IT" sz="1600" b="1" dirty="0" smtClean="0"/>
              <a:t>Regioni </a:t>
            </a:r>
            <a:r>
              <a:rPr lang="it-IT" sz="1600" dirty="0" smtClean="0"/>
              <a:t>provvedono alla raccolta delle adesioni aziendali sul proprio territorio, </a:t>
            </a:r>
            <a:r>
              <a:rPr lang="it-IT" sz="1600" b="1" dirty="0" smtClean="0"/>
              <a:t>per tutti i settori produttivi individuati </a:t>
            </a:r>
            <a:r>
              <a:rPr lang="it-IT" sz="1600" dirty="0" smtClean="0"/>
              <a:t>come oggetto della Missione</a:t>
            </a:r>
            <a:r>
              <a:rPr lang="it-IT" sz="1600" b="1" dirty="0" smtClean="0"/>
              <a:t>, a prescindere dalla sua </a:t>
            </a:r>
            <a:r>
              <a:rPr lang="it-IT" sz="1600" b="1" dirty="0" err="1" smtClean="0"/>
              <a:t>capofilatura</a:t>
            </a:r>
            <a:r>
              <a:rPr lang="it-IT" sz="1600" dirty="0" smtClean="0"/>
              <a:t>  per un determinato comparto, attraverso </a:t>
            </a:r>
            <a:r>
              <a:rPr lang="it-IT" sz="1600" b="1" dirty="0" smtClean="0"/>
              <a:t>apposita scheda di </a:t>
            </a:r>
            <a:r>
              <a:rPr lang="it-IT" sz="1600" b="1" dirty="0" err="1" smtClean="0"/>
              <a:t>profilazione</a:t>
            </a:r>
            <a:r>
              <a:rPr lang="it-IT" sz="1600" dirty="0" smtClean="0"/>
              <a:t>.</a:t>
            </a:r>
            <a:endParaRPr lang="it-IT" sz="1600" dirty="0"/>
          </a:p>
        </p:txBody>
      </p:sp>
      <p:sp>
        <p:nvSpPr>
          <p:cNvPr id="10" name="Rettangolo 9"/>
          <p:cNvSpPr/>
          <p:nvPr/>
        </p:nvSpPr>
        <p:spPr>
          <a:xfrm>
            <a:off x="251520" y="2924944"/>
            <a:ext cx="8712968" cy="1569660"/>
          </a:xfrm>
          <a:prstGeom prst="rect">
            <a:avLst/>
          </a:prstGeom>
          <a:ln>
            <a:solidFill>
              <a:schemeClr val="accent1"/>
            </a:solidFill>
          </a:ln>
        </p:spPr>
        <p:txBody>
          <a:bodyPr wrap="square">
            <a:spAutoFit/>
          </a:bodyPr>
          <a:lstStyle/>
          <a:p>
            <a:pPr algn="ctr"/>
            <a:r>
              <a:rPr lang="it-IT" sz="1600" b="1" dirty="0" smtClean="0">
                <a:solidFill>
                  <a:srgbClr val="FF3300"/>
                </a:solidFill>
              </a:rPr>
              <a:t>2.</a:t>
            </a:r>
            <a:r>
              <a:rPr lang="it-IT" sz="1600" dirty="0" smtClean="0"/>
              <a:t>  All'atto del ricevimento delle schede di adesione, </a:t>
            </a:r>
            <a:r>
              <a:rPr lang="it-IT" sz="1600" b="1" dirty="0" smtClean="0"/>
              <a:t>ogni Regione procede ad una prima verifica di natura formale</a:t>
            </a:r>
            <a:r>
              <a:rPr lang="it-IT" sz="1600" dirty="0" smtClean="0"/>
              <a:t> (ogni scheda deve essere debitamente compilata in tutte le sue parti, le schede non complete non possono essere accettate) </a:t>
            </a:r>
            <a:r>
              <a:rPr lang="it-IT" sz="1600" b="1" dirty="0" smtClean="0"/>
              <a:t>e quindi ad una verifica sostanziale</a:t>
            </a:r>
            <a:r>
              <a:rPr lang="it-IT" sz="1600" dirty="0" smtClean="0"/>
              <a:t> (considerando infatti le peculiarità del mercato brasiliano, le imprese aderenti devono assicurare una struttura export, una certa dimensione aziendale, la corrispondenza del comparto di attività con uno dei settori oggetto della Missione).</a:t>
            </a:r>
            <a:endParaRPr lang="it-IT" sz="1600" dirty="0"/>
          </a:p>
        </p:txBody>
      </p:sp>
      <p:sp>
        <p:nvSpPr>
          <p:cNvPr id="11" name="Rettangolo 10"/>
          <p:cNvSpPr/>
          <p:nvPr/>
        </p:nvSpPr>
        <p:spPr>
          <a:xfrm>
            <a:off x="251520" y="4869160"/>
            <a:ext cx="8712968" cy="1077218"/>
          </a:xfrm>
          <a:prstGeom prst="rect">
            <a:avLst/>
          </a:prstGeom>
          <a:ln>
            <a:solidFill>
              <a:schemeClr val="accent1"/>
            </a:solidFill>
          </a:ln>
        </p:spPr>
        <p:txBody>
          <a:bodyPr wrap="square">
            <a:spAutoFit/>
          </a:bodyPr>
          <a:lstStyle/>
          <a:p>
            <a:pPr algn="ctr"/>
            <a:r>
              <a:rPr lang="it-IT" sz="1600" b="1" dirty="0" smtClean="0">
                <a:solidFill>
                  <a:srgbClr val="FF3300"/>
                </a:solidFill>
              </a:rPr>
              <a:t>3.</a:t>
            </a:r>
            <a:r>
              <a:rPr lang="it-IT" sz="1600" b="1" dirty="0" smtClean="0"/>
              <a:t> </a:t>
            </a:r>
            <a:r>
              <a:rPr lang="it-IT" sz="1600" dirty="0" smtClean="0"/>
              <a:t>Svolto il primo essenziale screening, i </a:t>
            </a:r>
            <a:r>
              <a:rPr lang="it-IT" sz="1600" b="1" dirty="0" smtClean="0"/>
              <a:t>dati delle aziende risultate idonee </a:t>
            </a:r>
            <a:r>
              <a:rPr lang="it-IT" sz="1600" dirty="0" smtClean="0"/>
              <a:t>saranno trasferiti </a:t>
            </a:r>
            <a:r>
              <a:rPr lang="it-IT" sz="1600" b="1" dirty="0" smtClean="0"/>
              <a:t>dalle singole Regioni nell’apposito modulo on </a:t>
            </a:r>
            <a:r>
              <a:rPr lang="it-IT" sz="1600" b="1" dirty="0" err="1" smtClean="0"/>
              <a:t>line</a:t>
            </a:r>
            <a:r>
              <a:rPr lang="it-IT" sz="1600" b="1" dirty="0" smtClean="0"/>
              <a:t>, </a:t>
            </a:r>
            <a:r>
              <a:rPr lang="it-IT" sz="1600" u="sng" dirty="0" smtClean="0"/>
              <a:t>contenuto all’interno del sito di missione </a:t>
            </a:r>
            <a:r>
              <a:rPr lang="it-IT" sz="1600" b="1" dirty="0" smtClean="0">
                <a:solidFill>
                  <a:srgbClr val="FF0000"/>
                </a:solidFill>
              </a:rPr>
              <a:t>entro il 15 febbraio. </a:t>
            </a:r>
            <a:r>
              <a:rPr lang="it-IT" sz="1600" b="1" dirty="0" smtClean="0"/>
              <a:t>I dati andranno automaticamente ad alimentare un DB </a:t>
            </a:r>
            <a:r>
              <a:rPr lang="it-IT" sz="1600" dirty="0" smtClean="0"/>
              <a:t>che ICE in tempo reale potrà consultare e utilizzare.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p:cNvSpPr/>
          <p:nvPr/>
        </p:nvSpPr>
        <p:spPr>
          <a:xfrm>
            <a:off x="179512" y="2279774"/>
            <a:ext cx="8784976" cy="1077218"/>
          </a:xfrm>
          <a:prstGeom prst="rect">
            <a:avLst/>
          </a:prstGeom>
          <a:ln>
            <a:solidFill>
              <a:schemeClr val="accent1"/>
            </a:solidFill>
          </a:ln>
        </p:spPr>
        <p:txBody>
          <a:bodyPr wrap="square">
            <a:spAutoFit/>
          </a:bodyPr>
          <a:lstStyle/>
          <a:p>
            <a:pPr algn="ctr"/>
            <a:r>
              <a:rPr lang="it-IT" sz="1600" b="1" dirty="0" smtClean="0">
                <a:solidFill>
                  <a:srgbClr val="FF3300"/>
                </a:solidFill>
              </a:rPr>
              <a:t>4.</a:t>
            </a:r>
            <a:r>
              <a:rPr lang="it-IT" sz="1600" dirty="0" smtClean="0"/>
              <a:t> </a:t>
            </a:r>
            <a:r>
              <a:rPr lang="it-IT" sz="1600" b="1" dirty="0" smtClean="0"/>
              <a:t>ICE S. Paolo</a:t>
            </a:r>
            <a:r>
              <a:rPr lang="it-IT" sz="1600" dirty="0" smtClean="0"/>
              <a:t>, sulla base delle informazioni contenute nel DB on </a:t>
            </a:r>
            <a:r>
              <a:rPr lang="it-IT" sz="1600" dirty="0" err="1" smtClean="0"/>
              <a:t>line</a:t>
            </a:r>
            <a:r>
              <a:rPr lang="it-IT" sz="1600" dirty="0" smtClean="0"/>
              <a:t>, </a:t>
            </a:r>
            <a:r>
              <a:rPr lang="it-IT" sz="1600" b="1" dirty="0" smtClean="0"/>
              <a:t>valuta la "compatibilità" delle aziende con il mercato brasiliano</a:t>
            </a:r>
            <a:r>
              <a:rPr lang="it-IT" sz="1600" dirty="0" smtClean="0"/>
              <a:t>, </a:t>
            </a:r>
            <a:r>
              <a:rPr lang="it-IT" sz="1600" b="1" dirty="0" smtClean="0"/>
              <a:t>evidenziando a ICE Roma eventuali criticità che potrebbero mettere a rischio l'organizzazione dei b2b</a:t>
            </a:r>
            <a:r>
              <a:rPr lang="it-IT" sz="1600" dirty="0" smtClean="0"/>
              <a:t>. </a:t>
            </a:r>
          </a:p>
          <a:p>
            <a:pPr algn="ctr"/>
            <a:r>
              <a:rPr lang="it-IT" sz="1600" dirty="0" smtClean="0"/>
              <a:t>ICE Roma assicura la pronta informazione a ciascuna azienda interessata e alla R. Marche.</a:t>
            </a:r>
            <a:r>
              <a:rPr lang="it-IT" sz="1600" b="1" dirty="0" smtClean="0"/>
              <a:t> </a:t>
            </a:r>
            <a:endParaRPr lang="it-IT" sz="1600" dirty="0" smtClean="0"/>
          </a:p>
        </p:txBody>
      </p:sp>
      <p:sp>
        <p:nvSpPr>
          <p:cNvPr id="10"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
        <p:nvSpPr>
          <p:cNvPr id="11" name="Titolo 7"/>
          <p:cNvSpPr>
            <a:spLocks noGrp="1"/>
          </p:cNvSpPr>
          <p:nvPr>
            <p:ph type="title"/>
          </p:nvPr>
        </p:nvSpPr>
        <p:spPr>
          <a:xfrm>
            <a:off x="323528" y="836712"/>
            <a:ext cx="8568952" cy="504056"/>
          </a:xfrm>
        </p:spPr>
        <p:txBody>
          <a:bodyPr/>
          <a:lstStyle/>
          <a:p>
            <a:pPr algn="ctr">
              <a:lnSpc>
                <a:spcPct val="150000"/>
              </a:lnSpc>
            </a:pPr>
            <a:r>
              <a:rPr lang="it-IT" sz="24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t>FLUSSO RACCOLTA ADESIONI IMPRESE</a:t>
            </a:r>
            <a:br>
              <a:rPr lang="it-IT" sz="24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br>
            <a:r>
              <a:rPr lang="it-IT" sz="2400" b="1" dirty="0" smtClean="0"/>
              <a:t> </a:t>
            </a:r>
            <a:r>
              <a:rPr lang="it-IT" sz="2400" dirty="0" smtClean="0"/>
              <a:t/>
            </a:r>
            <a:br>
              <a:rPr lang="it-IT" sz="2400" dirty="0" smtClean="0"/>
            </a:br>
            <a:endParaRPr lang="it-IT" sz="2400" dirty="0"/>
          </a:p>
        </p:txBody>
      </p:sp>
      <p:sp>
        <p:nvSpPr>
          <p:cNvPr id="12" name="Rettangolo 11"/>
          <p:cNvSpPr/>
          <p:nvPr/>
        </p:nvSpPr>
        <p:spPr>
          <a:xfrm>
            <a:off x="179512" y="3791942"/>
            <a:ext cx="8784976" cy="1077218"/>
          </a:xfrm>
          <a:prstGeom prst="rect">
            <a:avLst/>
          </a:prstGeom>
          <a:ln>
            <a:solidFill>
              <a:schemeClr val="accent1"/>
            </a:solidFill>
          </a:ln>
        </p:spPr>
        <p:txBody>
          <a:bodyPr wrap="square">
            <a:spAutoFit/>
          </a:bodyPr>
          <a:lstStyle/>
          <a:p>
            <a:pPr algn="ctr"/>
            <a:r>
              <a:rPr lang="it-IT" sz="1600" b="1" dirty="0" smtClean="0">
                <a:solidFill>
                  <a:srgbClr val="FF3300"/>
                </a:solidFill>
              </a:rPr>
              <a:t>5.</a:t>
            </a:r>
            <a:r>
              <a:rPr lang="it-IT" sz="1600" dirty="0" smtClean="0"/>
              <a:t> </a:t>
            </a:r>
            <a:r>
              <a:rPr lang="it-IT" sz="1600" b="1" dirty="0" smtClean="0"/>
              <a:t>ICE Roma</a:t>
            </a:r>
            <a:r>
              <a:rPr lang="it-IT" sz="1600" dirty="0" smtClean="0"/>
              <a:t>, entro la settimana precedente l'inizio della Missione,  </a:t>
            </a:r>
            <a:r>
              <a:rPr lang="it-IT" sz="1600" b="1" dirty="0" smtClean="0"/>
              <a:t>intorno al 14 maggio</a:t>
            </a:r>
            <a:r>
              <a:rPr lang="it-IT" sz="1600" dirty="0" smtClean="0"/>
              <a:t>, </a:t>
            </a:r>
            <a:r>
              <a:rPr lang="it-IT" sz="1600" b="1" dirty="0" smtClean="0"/>
              <a:t>trasmette ad ogni impresa partecipante </a:t>
            </a:r>
            <a:r>
              <a:rPr lang="it-IT" sz="1600" dirty="0" smtClean="0"/>
              <a:t>e in copia alla Regione Marche, </a:t>
            </a:r>
            <a:r>
              <a:rPr lang="it-IT" sz="1600" b="1" dirty="0" smtClean="0"/>
              <a:t>l'agenda provvisoria degli incontri bilaterali. </a:t>
            </a:r>
          </a:p>
          <a:p>
            <a:pPr algn="ctr"/>
            <a:r>
              <a:rPr lang="it-IT" sz="1600" dirty="0" smtClean="0"/>
              <a:t>L'agenda definitiva, invece, verrà consegnata alle aziende al momento del loro arrivo in Brasile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9"/>
          <p:cNvSpPr>
            <a:spLocks noChangeArrowheads="1" noChangeShapeType="1" noTextEdit="1"/>
          </p:cNvSpPr>
          <p:nvPr/>
        </p:nvSpPr>
        <p:spPr bwMode="auto">
          <a:xfrm>
            <a:off x="1547664" y="261367"/>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
        <p:nvSpPr>
          <p:cNvPr id="6" name="Titolo 7"/>
          <p:cNvSpPr>
            <a:spLocks noGrp="1"/>
          </p:cNvSpPr>
          <p:nvPr>
            <p:ph type="title"/>
          </p:nvPr>
        </p:nvSpPr>
        <p:spPr>
          <a:xfrm>
            <a:off x="179512" y="620688"/>
            <a:ext cx="8568952" cy="504056"/>
          </a:xfrm>
        </p:spPr>
        <p:txBody>
          <a:bodyPr/>
          <a:lstStyle/>
          <a:p>
            <a:pPr algn="ctr">
              <a:lnSpc>
                <a:spcPct val="150000"/>
              </a:lnSpc>
            </a:pPr>
            <a:r>
              <a:rPr lang="it-IT" sz="24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t>FLUSSO RACCOLTA ADESIONI IMPRESE</a:t>
            </a:r>
            <a:br>
              <a:rPr lang="it-IT" sz="2400" b="1" kern="10" dirty="0" smtClean="0">
                <a:ln w="9525">
                  <a:solidFill>
                    <a:srgbClr val="000066"/>
                  </a:solidFill>
                  <a:round/>
                  <a:headEnd/>
                  <a:tailEnd/>
                </a:ln>
                <a:solidFill>
                  <a:srgbClr val="336699"/>
                </a:solidFill>
                <a:effectLst>
                  <a:outerShdw dist="45791" dir="2021404" algn="ctr" rotWithShape="0">
                    <a:srgbClr val="B2B2B2">
                      <a:alpha val="79999"/>
                    </a:srgbClr>
                  </a:outerShdw>
                </a:effectLst>
                <a:latin typeface="Calibri"/>
                <a:ea typeface="+mn-ea"/>
                <a:cs typeface="+mn-cs"/>
              </a:rPr>
            </a:br>
            <a:r>
              <a:rPr lang="it-IT" sz="2400" b="1" dirty="0" smtClean="0"/>
              <a:t> </a:t>
            </a:r>
            <a:r>
              <a:rPr lang="it-IT" sz="2400" dirty="0" smtClean="0"/>
              <a:t/>
            </a:r>
            <a:br>
              <a:rPr lang="it-IT" sz="2400" dirty="0" smtClean="0"/>
            </a:br>
            <a:endParaRPr lang="it-IT" sz="2400" dirty="0"/>
          </a:p>
        </p:txBody>
      </p:sp>
      <p:sp>
        <p:nvSpPr>
          <p:cNvPr id="12" name="Rettangolo 11"/>
          <p:cNvSpPr/>
          <p:nvPr/>
        </p:nvSpPr>
        <p:spPr>
          <a:xfrm>
            <a:off x="539552" y="1412776"/>
            <a:ext cx="2160240" cy="2448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rgbClr val="FF3300"/>
                </a:solidFill>
              </a:rPr>
              <a:t> </a:t>
            </a:r>
            <a:r>
              <a:rPr lang="it-IT" b="1" dirty="0" smtClean="0"/>
              <a:t>AZIENDE</a:t>
            </a:r>
          </a:p>
          <a:p>
            <a:pPr algn="ctr"/>
            <a:endParaRPr lang="it-IT" dirty="0" smtClean="0"/>
          </a:p>
          <a:p>
            <a:pPr algn="ctr"/>
            <a:r>
              <a:rPr lang="it-IT" sz="1600" dirty="0" smtClean="0"/>
              <a:t>compilazione scheda </a:t>
            </a:r>
            <a:r>
              <a:rPr lang="it-IT" sz="1600" dirty="0" err="1" smtClean="0"/>
              <a:t>profilazione</a:t>
            </a:r>
            <a:endParaRPr lang="it-IT" sz="1600" dirty="0" smtClean="0"/>
          </a:p>
          <a:p>
            <a:pPr algn="ctr"/>
            <a:r>
              <a:rPr lang="it-IT" sz="1600" dirty="0" smtClean="0"/>
              <a:t>di adesione</a:t>
            </a:r>
          </a:p>
          <a:p>
            <a:pPr algn="ctr"/>
            <a:r>
              <a:rPr lang="it-IT" sz="1600" dirty="0" smtClean="0"/>
              <a:t> alla missione </a:t>
            </a:r>
            <a:endParaRPr lang="it-IT" sz="1600" dirty="0"/>
          </a:p>
        </p:txBody>
      </p:sp>
      <p:sp>
        <p:nvSpPr>
          <p:cNvPr id="13" name="Rettangolo 12"/>
          <p:cNvSpPr/>
          <p:nvPr/>
        </p:nvSpPr>
        <p:spPr>
          <a:xfrm>
            <a:off x="2915816" y="1412776"/>
            <a:ext cx="2376264" cy="2448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REGIONI</a:t>
            </a:r>
          </a:p>
          <a:p>
            <a:pPr algn="ctr"/>
            <a:endParaRPr lang="it-IT" dirty="0" smtClean="0"/>
          </a:p>
          <a:p>
            <a:pPr algn="ctr"/>
            <a:r>
              <a:rPr lang="it-IT" sz="1600" dirty="0" smtClean="0"/>
              <a:t>raccolta e primo screening delle aziende di tutti i settori, a prescindere da </a:t>
            </a:r>
            <a:r>
              <a:rPr lang="it-IT" sz="1600" dirty="0" err="1" smtClean="0"/>
              <a:t>capofilatura</a:t>
            </a:r>
            <a:endParaRPr lang="it-IT" sz="1600" dirty="0"/>
          </a:p>
        </p:txBody>
      </p:sp>
      <p:sp>
        <p:nvSpPr>
          <p:cNvPr id="14" name="Rettangolo 13"/>
          <p:cNvSpPr/>
          <p:nvPr/>
        </p:nvSpPr>
        <p:spPr>
          <a:xfrm>
            <a:off x="5508104" y="1412776"/>
            <a:ext cx="2520280" cy="2448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smtClean="0"/>
          </a:p>
          <a:p>
            <a:pPr algn="ctr"/>
            <a:endParaRPr lang="it-IT" b="1" dirty="0" smtClean="0"/>
          </a:p>
          <a:p>
            <a:pPr algn="ctr"/>
            <a:r>
              <a:rPr lang="it-IT" b="1" dirty="0" smtClean="0"/>
              <a:t>FORMAT ON LINE</a:t>
            </a:r>
          </a:p>
          <a:p>
            <a:pPr algn="ctr"/>
            <a:endParaRPr lang="it-IT" b="1" dirty="0" smtClean="0"/>
          </a:p>
          <a:p>
            <a:pPr algn="ctr"/>
            <a:r>
              <a:rPr lang="it-IT" sz="1600" dirty="0" smtClean="0"/>
              <a:t>trasferimento, da parte delle  singole Regioni, dei dati delle imprese idonee nel format on- </a:t>
            </a:r>
            <a:r>
              <a:rPr lang="it-IT" sz="1600" dirty="0" err="1" smtClean="0"/>
              <a:t>line</a:t>
            </a:r>
            <a:r>
              <a:rPr lang="it-IT" sz="1600" dirty="0" smtClean="0"/>
              <a:t> </a:t>
            </a:r>
            <a:r>
              <a:rPr lang="it-IT" sz="1600" b="1" dirty="0" smtClean="0"/>
              <a:t>all’interno del sito di missione</a:t>
            </a:r>
          </a:p>
          <a:p>
            <a:pPr algn="ctr"/>
            <a:r>
              <a:rPr lang="it-IT" sz="1600" b="1" dirty="0" smtClean="0"/>
              <a:t> </a:t>
            </a:r>
            <a:r>
              <a:rPr lang="it-IT" sz="1600" b="1" dirty="0" smtClean="0">
                <a:solidFill>
                  <a:srgbClr val="FF0000"/>
                </a:solidFill>
              </a:rPr>
              <a:t>entro il 15 febbraio</a:t>
            </a:r>
            <a:endParaRPr lang="it-IT" sz="1600" dirty="0" smtClean="0"/>
          </a:p>
          <a:p>
            <a:pPr algn="ctr"/>
            <a:endParaRPr lang="it-IT" sz="1600" b="1" dirty="0" smtClean="0"/>
          </a:p>
          <a:p>
            <a:pPr algn="ctr"/>
            <a:endParaRPr lang="it-IT" dirty="0" smtClean="0"/>
          </a:p>
        </p:txBody>
      </p:sp>
      <p:sp>
        <p:nvSpPr>
          <p:cNvPr id="15" name="Freccia a destra 14"/>
          <p:cNvSpPr/>
          <p:nvPr/>
        </p:nvSpPr>
        <p:spPr>
          <a:xfrm>
            <a:off x="2483768" y="1772816"/>
            <a:ext cx="720080" cy="57606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000"/>
          </a:p>
        </p:txBody>
      </p:sp>
      <p:sp>
        <p:nvSpPr>
          <p:cNvPr id="16" name="Freccia a destra 15"/>
          <p:cNvSpPr/>
          <p:nvPr/>
        </p:nvSpPr>
        <p:spPr>
          <a:xfrm>
            <a:off x="5004048" y="1772816"/>
            <a:ext cx="720080" cy="57606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000"/>
          </a:p>
        </p:txBody>
      </p:sp>
      <p:sp>
        <p:nvSpPr>
          <p:cNvPr id="17" name="Rettangolo 16"/>
          <p:cNvSpPr/>
          <p:nvPr/>
        </p:nvSpPr>
        <p:spPr>
          <a:xfrm>
            <a:off x="5508104" y="4005064"/>
            <a:ext cx="2520280"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smtClean="0"/>
          </a:p>
          <a:p>
            <a:pPr algn="ctr"/>
            <a:endParaRPr lang="it-IT" dirty="0" smtClean="0"/>
          </a:p>
          <a:p>
            <a:pPr algn="ctr"/>
            <a:r>
              <a:rPr lang="it-IT" b="1" dirty="0" smtClean="0"/>
              <a:t>ICE S. PAOLO</a:t>
            </a:r>
          </a:p>
          <a:p>
            <a:pPr algn="ctr"/>
            <a:endParaRPr lang="it-IT" dirty="0" smtClean="0"/>
          </a:p>
          <a:p>
            <a:pPr algn="ctr"/>
            <a:r>
              <a:rPr lang="it-IT" sz="1600" dirty="0" smtClean="0"/>
              <a:t>valutazione della compatibilità delle aziende con il mercato brasiliano e passaggio informazioni a </a:t>
            </a:r>
            <a:r>
              <a:rPr lang="it-IT" sz="1600" b="1" dirty="0" smtClean="0"/>
              <a:t>ICE Roma </a:t>
            </a:r>
          </a:p>
          <a:p>
            <a:pPr algn="ctr"/>
            <a:r>
              <a:rPr lang="it-IT" b="1" dirty="0" smtClean="0"/>
              <a:t> </a:t>
            </a:r>
          </a:p>
          <a:p>
            <a:pPr algn="ctr"/>
            <a:r>
              <a:rPr lang="it-IT" sz="1600" dirty="0" smtClean="0"/>
              <a:t> </a:t>
            </a:r>
            <a:endParaRPr lang="it-IT" dirty="0" smtClean="0"/>
          </a:p>
        </p:txBody>
      </p:sp>
      <p:sp>
        <p:nvSpPr>
          <p:cNvPr id="18" name="Freccia circolare a sinistra 17"/>
          <p:cNvSpPr/>
          <p:nvPr/>
        </p:nvSpPr>
        <p:spPr>
          <a:xfrm>
            <a:off x="8172400" y="2996952"/>
            <a:ext cx="576064" cy="1440160"/>
          </a:xfrm>
          <a:prstGeom prst="curvedLeftArrow">
            <a:avLst>
              <a:gd name="adj1" fmla="val 42922"/>
              <a:gd name="adj2" fmla="val 100000"/>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20" name="Rettangolo 19"/>
          <p:cNvSpPr/>
          <p:nvPr/>
        </p:nvSpPr>
        <p:spPr>
          <a:xfrm>
            <a:off x="2123728" y="4005064"/>
            <a:ext cx="3168352"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smtClean="0"/>
          </a:p>
          <a:p>
            <a:pPr algn="ctr"/>
            <a:endParaRPr lang="it-IT" dirty="0" smtClean="0"/>
          </a:p>
          <a:p>
            <a:pPr algn="ctr"/>
            <a:r>
              <a:rPr lang="it-IT" b="1" dirty="0" smtClean="0"/>
              <a:t>ICE ROMA</a:t>
            </a:r>
          </a:p>
          <a:p>
            <a:pPr algn="ctr"/>
            <a:endParaRPr lang="it-IT" dirty="0" smtClean="0"/>
          </a:p>
          <a:p>
            <a:pPr algn="ctr"/>
            <a:r>
              <a:rPr lang="it-IT" sz="1600" dirty="0" smtClean="0"/>
              <a:t>trasmissione ad ogni impresa partecipante e, in cc. Regione Marche, dell'agenda provvisoria degli incontri bilaterali</a:t>
            </a:r>
          </a:p>
          <a:p>
            <a:pPr algn="ctr"/>
            <a:r>
              <a:rPr lang="it-IT" sz="1600" dirty="0" smtClean="0"/>
              <a:t> </a:t>
            </a:r>
            <a:endParaRPr lang="it-IT" dirty="0" smtClean="0"/>
          </a:p>
        </p:txBody>
      </p:sp>
      <p:sp>
        <p:nvSpPr>
          <p:cNvPr id="21" name="Freccia a destra 20"/>
          <p:cNvSpPr/>
          <p:nvPr/>
        </p:nvSpPr>
        <p:spPr>
          <a:xfrm flipH="1">
            <a:off x="5004048" y="4365104"/>
            <a:ext cx="792088" cy="57606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pic>
        <p:nvPicPr>
          <p:cNvPr id="1026" name="Picture 2"/>
          <p:cNvPicPr>
            <a:picLocks noChangeAspect="1" noChangeArrowheads="1"/>
          </p:cNvPicPr>
          <p:nvPr/>
        </p:nvPicPr>
        <p:blipFill>
          <a:blip r:embed="rId2" cstate="print"/>
          <a:srcRect/>
          <a:stretch>
            <a:fillRect/>
          </a:stretch>
        </p:blipFill>
        <p:spPr bwMode="auto">
          <a:xfrm>
            <a:off x="323528" y="1196752"/>
            <a:ext cx="8496944" cy="5112568"/>
          </a:xfrm>
          <a:prstGeom prst="rect">
            <a:avLst/>
          </a:prstGeom>
          <a:noFill/>
          <a:ln w="9525">
            <a:noFill/>
            <a:miter lim="800000"/>
            <a:headEnd/>
            <a:tailEnd/>
          </a:ln>
        </p:spPr>
      </p:pic>
      <p:sp>
        <p:nvSpPr>
          <p:cNvPr id="7" name="WordArt 9"/>
          <p:cNvSpPr>
            <a:spLocks noChangeArrowheads="1" noChangeShapeType="1" noTextEdit="1"/>
          </p:cNvSpPr>
          <p:nvPr/>
        </p:nvSpPr>
        <p:spPr bwMode="auto">
          <a:xfrm>
            <a:off x="1043608" y="3645024"/>
            <a:ext cx="7272808" cy="720080"/>
          </a:xfrm>
          <a:prstGeom prst="rect">
            <a:avLst/>
          </a:prstGeom>
        </p:spPr>
        <p:txBody>
          <a:bodyPr wrap="none" fromWordArt="1">
            <a:prstTxWarp prst="textPlain">
              <a:avLst>
                <a:gd name="adj" fmla="val 49651"/>
              </a:avLst>
            </a:prstTxWarp>
          </a:bodyPr>
          <a:lstStyle/>
          <a:p>
            <a:pPr algn="ctr"/>
            <a:r>
              <a:rPr lang="it-IT" sz="1400" b="1" u="sng" dirty="0" smtClean="0">
                <a:hlinkClick r:id="rId3"/>
              </a:rPr>
              <a:t>http://missionebrasile.internazionalizzazione.marche.it</a:t>
            </a:r>
            <a:r>
              <a:rPr lang="it-IT" sz="1400" b="1" dirty="0" smtClean="0"/>
              <a:t> </a:t>
            </a:r>
          </a:p>
          <a:p>
            <a:pPr algn="ctr"/>
            <a:endParaRPr lang="it-IT" sz="1400" b="1" kern="10" dirty="0">
              <a:ln w="12700">
                <a:solidFill>
                  <a:srgbClr val="003300"/>
                </a:solidFill>
                <a:round/>
                <a:headEnd/>
                <a:tailEnd/>
              </a:ln>
              <a:solidFill>
                <a:srgbClr val="000080"/>
              </a:solidFill>
              <a:latin typeface="Arial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3075"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3076"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3077" name="WordArt 12"/>
          <p:cNvSpPr>
            <a:spLocks noChangeArrowheads="1" noChangeShapeType="1" noTextEdit="1"/>
          </p:cNvSpPr>
          <p:nvPr/>
        </p:nvSpPr>
        <p:spPr bwMode="auto">
          <a:xfrm>
            <a:off x="2643188" y="1000125"/>
            <a:ext cx="4429125" cy="3587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Background  normativo-istituzionale</a:t>
            </a:r>
          </a:p>
        </p:txBody>
      </p:sp>
      <p:sp>
        <p:nvSpPr>
          <p:cNvPr id="26" name="CasellaDiTesto 4"/>
          <p:cNvSpPr txBox="1">
            <a:spLocks noChangeArrowheads="1"/>
          </p:cNvSpPr>
          <p:nvPr/>
        </p:nvSpPr>
        <p:spPr bwMode="auto">
          <a:xfrm>
            <a:off x="539552" y="1412776"/>
            <a:ext cx="8215370" cy="4801314"/>
          </a:xfrm>
          <a:prstGeom prst="rect">
            <a:avLst/>
          </a:prstGeom>
          <a:noFill/>
          <a:ln w="9525">
            <a:noFill/>
            <a:miter lim="800000"/>
            <a:headEnd/>
            <a:tailEnd/>
          </a:ln>
        </p:spPr>
        <p:txBody>
          <a:bodyPr>
            <a:spAutoFit/>
          </a:bodyPr>
          <a:lstStyle/>
          <a:p>
            <a:pPr>
              <a:defRPr/>
            </a:pPr>
            <a:r>
              <a:rPr lang="it-IT" b="1" dirty="0">
                <a:latin typeface="Calibri" pitchFamily="34" charset="0"/>
              </a:rPr>
              <a:t>DM del 21 Maggio 2010 - Piano di promozione straordinaria a favore del </a:t>
            </a:r>
            <a:r>
              <a:rPr lang="it-IT" b="1" dirty="0" err="1">
                <a:latin typeface="Calibri" pitchFamily="34" charset="0"/>
              </a:rPr>
              <a:t>Made</a:t>
            </a:r>
            <a:r>
              <a:rPr lang="it-IT" b="1" dirty="0">
                <a:latin typeface="Calibri" pitchFamily="34" charset="0"/>
              </a:rPr>
              <a:t> In Italy per il 2010, che prevede nell’ambito del </a:t>
            </a:r>
            <a:r>
              <a:rPr lang="it-IT" b="1" dirty="0">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6200000" scaled="1"/>
                  <a:tileRect/>
                </a:gradFill>
                <a:effectLst>
                  <a:outerShdw blurRad="38100" dist="38100" dir="2700000" algn="tl">
                    <a:srgbClr val="000000">
                      <a:alpha val="43137"/>
                    </a:srgbClr>
                  </a:outerShdw>
                </a:effectLst>
                <a:latin typeface="Calibri" pitchFamily="34" charset="0"/>
              </a:rPr>
              <a:t>PROGETTO </a:t>
            </a:r>
            <a:r>
              <a:rPr lang="it-IT" b="1" dirty="0" err="1">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6200000" scaled="1"/>
                  <a:tileRect/>
                </a:gradFill>
                <a:effectLst>
                  <a:outerShdw blurRad="38100" dist="38100" dir="2700000" algn="tl">
                    <a:srgbClr val="000000">
                      <a:alpha val="43137"/>
                    </a:srgbClr>
                  </a:outerShdw>
                </a:effectLst>
                <a:latin typeface="Calibri" pitchFamily="34" charset="0"/>
              </a:rPr>
              <a:t>DI</a:t>
            </a:r>
            <a:r>
              <a:rPr lang="it-IT" b="1" dirty="0">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6200000" scaled="1"/>
                  <a:tileRect/>
                </a:gradFill>
                <a:effectLst>
                  <a:outerShdw blurRad="38100" dist="38100" dir="2700000" algn="tl">
                    <a:srgbClr val="000000">
                      <a:alpha val="43137"/>
                    </a:srgbClr>
                  </a:outerShdw>
                </a:effectLst>
                <a:latin typeface="Calibri" pitchFamily="34" charset="0"/>
              </a:rPr>
              <a:t> SISTEMA CON LE REGIONI E CON IL SISTEMA CAMERALE </a:t>
            </a:r>
            <a:r>
              <a:rPr lang="it-IT" b="1" dirty="0">
                <a:latin typeface="Calibri" pitchFamily="34" charset="0"/>
              </a:rPr>
              <a:t>la realizzazione di iniziative promozionali congiunte in un mercato prioritario;</a:t>
            </a:r>
          </a:p>
          <a:p>
            <a:pPr>
              <a:defRPr/>
            </a:pPr>
            <a:endParaRPr lang="it-IT" b="1" dirty="0">
              <a:latin typeface="Calibri" pitchFamily="34" charset="0"/>
            </a:endParaRPr>
          </a:p>
          <a:p>
            <a:pPr>
              <a:defRPr/>
            </a:pPr>
            <a:r>
              <a:rPr lang="it-IT" b="1" dirty="0">
                <a:latin typeface="Calibri" pitchFamily="34" charset="0"/>
              </a:rPr>
              <a:t>In</a:t>
            </a:r>
            <a:r>
              <a:rPr lang="en-US" b="1" dirty="0" err="1">
                <a:latin typeface="Calibri" pitchFamily="34" charset="0"/>
              </a:rPr>
              <a:t>dividuazione</a:t>
            </a:r>
            <a:r>
              <a:rPr lang="en-US" b="1" dirty="0">
                <a:latin typeface="Calibri" pitchFamily="34" charset="0"/>
              </a:rPr>
              <a:t> del </a:t>
            </a:r>
            <a:r>
              <a:rPr lang="en-US" b="1" dirty="0" err="1">
                <a:latin typeface="Calibri" pitchFamily="34" charset="0"/>
              </a:rPr>
              <a:t>Brasile</a:t>
            </a:r>
            <a:r>
              <a:rPr lang="en-US" b="1" dirty="0">
                <a:latin typeface="Calibri" pitchFamily="34" charset="0"/>
              </a:rPr>
              <a:t> come </a:t>
            </a:r>
            <a:r>
              <a:rPr lang="en-US" b="1" dirty="0" err="1">
                <a:latin typeface="Calibri" pitchFamily="34" charset="0"/>
              </a:rPr>
              <a:t>Paese</a:t>
            </a:r>
            <a:r>
              <a:rPr lang="en-US" b="1" dirty="0">
                <a:latin typeface="Calibri" pitchFamily="34" charset="0"/>
              </a:rPr>
              <a:t> </a:t>
            </a:r>
            <a:r>
              <a:rPr lang="en-US" b="1" dirty="0" err="1">
                <a:latin typeface="Calibri" pitchFamily="34" charset="0"/>
              </a:rPr>
              <a:t>prioritario</a:t>
            </a:r>
            <a:r>
              <a:rPr lang="en-US" b="1" dirty="0">
                <a:latin typeface="Calibri" pitchFamily="34" charset="0"/>
              </a:rPr>
              <a:t> per </a:t>
            </a:r>
            <a:r>
              <a:rPr lang="en-US" b="1" dirty="0" err="1">
                <a:latin typeface="Calibri" pitchFamily="34" charset="0"/>
              </a:rPr>
              <a:t>il</a:t>
            </a:r>
            <a:r>
              <a:rPr lang="en-US" b="1" dirty="0">
                <a:latin typeface="Calibri" pitchFamily="34" charset="0"/>
              </a:rPr>
              <a:t> 2011/2012: 	</a:t>
            </a:r>
          </a:p>
          <a:p>
            <a:pPr>
              <a:defRPr/>
            </a:pPr>
            <a:r>
              <a:rPr lang="en-US" b="1" dirty="0">
                <a:latin typeface="Calibri" pitchFamily="34" charset="0"/>
              </a:rPr>
              <a:t>	- 2011 </a:t>
            </a:r>
            <a:r>
              <a:rPr lang="en-US" b="1" dirty="0" err="1">
                <a:latin typeface="Calibri" pitchFamily="34" charset="0"/>
              </a:rPr>
              <a:t>Momento</a:t>
            </a:r>
            <a:r>
              <a:rPr lang="en-US" b="1" dirty="0">
                <a:latin typeface="Calibri" pitchFamily="34" charset="0"/>
              </a:rPr>
              <a:t> Italia-</a:t>
            </a:r>
            <a:r>
              <a:rPr lang="en-US" b="1" dirty="0" err="1">
                <a:latin typeface="Calibri" pitchFamily="34" charset="0"/>
              </a:rPr>
              <a:t>Brasile</a:t>
            </a:r>
            <a:endParaRPr lang="en-US" b="1" dirty="0">
              <a:latin typeface="Calibri" pitchFamily="34" charset="0"/>
            </a:endParaRPr>
          </a:p>
          <a:p>
            <a:pPr>
              <a:defRPr/>
            </a:pPr>
            <a:r>
              <a:rPr lang="en-US" b="1" dirty="0">
                <a:latin typeface="Calibri" pitchFamily="34" charset="0"/>
              </a:rPr>
              <a:t>	- 2014 </a:t>
            </a:r>
            <a:r>
              <a:rPr lang="en-US" b="1" dirty="0" err="1">
                <a:latin typeface="Calibri" pitchFamily="34" charset="0"/>
              </a:rPr>
              <a:t>Mondiali</a:t>
            </a:r>
            <a:r>
              <a:rPr lang="en-US" b="1" dirty="0">
                <a:latin typeface="Calibri" pitchFamily="34" charset="0"/>
              </a:rPr>
              <a:t> </a:t>
            </a:r>
            <a:r>
              <a:rPr lang="en-US" b="1" dirty="0" err="1">
                <a:latin typeface="Calibri" pitchFamily="34" charset="0"/>
              </a:rPr>
              <a:t>di</a:t>
            </a:r>
            <a:r>
              <a:rPr lang="en-US" b="1" dirty="0">
                <a:latin typeface="Calibri" pitchFamily="34" charset="0"/>
              </a:rPr>
              <a:t> </a:t>
            </a:r>
            <a:r>
              <a:rPr lang="en-US" b="1" dirty="0" err="1">
                <a:latin typeface="Calibri" pitchFamily="34" charset="0"/>
              </a:rPr>
              <a:t>calcio</a:t>
            </a:r>
            <a:r>
              <a:rPr lang="en-US" b="1" dirty="0">
                <a:latin typeface="Calibri" pitchFamily="34" charset="0"/>
              </a:rPr>
              <a:t> in </a:t>
            </a:r>
            <a:r>
              <a:rPr lang="en-US" b="1" dirty="0" err="1">
                <a:latin typeface="Calibri" pitchFamily="34" charset="0"/>
              </a:rPr>
              <a:t>Brasile</a:t>
            </a:r>
            <a:endParaRPr lang="en-US" b="1" dirty="0">
              <a:latin typeface="Calibri" pitchFamily="34" charset="0"/>
            </a:endParaRPr>
          </a:p>
          <a:p>
            <a:pPr>
              <a:defRPr/>
            </a:pPr>
            <a:r>
              <a:rPr lang="en-US" b="1" dirty="0">
                <a:latin typeface="Calibri" pitchFamily="34" charset="0"/>
              </a:rPr>
              <a:t>	- 2016 </a:t>
            </a:r>
            <a:r>
              <a:rPr lang="en-US" b="1" dirty="0" err="1">
                <a:latin typeface="Calibri" pitchFamily="34" charset="0"/>
              </a:rPr>
              <a:t>Olimpiadi</a:t>
            </a:r>
            <a:r>
              <a:rPr lang="en-US" b="1" dirty="0">
                <a:latin typeface="Calibri" pitchFamily="34" charset="0"/>
              </a:rPr>
              <a:t> in </a:t>
            </a:r>
            <a:r>
              <a:rPr lang="en-US" b="1" dirty="0" err="1">
                <a:latin typeface="Calibri" pitchFamily="34" charset="0"/>
              </a:rPr>
              <a:t>Brasile</a:t>
            </a:r>
            <a:endParaRPr lang="en-US" b="1" dirty="0">
              <a:latin typeface="Calibri" pitchFamily="34" charset="0"/>
            </a:endParaRPr>
          </a:p>
          <a:p>
            <a:pPr>
              <a:defRPr/>
            </a:pPr>
            <a:endParaRPr lang="en-US" b="1" dirty="0">
              <a:latin typeface="Calibri" pitchFamily="34" charset="0"/>
            </a:endParaRPr>
          </a:p>
          <a:p>
            <a:pPr>
              <a:defRPr/>
            </a:pPr>
            <a:r>
              <a:rPr lang="it-IT" b="1" dirty="0">
                <a:solidFill>
                  <a:srgbClr val="339966"/>
                </a:solidFill>
                <a:effectLst>
                  <a:outerShdw blurRad="38100" dist="38100" dir="2700000" algn="tl">
                    <a:srgbClr val="000000"/>
                  </a:outerShdw>
                </a:effectLst>
                <a:latin typeface="Calibri" pitchFamily="34" charset="0"/>
              </a:rPr>
              <a:t>REGIONE MARCHE </a:t>
            </a:r>
            <a:r>
              <a:rPr lang="en-US" b="1" dirty="0" err="1">
                <a:latin typeface="Calibri" pitchFamily="34" charset="0"/>
              </a:rPr>
              <a:t>designata</a:t>
            </a:r>
            <a:r>
              <a:rPr lang="en-US" b="1" dirty="0">
                <a:latin typeface="Calibri" pitchFamily="34" charset="0"/>
              </a:rPr>
              <a:t> </a:t>
            </a:r>
            <a:r>
              <a:rPr lang="en-US" b="1" dirty="0" err="1">
                <a:latin typeface="Calibri" pitchFamily="34" charset="0"/>
              </a:rPr>
              <a:t>dal</a:t>
            </a:r>
            <a:r>
              <a:rPr lang="en-US" b="1" dirty="0">
                <a:latin typeface="Calibri" pitchFamily="34" charset="0"/>
              </a:rPr>
              <a:t> MISE per </a:t>
            </a:r>
            <a:r>
              <a:rPr lang="en-US" b="1" dirty="0" err="1">
                <a:latin typeface="Calibri" pitchFamily="34" charset="0"/>
              </a:rPr>
              <a:t>il</a:t>
            </a:r>
            <a:r>
              <a:rPr lang="en-US" b="1" dirty="0">
                <a:latin typeface="Calibri" pitchFamily="34" charset="0"/>
              </a:rPr>
              <a:t> </a:t>
            </a:r>
            <a:r>
              <a:rPr lang="it-IT" b="1" dirty="0">
                <a:solidFill>
                  <a:srgbClr val="339966"/>
                </a:solidFill>
                <a:effectLst>
                  <a:outerShdw blurRad="38100" dist="38100" dir="2700000" algn="tl">
                    <a:srgbClr val="000000"/>
                  </a:outerShdw>
                </a:effectLst>
                <a:latin typeface="Calibri" pitchFamily="34" charset="0"/>
              </a:rPr>
              <a:t>PER IL COORDINAMENTO OPERATIVO </a:t>
            </a:r>
            <a:r>
              <a:rPr lang="en-US" b="1" dirty="0" err="1">
                <a:latin typeface="Calibri" pitchFamily="34" charset="0"/>
              </a:rPr>
              <a:t>della</a:t>
            </a:r>
            <a:r>
              <a:rPr lang="en-US" b="1" dirty="0">
                <a:latin typeface="Calibri" pitchFamily="34" charset="0"/>
              </a:rPr>
              <a:t> </a:t>
            </a:r>
            <a:r>
              <a:rPr lang="en-US" b="1" dirty="0" err="1">
                <a:latin typeface="Calibri" pitchFamily="34" charset="0"/>
              </a:rPr>
              <a:t>Missione</a:t>
            </a:r>
            <a:r>
              <a:rPr lang="it-IT" b="1" dirty="0">
                <a:latin typeface="Calibri" pitchFamily="34" charset="0"/>
              </a:rPr>
              <a:t>;</a:t>
            </a:r>
          </a:p>
          <a:p>
            <a:pPr>
              <a:defRPr/>
            </a:pPr>
            <a:endParaRPr lang="it-IT" b="1" dirty="0">
              <a:latin typeface="Calibri" pitchFamily="34" charset="0"/>
            </a:endParaRPr>
          </a:p>
          <a:p>
            <a:pPr>
              <a:defRPr/>
            </a:pPr>
            <a:r>
              <a:rPr lang="it-IT" b="1" dirty="0">
                <a:latin typeface="Calibri" pitchFamily="34" charset="0"/>
              </a:rPr>
              <a:t>Convenzione del 22/12/2010 tra il MISE e la REGIONE MARCHE per realizzare le iniziative promozionali in Brasile in favore dei settori</a:t>
            </a:r>
            <a:r>
              <a:rPr lang="en-US" b="1" dirty="0">
                <a:latin typeface="Calibri" pitchFamily="34" charset="0"/>
              </a:rPr>
              <a:t> </a:t>
            </a:r>
            <a:r>
              <a:rPr lang="en-US" b="1" dirty="0" err="1">
                <a:latin typeface="Calibri" pitchFamily="34" charset="0"/>
              </a:rPr>
              <a:t>di</a:t>
            </a:r>
            <a:r>
              <a:rPr lang="en-US" b="1" dirty="0">
                <a:latin typeface="Calibri" pitchFamily="34" charset="0"/>
              </a:rPr>
              <a:t> </a:t>
            </a:r>
            <a:r>
              <a:rPr lang="en-US" b="1" dirty="0" err="1">
                <a:latin typeface="Calibri" pitchFamily="34" charset="0"/>
              </a:rPr>
              <a:t>eccellenza</a:t>
            </a:r>
            <a:r>
              <a:rPr lang="en-US" b="1" dirty="0">
                <a:latin typeface="Calibri" pitchFamily="34" charset="0"/>
              </a:rPr>
              <a:t> del made in </a:t>
            </a:r>
            <a:r>
              <a:rPr lang="en-US" b="1" dirty="0" err="1">
                <a:latin typeface="Calibri" pitchFamily="34" charset="0"/>
              </a:rPr>
              <a:t>italy</a:t>
            </a:r>
            <a:r>
              <a:rPr lang="en-US" b="1" dirty="0">
                <a:latin typeface="Calibri" pitchFamily="34" charset="0"/>
              </a:rPr>
              <a:t>, in </a:t>
            </a:r>
            <a:r>
              <a:rPr lang="en-US" b="1" dirty="0" err="1">
                <a:latin typeface="Calibri" pitchFamily="34" charset="0"/>
              </a:rPr>
              <a:t>coordinamento</a:t>
            </a:r>
            <a:r>
              <a:rPr lang="en-US" b="1" dirty="0">
                <a:latin typeface="Calibri" pitchFamily="34" charset="0"/>
              </a:rPr>
              <a:t> </a:t>
            </a:r>
            <a:r>
              <a:rPr lang="en-US" b="1" dirty="0" err="1">
                <a:latin typeface="Calibri" pitchFamily="34" charset="0"/>
              </a:rPr>
              <a:t>operativo</a:t>
            </a:r>
            <a:r>
              <a:rPr lang="en-US" b="1" dirty="0">
                <a:latin typeface="Calibri" pitchFamily="34" charset="0"/>
              </a:rPr>
              <a:t> con le </a:t>
            </a:r>
            <a:r>
              <a:rPr lang="en-US" b="1" dirty="0" err="1">
                <a:latin typeface="Calibri" pitchFamily="34" charset="0"/>
              </a:rPr>
              <a:t>altre</a:t>
            </a:r>
            <a:r>
              <a:rPr lang="en-US" b="1" dirty="0">
                <a:latin typeface="Calibri" pitchFamily="34" charset="0"/>
              </a:rPr>
              <a:t> </a:t>
            </a:r>
            <a:r>
              <a:rPr lang="en-US" b="1" dirty="0" err="1">
                <a:latin typeface="Calibri" pitchFamily="34" charset="0"/>
              </a:rPr>
              <a:t>Regioni</a:t>
            </a:r>
            <a:r>
              <a:rPr lang="en-US" b="1" dirty="0">
                <a:latin typeface="Calibri" pitchFamily="34" charset="0"/>
              </a:rPr>
              <a:t> (+ </a:t>
            </a:r>
            <a:r>
              <a:rPr lang="en-US" b="1" dirty="0" err="1">
                <a:latin typeface="Calibri" pitchFamily="34" charset="0"/>
              </a:rPr>
              <a:t>relativi</a:t>
            </a:r>
            <a:r>
              <a:rPr lang="en-US" b="1" dirty="0">
                <a:latin typeface="Calibri" pitchFamily="34" charset="0"/>
              </a:rPr>
              <a:t> </a:t>
            </a:r>
            <a:r>
              <a:rPr lang="en-US" b="1" dirty="0" err="1">
                <a:latin typeface="Calibri" pitchFamily="34" charset="0"/>
              </a:rPr>
              <a:t>enti</a:t>
            </a:r>
            <a:r>
              <a:rPr lang="en-US" b="1" dirty="0">
                <a:latin typeface="Calibri" pitchFamily="34" charset="0"/>
              </a:rPr>
              <a:t> </a:t>
            </a:r>
            <a:r>
              <a:rPr lang="en-US" b="1" dirty="0" err="1">
                <a:latin typeface="Calibri" pitchFamily="34" charset="0"/>
              </a:rPr>
              <a:t>attuatori</a:t>
            </a:r>
            <a:r>
              <a:rPr lang="en-US" b="1" dirty="0">
                <a:latin typeface="Calibri" pitchFamily="34" charset="0"/>
              </a:rPr>
              <a:t> </a:t>
            </a:r>
            <a:r>
              <a:rPr lang="en-US" b="1" dirty="0" err="1">
                <a:latin typeface="Calibri" pitchFamily="34" charset="0"/>
              </a:rPr>
              <a:t>nominati</a:t>
            </a:r>
            <a:r>
              <a:rPr lang="en-US" b="1" dirty="0">
                <a:latin typeface="Calibri" pitchFamily="34" charset="0"/>
              </a:rPr>
              <a:t>) e </a:t>
            </a:r>
            <a:r>
              <a:rPr lang="en-US" b="1" dirty="0" err="1">
                <a:latin typeface="Calibri" pitchFamily="34" charset="0"/>
              </a:rPr>
              <a:t>il</a:t>
            </a:r>
            <a:r>
              <a:rPr lang="en-US" b="1" dirty="0">
                <a:latin typeface="Calibri" pitchFamily="34" charset="0"/>
              </a:rPr>
              <a:t> </a:t>
            </a:r>
            <a:r>
              <a:rPr lang="en-US" b="1" dirty="0" err="1">
                <a:latin typeface="Calibri" pitchFamily="34" charset="0"/>
              </a:rPr>
              <a:t>sistema</a:t>
            </a:r>
            <a:r>
              <a:rPr lang="en-US" b="1" dirty="0">
                <a:latin typeface="Calibri" pitchFamily="34" charset="0"/>
              </a:rPr>
              <a:t> </a:t>
            </a:r>
            <a:r>
              <a:rPr lang="en-US" b="1" dirty="0" err="1">
                <a:latin typeface="Calibri" pitchFamily="34" charset="0"/>
              </a:rPr>
              <a:t>camerale</a:t>
            </a:r>
            <a:endParaRPr lang="en-US" b="1" dirty="0">
              <a:latin typeface="Calibri" pitchFamily="34" charset="0"/>
            </a:endParaRPr>
          </a:p>
        </p:txBody>
      </p:sp>
      <p:sp>
        <p:nvSpPr>
          <p:cNvPr id="3079" name="Freccia a destra 20"/>
          <p:cNvSpPr>
            <a:spLocks noChangeArrowheads="1"/>
          </p:cNvSpPr>
          <p:nvPr/>
        </p:nvSpPr>
        <p:spPr bwMode="auto">
          <a:xfrm>
            <a:off x="250825" y="1557338"/>
            <a:ext cx="336550" cy="357187"/>
          </a:xfrm>
          <a:prstGeom prst="rightArrow">
            <a:avLst>
              <a:gd name="adj1" fmla="val 50000"/>
              <a:gd name="adj2" fmla="val 50000"/>
            </a:avLst>
          </a:prstGeom>
          <a:solidFill>
            <a:srgbClr val="5F5F5F"/>
          </a:solidFill>
          <a:ln w="9525" algn="ctr">
            <a:noFill/>
            <a:round/>
            <a:headEnd/>
            <a:tailEnd/>
          </a:ln>
        </p:spPr>
        <p:txBody>
          <a:bodyPr wrap="none" anchor="ctr"/>
          <a:lstStyle/>
          <a:p>
            <a:pPr marL="342900" indent="-342900"/>
            <a:endParaRPr lang="it-IT"/>
          </a:p>
        </p:txBody>
      </p:sp>
      <p:sp>
        <p:nvSpPr>
          <p:cNvPr id="3080" name="Freccia a destra 20"/>
          <p:cNvSpPr>
            <a:spLocks noChangeArrowheads="1"/>
          </p:cNvSpPr>
          <p:nvPr/>
        </p:nvSpPr>
        <p:spPr bwMode="auto">
          <a:xfrm>
            <a:off x="250825" y="2852738"/>
            <a:ext cx="336550" cy="357187"/>
          </a:xfrm>
          <a:prstGeom prst="rightArrow">
            <a:avLst>
              <a:gd name="adj1" fmla="val 50000"/>
              <a:gd name="adj2" fmla="val 50000"/>
            </a:avLst>
          </a:prstGeom>
          <a:solidFill>
            <a:srgbClr val="5F5F5F"/>
          </a:solidFill>
          <a:ln w="9525" algn="ctr">
            <a:noFill/>
            <a:round/>
            <a:headEnd/>
            <a:tailEnd/>
          </a:ln>
        </p:spPr>
        <p:txBody>
          <a:bodyPr wrap="none" anchor="ctr"/>
          <a:lstStyle/>
          <a:p>
            <a:pPr marL="342900" indent="-342900"/>
            <a:endParaRPr lang="it-IT"/>
          </a:p>
        </p:txBody>
      </p:sp>
      <p:sp>
        <p:nvSpPr>
          <p:cNvPr id="3081" name="Freccia a destra 20"/>
          <p:cNvSpPr>
            <a:spLocks noChangeArrowheads="1"/>
          </p:cNvSpPr>
          <p:nvPr/>
        </p:nvSpPr>
        <p:spPr bwMode="auto">
          <a:xfrm>
            <a:off x="250825" y="4292600"/>
            <a:ext cx="336550" cy="357188"/>
          </a:xfrm>
          <a:prstGeom prst="rightArrow">
            <a:avLst>
              <a:gd name="adj1" fmla="val 50000"/>
              <a:gd name="adj2" fmla="val 50000"/>
            </a:avLst>
          </a:prstGeom>
          <a:solidFill>
            <a:srgbClr val="5F5F5F"/>
          </a:solidFill>
          <a:ln w="9525" algn="ctr">
            <a:noFill/>
            <a:round/>
            <a:headEnd/>
            <a:tailEnd/>
          </a:ln>
        </p:spPr>
        <p:txBody>
          <a:bodyPr wrap="none" anchor="ctr"/>
          <a:lstStyle/>
          <a:p>
            <a:pPr marL="342900" indent="-342900"/>
            <a:endParaRPr lang="it-IT"/>
          </a:p>
        </p:txBody>
      </p:sp>
      <p:sp>
        <p:nvSpPr>
          <p:cNvPr id="3082" name="Freccia a destra 20"/>
          <p:cNvSpPr>
            <a:spLocks noChangeArrowheads="1"/>
          </p:cNvSpPr>
          <p:nvPr/>
        </p:nvSpPr>
        <p:spPr bwMode="auto">
          <a:xfrm>
            <a:off x="250825" y="5157788"/>
            <a:ext cx="336550" cy="357187"/>
          </a:xfrm>
          <a:prstGeom prst="rightArrow">
            <a:avLst>
              <a:gd name="adj1" fmla="val 50000"/>
              <a:gd name="adj2" fmla="val 50000"/>
            </a:avLst>
          </a:prstGeom>
          <a:solidFill>
            <a:srgbClr val="5F5F5F"/>
          </a:solidFill>
          <a:ln w="9525" algn="ctr">
            <a:noFill/>
            <a:round/>
            <a:headEnd/>
            <a:tailEnd/>
          </a:ln>
        </p:spPr>
        <p:txBody>
          <a:bodyPr wrap="none" anchor="ctr"/>
          <a:lstStyle/>
          <a:p>
            <a:pPr marL="342900" indent="-342900"/>
            <a:endParaRPr lang="it-I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6"/>
          <p:cNvSpPr txBox="1">
            <a:spLocks noChangeArrowheads="1"/>
          </p:cNvSpPr>
          <p:nvPr/>
        </p:nvSpPr>
        <p:spPr bwMode="auto">
          <a:xfrm>
            <a:off x="3276600" y="2492375"/>
            <a:ext cx="3097213" cy="366713"/>
          </a:xfrm>
          <a:prstGeom prst="rect">
            <a:avLst/>
          </a:prstGeom>
          <a:noFill/>
          <a:ln w="9525">
            <a:noFill/>
            <a:miter lim="800000"/>
            <a:headEnd/>
            <a:tailEnd/>
          </a:ln>
        </p:spPr>
        <p:txBody>
          <a:bodyPr>
            <a:spAutoFit/>
          </a:bodyPr>
          <a:lstStyle/>
          <a:p>
            <a:pPr>
              <a:spcBef>
                <a:spcPct val="50000"/>
              </a:spcBef>
            </a:pPr>
            <a:endParaRPr lang="it-IT"/>
          </a:p>
        </p:txBody>
      </p:sp>
      <p:sp>
        <p:nvSpPr>
          <p:cNvPr id="12291" name="Line 7"/>
          <p:cNvSpPr>
            <a:spLocks noChangeShapeType="1"/>
          </p:cNvSpPr>
          <p:nvPr/>
        </p:nvSpPr>
        <p:spPr bwMode="auto">
          <a:xfrm>
            <a:off x="4572000" y="620713"/>
            <a:ext cx="0" cy="360362"/>
          </a:xfrm>
          <a:prstGeom prst="line">
            <a:avLst/>
          </a:prstGeom>
          <a:noFill/>
          <a:ln w="9525">
            <a:solidFill>
              <a:schemeClr val="tx1"/>
            </a:solidFill>
            <a:round/>
            <a:headEnd/>
            <a:tailEnd type="triangle" w="med" len="med"/>
          </a:ln>
        </p:spPr>
        <p:txBody>
          <a:bodyPr/>
          <a:lstStyle/>
          <a:p>
            <a:endParaRPr lang="it-IT"/>
          </a:p>
        </p:txBody>
      </p:sp>
      <p:sp>
        <p:nvSpPr>
          <p:cNvPr id="12292" name="WordArt 8"/>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12293" name="Text Box 10"/>
          <p:cNvSpPr txBox="1">
            <a:spLocks noChangeArrowheads="1"/>
          </p:cNvSpPr>
          <p:nvPr/>
        </p:nvSpPr>
        <p:spPr bwMode="auto">
          <a:xfrm>
            <a:off x="468313" y="1628775"/>
            <a:ext cx="8207375" cy="4392613"/>
          </a:xfrm>
          <a:prstGeom prst="rect">
            <a:avLst/>
          </a:prstGeom>
          <a:solidFill>
            <a:srgbClr val="CCCCFF"/>
          </a:solidFill>
          <a:ln w="9525">
            <a:solidFill>
              <a:srgbClr val="003366"/>
            </a:solidFill>
            <a:miter lim="800000"/>
            <a:headEnd/>
            <a:tailEnd/>
          </a:ln>
        </p:spPr>
        <p:txBody>
          <a:bodyPr>
            <a:spAutoFit/>
          </a:bodyPr>
          <a:lstStyle/>
          <a:p>
            <a:pPr marL="173038" indent="12700" algn="ctr">
              <a:lnSpc>
                <a:spcPct val="75000"/>
              </a:lnSpc>
              <a:spcBef>
                <a:spcPct val="40000"/>
              </a:spcBef>
            </a:pPr>
            <a:r>
              <a:rPr lang="it-IT" b="1" i="1" u="sng">
                <a:solidFill>
                  <a:srgbClr val="FF0000"/>
                </a:solidFill>
                <a:latin typeface="Calibri" pitchFamily="34" charset="0"/>
              </a:rPr>
              <a:t>Focus su Seminario Tecno-Tematico </a:t>
            </a:r>
          </a:p>
          <a:p>
            <a:pPr marL="173038" indent="12700">
              <a:lnSpc>
                <a:spcPct val="75000"/>
              </a:lnSpc>
              <a:spcBef>
                <a:spcPct val="40000"/>
              </a:spcBef>
            </a:pPr>
            <a:r>
              <a:rPr lang="it-IT" sz="1600" b="1">
                <a:solidFill>
                  <a:schemeClr val="tx2"/>
                </a:solidFill>
                <a:latin typeface="Calibri" pitchFamily="34" charset="0"/>
              </a:rPr>
              <a:t>Si prevedono circa 11 seminari tecno-tematici che avranno luogo nell’ambito delle “Sessioni Parallele” e che potranno essere articolati in differenti sub-temi sulla base di quanto si riterrà idoneo approfondire, anche a seguito degli argomenti che emergeranno dall’attività preparatoria in Italia durante i Road-Show. </a:t>
            </a:r>
          </a:p>
          <a:p>
            <a:pPr marL="173038" indent="12700">
              <a:lnSpc>
                <a:spcPct val="75000"/>
              </a:lnSpc>
              <a:spcBef>
                <a:spcPct val="40000"/>
              </a:spcBef>
            </a:pPr>
            <a:r>
              <a:rPr lang="it-IT" sz="1600" b="1" u="sng">
                <a:solidFill>
                  <a:srgbClr val="003300"/>
                </a:solidFill>
                <a:latin typeface="Calibri" pitchFamily="34" charset="0"/>
              </a:rPr>
              <a:t>QUANDO</a:t>
            </a:r>
            <a:r>
              <a:rPr lang="it-IT" sz="1600" b="1">
                <a:solidFill>
                  <a:srgbClr val="003300"/>
                </a:solidFill>
                <a:latin typeface="Calibri" pitchFamily="34" charset="0"/>
              </a:rPr>
              <a:t>:</a:t>
            </a:r>
            <a:r>
              <a:rPr lang="it-IT" sz="1600" b="1">
                <a:solidFill>
                  <a:schemeClr val="tx2"/>
                </a:solidFill>
                <a:latin typeface="Calibri" pitchFamily="34" charset="0"/>
              </a:rPr>
              <a:t> 3° e 4° giorno della Missione</a:t>
            </a:r>
          </a:p>
          <a:p>
            <a:pPr marL="173038" indent="12700">
              <a:lnSpc>
                <a:spcPct val="75000"/>
              </a:lnSpc>
              <a:spcBef>
                <a:spcPct val="40000"/>
              </a:spcBef>
            </a:pPr>
            <a:r>
              <a:rPr lang="it-IT" sz="1600" b="1" u="sng">
                <a:solidFill>
                  <a:srgbClr val="003300"/>
                </a:solidFill>
                <a:latin typeface="Calibri" pitchFamily="34" charset="0"/>
              </a:rPr>
              <a:t>DOVE:</a:t>
            </a:r>
            <a:r>
              <a:rPr lang="it-IT" sz="1600" b="1">
                <a:solidFill>
                  <a:schemeClr val="tx2"/>
                </a:solidFill>
                <a:latin typeface="Calibri" pitchFamily="34" charset="0"/>
              </a:rPr>
              <a:t> San Paolo, Belo Horizonte, Curitiba, Recife, San José dos Campos individuate in base all’interesse per ogni singolo settore merceologico</a:t>
            </a:r>
          </a:p>
          <a:p>
            <a:pPr marL="173038" indent="12700">
              <a:lnSpc>
                <a:spcPct val="75000"/>
              </a:lnSpc>
              <a:spcBef>
                <a:spcPct val="40000"/>
              </a:spcBef>
            </a:pPr>
            <a:r>
              <a:rPr lang="it-IT" sz="1600" b="1" u="sng">
                <a:solidFill>
                  <a:srgbClr val="003300"/>
                </a:solidFill>
                <a:latin typeface="Calibri" pitchFamily="34" charset="0"/>
              </a:rPr>
              <a:t>COSA:</a:t>
            </a:r>
            <a:r>
              <a:rPr lang="it-IT" sz="1600" b="1">
                <a:solidFill>
                  <a:schemeClr val="tx2"/>
                </a:solidFill>
                <a:latin typeface="Calibri" pitchFamily="34" charset="0"/>
              </a:rPr>
              <a:t> si tratta di incontri tecnici volti ad illustrare le eccellenze delle imprese italiane partecipanti agli interlocutori brasiliani</a:t>
            </a:r>
          </a:p>
          <a:p>
            <a:pPr marL="173038" indent="12700">
              <a:lnSpc>
                <a:spcPct val="75000"/>
              </a:lnSpc>
              <a:spcBef>
                <a:spcPct val="40000"/>
              </a:spcBef>
            </a:pPr>
            <a:r>
              <a:rPr lang="it-IT" sz="1600" b="1" u="sng">
                <a:solidFill>
                  <a:srgbClr val="003300"/>
                </a:solidFill>
                <a:latin typeface="Calibri" pitchFamily="34" charset="0"/>
              </a:rPr>
              <a:t>CHI (Partecipanti</a:t>
            </a:r>
            <a:r>
              <a:rPr lang="it-IT" sz="1600" b="1" u="sng">
                <a:solidFill>
                  <a:schemeClr val="tx2"/>
                </a:solidFill>
                <a:latin typeface="Calibri" pitchFamily="34" charset="0"/>
              </a:rPr>
              <a:t>)</a:t>
            </a:r>
            <a:r>
              <a:rPr lang="it-IT" sz="1600" b="1">
                <a:solidFill>
                  <a:schemeClr val="tx2"/>
                </a:solidFill>
                <a:latin typeface="Calibri" pitchFamily="34" charset="0"/>
              </a:rPr>
              <a:t>: imprenditori locali, esperti in tecnologia, organismi pubblici locali, associazioni imprenditoriali brasiliane, ordini professionali, Università ecc.</a:t>
            </a:r>
          </a:p>
          <a:p>
            <a:pPr marL="173038" indent="12700">
              <a:lnSpc>
                <a:spcPct val="75000"/>
              </a:lnSpc>
              <a:spcBef>
                <a:spcPct val="40000"/>
              </a:spcBef>
            </a:pPr>
            <a:r>
              <a:rPr lang="it-IT" sz="1600" b="1" u="sng">
                <a:solidFill>
                  <a:srgbClr val="003300"/>
                </a:solidFill>
                <a:latin typeface="Calibri" pitchFamily="34" charset="0"/>
              </a:rPr>
              <a:t>COME (Possibile articolazione del Seminario- attività delle Regioni)</a:t>
            </a:r>
            <a:r>
              <a:rPr lang="it-IT" sz="1600" b="1">
                <a:solidFill>
                  <a:srgbClr val="003300"/>
                </a:solidFill>
                <a:latin typeface="Calibri" pitchFamily="34" charset="0"/>
              </a:rPr>
              <a:t>:</a:t>
            </a:r>
            <a:endParaRPr lang="it-IT" sz="1600" b="1">
              <a:solidFill>
                <a:schemeClr val="tx2"/>
              </a:solidFill>
              <a:latin typeface="Calibri" pitchFamily="34" charset="0"/>
            </a:endParaRPr>
          </a:p>
          <a:p>
            <a:pPr marL="173038" indent="12700">
              <a:lnSpc>
                <a:spcPct val="75000"/>
              </a:lnSpc>
              <a:spcBef>
                <a:spcPct val="40000"/>
              </a:spcBef>
            </a:pPr>
            <a:r>
              <a:rPr lang="it-IT" sz="1600" b="1">
                <a:solidFill>
                  <a:schemeClr val="tx2"/>
                </a:solidFill>
                <a:latin typeface="Calibri" pitchFamily="34" charset="0"/>
              </a:rPr>
              <a:t>	- reperimento delle Aziende dei settori coinvolti</a:t>
            </a:r>
          </a:p>
          <a:p>
            <a:pPr marL="173038" indent="12700">
              <a:lnSpc>
                <a:spcPct val="75000"/>
              </a:lnSpc>
              <a:spcBef>
                <a:spcPct val="40000"/>
              </a:spcBef>
            </a:pPr>
            <a:r>
              <a:rPr lang="it-IT" sz="1600" b="1">
                <a:solidFill>
                  <a:schemeClr val="tx2"/>
                </a:solidFill>
                <a:latin typeface="Calibri" pitchFamily="34" charset="0"/>
              </a:rPr>
              <a:t>	- intervento istituzionale delle Regioni</a:t>
            </a:r>
          </a:p>
          <a:p>
            <a:pPr marL="173038" indent="12700">
              <a:lnSpc>
                <a:spcPct val="75000"/>
              </a:lnSpc>
              <a:spcBef>
                <a:spcPct val="40000"/>
              </a:spcBef>
            </a:pPr>
            <a:r>
              <a:rPr lang="it-IT" sz="1600" b="1">
                <a:solidFill>
                  <a:schemeClr val="tx2"/>
                </a:solidFill>
                <a:latin typeface="Calibri" pitchFamily="34" charset="0"/>
              </a:rPr>
              <a:t>	- Interventi tecnici specifici di settore</a:t>
            </a:r>
          </a:p>
          <a:p>
            <a:pPr marL="173038" indent="12700">
              <a:lnSpc>
                <a:spcPct val="75000"/>
              </a:lnSpc>
              <a:spcBef>
                <a:spcPct val="40000"/>
              </a:spcBef>
            </a:pPr>
            <a:r>
              <a:rPr lang="it-IT" sz="1600" b="1">
                <a:solidFill>
                  <a:schemeClr val="tx2"/>
                </a:solidFill>
                <a:latin typeface="Calibri" pitchFamily="34" charset="0"/>
              </a:rPr>
              <a:t>	- interventi di eventuali aziende testimonial </a:t>
            </a:r>
          </a:p>
        </p:txBody>
      </p:sp>
      <p:sp>
        <p:nvSpPr>
          <p:cNvPr id="12294" name="WordArt 5"/>
          <p:cNvSpPr>
            <a:spLocks noChangeArrowheads="1" noChangeShapeType="1" noTextEdit="1"/>
          </p:cNvSpPr>
          <p:nvPr/>
        </p:nvSpPr>
        <p:spPr bwMode="auto">
          <a:xfrm>
            <a:off x="2339975" y="909638"/>
            <a:ext cx="4535488" cy="431800"/>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REGIONE MARCHE – attività in Brasile</a:t>
            </a:r>
          </a:p>
        </p:txBody>
      </p:sp>
      <p:sp>
        <p:nvSpPr>
          <p:cNvPr id="12295" name="WordArt 39"/>
          <p:cNvSpPr>
            <a:spLocks noChangeArrowheads="1" noChangeShapeType="1" noTextEdit="1"/>
          </p:cNvSpPr>
          <p:nvPr/>
        </p:nvSpPr>
        <p:spPr bwMode="auto">
          <a:xfrm>
            <a:off x="3203575" y="6381750"/>
            <a:ext cx="2806700" cy="287338"/>
          </a:xfrm>
          <a:prstGeom prst="rect">
            <a:avLst/>
          </a:prstGeom>
        </p:spPr>
        <p:txBody>
          <a:bodyPr wrap="none" fromWordArt="1">
            <a:prstTxWarp prst="textPlain">
              <a:avLst>
                <a:gd name="adj" fmla="val 50000"/>
              </a:avLst>
            </a:prstTxWarp>
          </a:bodyPr>
          <a:lstStyle/>
          <a:p>
            <a:pPr algn="ctr"/>
            <a:endParaRPr lang="it-IT" sz="1400" b="1" i="1" kern="10">
              <a:ln w="15875">
                <a:solidFill>
                  <a:srgbClr val="000000"/>
                </a:solidFill>
                <a:round/>
                <a:headEnd/>
                <a:tailEnd/>
              </a:ln>
              <a:solidFill>
                <a:srgbClr val="003300"/>
              </a:solidFill>
              <a:effectLst>
                <a:outerShdw dist="45791" dir="2021404" algn="ctr" rotWithShape="0">
                  <a:srgbClr val="B2B2B2">
                    <a:alpha val="79999"/>
                  </a:srgbClr>
                </a:outerShdw>
              </a:effectLst>
              <a:latin typeface="Arial"/>
              <a:cs typeface="Aria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5"/>
          <p:cNvSpPr>
            <a:spLocks noChangeArrowheads="1" noChangeShapeType="1" noTextEdit="1"/>
          </p:cNvSpPr>
          <p:nvPr/>
        </p:nvSpPr>
        <p:spPr bwMode="auto">
          <a:xfrm>
            <a:off x="3276600" y="836613"/>
            <a:ext cx="2665413" cy="3587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REGIONE MARCHE</a:t>
            </a:r>
          </a:p>
        </p:txBody>
      </p:sp>
      <p:sp>
        <p:nvSpPr>
          <p:cNvPr id="13315" name="Text Box 6"/>
          <p:cNvSpPr txBox="1">
            <a:spLocks noChangeArrowheads="1"/>
          </p:cNvSpPr>
          <p:nvPr/>
        </p:nvSpPr>
        <p:spPr bwMode="auto">
          <a:xfrm>
            <a:off x="3276600" y="2492375"/>
            <a:ext cx="3097213" cy="366713"/>
          </a:xfrm>
          <a:prstGeom prst="rect">
            <a:avLst/>
          </a:prstGeom>
          <a:noFill/>
          <a:ln w="9525">
            <a:noFill/>
            <a:miter lim="800000"/>
            <a:headEnd/>
            <a:tailEnd/>
          </a:ln>
        </p:spPr>
        <p:txBody>
          <a:bodyPr>
            <a:spAutoFit/>
          </a:bodyPr>
          <a:lstStyle/>
          <a:p>
            <a:pPr>
              <a:spcBef>
                <a:spcPct val="50000"/>
              </a:spcBef>
            </a:pPr>
            <a:endParaRPr lang="it-IT"/>
          </a:p>
        </p:txBody>
      </p:sp>
      <p:sp>
        <p:nvSpPr>
          <p:cNvPr id="13316" name="Line 7"/>
          <p:cNvSpPr>
            <a:spLocks noChangeShapeType="1"/>
          </p:cNvSpPr>
          <p:nvPr/>
        </p:nvSpPr>
        <p:spPr bwMode="auto">
          <a:xfrm>
            <a:off x="4572000" y="620713"/>
            <a:ext cx="0" cy="215900"/>
          </a:xfrm>
          <a:prstGeom prst="line">
            <a:avLst/>
          </a:prstGeom>
          <a:noFill/>
          <a:ln w="9525">
            <a:solidFill>
              <a:schemeClr val="tx1"/>
            </a:solidFill>
            <a:round/>
            <a:headEnd/>
            <a:tailEnd type="triangle" w="med" len="med"/>
          </a:ln>
        </p:spPr>
        <p:txBody>
          <a:bodyPr/>
          <a:lstStyle/>
          <a:p>
            <a:endParaRPr lang="it-IT"/>
          </a:p>
        </p:txBody>
      </p:sp>
      <p:sp>
        <p:nvSpPr>
          <p:cNvPr id="13317" name="WordArt 8"/>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13318" name="Text Box 9"/>
          <p:cNvSpPr txBox="1">
            <a:spLocks noChangeArrowheads="1"/>
          </p:cNvSpPr>
          <p:nvPr/>
        </p:nvSpPr>
        <p:spPr bwMode="auto">
          <a:xfrm>
            <a:off x="1692275" y="1628775"/>
            <a:ext cx="6553200" cy="396875"/>
          </a:xfrm>
          <a:prstGeom prst="rect">
            <a:avLst/>
          </a:prstGeom>
          <a:noFill/>
          <a:ln w="9525">
            <a:noFill/>
            <a:miter lim="800000"/>
            <a:headEnd/>
            <a:tailEnd/>
          </a:ln>
        </p:spPr>
        <p:txBody>
          <a:bodyPr>
            <a:spAutoFit/>
          </a:bodyPr>
          <a:lstStyle/>
          <a:p>
            <a:pPr>
              <a:spcBef>
                <a:spcPct val="50000"/>
              </a:spcBef>
            </a:pPr>
            <a:r>
              <a:rPr lang="it-IT" sz="2000" b="1">
                <a:solidFill>
                  <a:srgbClr val="660033"/>
                </a:solidFill>
                <a:latin typeface="Calibri" pitchFamily="34" charset="0"/>
              </a:rPr>
              <a:t>L’ATTIVITA’ DI INFORMAZIONE e COMUNICAZIONE</a:t>
            </a:r>
            <a:endParaRPr lang="it-IT" sz="2000">
              <a:solidFill>
                <a:srgbClr val="000066"/>
              </a:solidFill>
              <a:latin typeface="Calibri" pitchFamily="34" charset="0"/>
            </a:endParaRPr>
          </a:p>
        </p:txBody>
      </p:sp>
      <p:sp>
        <p:nvSpPr>
          <p:cNvPr id="13319" name="Text Box 10"/>
          <p:cNvSpPr txBox="1">
            <a:spLocks noChangeArrowheads="1"/>
          </p:cNvSpPr>
          <p:nvPr/>
        </p:nvSpPr>
        <p:spPr bwMode="auto">
          <a:xfrm>
            <a:off x="358775" y="3133725"/>
            <a:ext cx="8316913" cy="2505075"/>
          </a:xfrm>
          <a:prstGeom prst="rect">
            <a:avLst/>
          </a:prstGeom>
          <a:solidFill>
            <a:srgbClr val="CCFF99"/>
          </a:solidFill>
          <a:ln w="9525">
            <a:solidFill>
              <a:srgbClr val="003366"/>
            </a:solidFill>
            <a:miter lim="800000"/>
            <a:headEnd/>
            <a:tailEnd/>
          </a:ln>
        </p:spPr>
        <p:txBody>
          <a:bodyPr>
            <a:spAutoFit/>
          </a:bodyPr>
          <a:lstStyle/>
          <a:p>
            <a:pPr marL="92075" indent="12700">
              <a:spcBef>
                <a:spcPct val="15000"/>
              </a:spcBef>
            </a:pPr>
            <a:r>
              <a:rPr lang="it-IT" b="1">
                <a:solidFill>
                  <a:srgbClr val="800000"/>
                </a:solidFill>
                <a:latin typeface="Calibri" pitchFamily="34" charset="0"/>
              </a:rPr>
              <a:t>1.</a:t>
            </a:r>
            <a:r>
              <a:rPr lang="it-IT" b="1">
                <a:solidFill>
                  <a:srgbClr val="000066"/>
                </a:solidFill>
                <a:latin typeface="Calibri" pitchFamily="34" charset="0"/>
              </a:rPr>
              <a:t> L'attività di </a:t>
            </a:r>
            <a:r>
              <a:rPr lang="it-IT" b="1" u="sng">
                <a:solidFill>
                  <a:srgbClr val="000066"/>
                </a:solidFill>
                <a:latin typeface="Calibri" pitchFamily="34" charset="0"/>
              </a:rPr>
              <a:t>PR Media in Italia</a:t>
            </a:r>
            <a:endParaRPr lang="it-IT" b="1">
              <a:solidFill>
                <a:srgbClr val="000066"/>
              </a:solidFill>
              <a:latin typeface="Calibri" pitchFamily="34" charset="0"/>
            </a:endParaRPr>
          </a:p>
          <a:p>
            <a:pPr marL="92075" indent="12700">
              <a:spcBef>
                <a:spcPct val="15000"/>
              </a:spcBef>
            </a:pPr>
            <a:r>
              <a:rPr lang="it-IT" b="1">
                <a:solidFill>
                  <a:srgbClr val="800000"/>
                </a:solidFill>
                <a:latin typeface="Calibri" pitchFamily="34" charset="0"/>
              </a:rPr>
              <a:t>2.</a:t>
            </a:r>
            <a:r>
              <a:rPr lang="it-IT" b="1">
                <a:solidFill>
                  <a:srgbClr val="000066"/>
                </a:solidFill>
                <a:latin typeface="Calibri" pitchFamily="34" charset="0"/>
              </a:rPr>
              <a:t> Il </a:t>
            </a:r>
            <a:r>
              <a:rPr lang="it-IT" b="1" u="sng">
                <a:solidFill>
                  <a:srgbClr val="000066"/>
                </a:solidFill>
                <a:latin typeface="Calibri" pitchFamily="34" charset="0"/>
              </a:rPr>
              <a:t>coordinamento Stampa regionale, nazionale, MISE/MAE</a:t>
            </a:r>
            <a:endParaRPr lang="it-IT" b="1">
              <a:solidFill>
                <a:srgbClr val="000066"/>
              </a:solidFill>
              <a:latin typeface="Calibri" pitchFamily="34" charset="0"/>
            </a:endParaRPr>
          </a:p>
          <a:p>
            <a:pPr marL="92075" indent="12700">
              <a:spcBef>
                <a:spcPct val="15000"/>
              </a:spcBef>
            </a:pPr>
            <a:r>
              <a:rPr lang="it-IT" b="1">
                <a:solidFill>
                  <a:srgbClr val="800000"/>
                </a:solidFill>
                <a:latin typeface="Calibri" pitchFamily="34" charset="0"/>
              </a:rPr>
              <a:t>3.</a:t>
            </a:r>
            <a:r>
              <a:rPr lang="it-IT" b="1">
                <a:solidFill>
                  <a:srgbClr val="000066"/>
                </a:solidFill>
                <a:latin typeface="Calibri" pitchFamily="34" charset="0"/>
              </a:rPr>
              <a:t> Il </a:t>
            </a:r>
            <a:r>
              <a:rPr lang="it-IT" b="1" u="sng">
                <a:solidFill>
                  <a:srgbClr val="000066"/>
                </a:solidFill>
                <a:latin typeface="Calibri" pitchFamily="34" charset="0"/>
              </a:rPr>
              <a:t>coordinamento della stampa nazionale partecipante alla Missione</a:t>
            </a:r>
            <a:endParaRPr lang="it-IT" b="1">
              <a:solidFill>
                <a:srgbClr val="000066"/>
              </a:solidFill>
              <a:latin typeface="Calibri" pitchFamily="34" charset="0"/>
            </a:endParaRPr>
          </a:p>
          <a:p>
            <a:pPr marL="92075" indent="12700">
              <a:spcBef>
                <a:spcPct val="15000"/>
              </a:spcBef>
            </a:pPr>
            <a:r>
              <a:rPr lang="it-IT" b="1">
                <a:solidFill>
                  <a:srgbClr val="800000"/>
                </a:solidFill>
                <a:latin typeface="Calibri" pitchFamily="34" charset="0"/>
              </a:rPr>
              <a:t>4.</a:t>
            </a:r>
            <a:r>
              <a:rPr lang="it-IT" b="1">
                <a:solidFill>
                  <a:srgbClr val="000066"/>
                </a:solidFill>
                <a:latin typeface="Calibri" pitchFamily="34" charset="0"/>
              </a:rPr>
              <a:t> Produzione di </a:t>
            </a:r>
            <a:r>
              <a:rPr lang="it-IT" b="1" u="sng">
                <a:solidFill>
                  <a:srgbClr val="000066"/>
                </a:solidFill>
                <a:latin typeface="Calibri" pitchFamily="34" charset="0"/>
              </a:rPr>
              <a:t>materiali utili (schede tecniche; documentazione ad hoc; catalogo imprese partecipanti; ecc.)</a:t>
            </a:r>
            <a:endParaRPr lang="it-IT" b="1">
              <a:solidFill>
                <a:srgbClr val="000066"/>
              </a:solidFill>
              <a:latin typeface="Calibri" pitchFamily="34" charset="0"/>
            </a:endParaRPr>
          </a:p>
          <a:p>
            <a:pPr marL="92075" indent="12700">
              <a:spcBef>
                <a:spcPct val="15000"/>
              </a:spcBef>
            </a:pPr>
            <a:r>
              <a:rPr lang="it-IT" b="1">
                <a:solidFill>
                  <a:srgbClr val="800000"/>
                </a:solidFill>
                <a:latin typeface="Calibri" pitchFamily="34" charset="0"/>
              </a:rPr>
              <a:t>5.</a:t>
            </a:r>
            <a:r>
              <a:rPr lang="it-IT" b="1">
                <a:solidFill>
                  <a:srgbClr val="000066"/>
                </a:solidFill>
                <a:latin typeface="Calibri" pitchFamily="34" charset="0"/>
              </a:rPr>
              <a:t> Creazione di un </a:t>
            </a:r>
            <a:r>
              <a:rPr lang="it-IT" b="1" u="sng">
                <a:solidFill>
                  <a:srgbClr val="000066"/>
                </a:solidFill>
                <a:latin typeface="Calibri" pitchFamily="34" charset="0"/>
              </a:rPr>
              <a:t>sito dedicato</a:t>
            </a:r>
            <a:endParaRPr lang="it-IT" b="1">
              <a:solidFill>
                <a:srgbClr val="000066"/>
              </a:solidFill>
              <a:latin typeface="Calibri" pitchFamily="34" charset="0"/>
            </a:endParaRPr>
          </a:p>
          <a:p>
            <a:pPr marL="92075" indent="12700">
              <a:spcBef>
                <a:spcPct val="15000"/>
              </a:spcBef>
            </a:pPr>
            <a:r>
              <a:rPr lang="it-IT" b="1">
                <a:solidFill>
                  <a:srgbClr val="800000"/>
                </a:solidFill>
                <a:latin typeface="Calibri" pitchFamily="34" charset="0"/>
              </a:rPr>
              <a:t>6.</a:t>
            </a:r>
            <a:r>
              <a:rPr lang="it-IT" b="1">
                <a:solidFill>
                  <a:srgbClr val="000066"/>
                </a:solidFill>
                <a:latin typeface="Calibri" pitchFamily="34" charset="0"/>
              </a:rPr>
              <a:t> </a:t>
            </a:r>
            <a:r>
              <a:rPr lang="it-IT" b="1" u="sng">
                <a:solidFill>
                  <a:srgbClr val="000066"/>
                </a:solidFill>
                <a:latin typeface="Calibri" pitchFamily="34" charset="0"/>
              </a:rPr>
              <a:t>Coordinamento con la rappresentanza commerciale all’estero</a:t>
            </a:r>
            <a:r>
              <a:rPr lang="it-IT" b="1" u="sng">
                <a:solidFill>
                  <a:srgbClr val="002673"/>
                </a:solidFill>
                <a:latin typeface="Calibri" pitchFamily="34" charset="0"/>
              </a:rPr>
              <a:t> </a:t>
            </a:r>
            <a:r>
              <a:rPr lang="it-IT" b="1">
                <a:solidFill>
                  <a:srgbClr val="000066"/>
                </a:solidFill>
                <a:latin typeface="Calibri" pitchFamily="34" charset="0"/>
              </a:rPr>
              <a:t>per l’attività di comunicazione in Brasile</a:t>
            </a:r>
          </a:p>
        </p:txBody>
      </p:sp>
      <p:sp>
        <p:nvSpPr>
          <p:cNvPr id="13320" name="Line 11"/>
          <p:cNvSpPr>
            <a:spLocks noChangeShapeType="1"/>
          </p:cNvSpPr>
          <p:nvPr/>
        </p:nvSpPr>
        <p:spPr bwMode="auto">
          <a:xfrm>
            <a:off x="4572000" y="1268413"/>
            <a:ext cx="0" cy="288925"/>
          </a:xfrm>
          <a:prstGeom prst="line">
            <a:avLst/>
          </a:prstGeom>
          <a:noFill/>
          <a:ln w="9525">
            <a:solidFill>
              <a:schemeClr val="tx1"/>
            </a:solidFill>
            <a:round/>
            <a:headEnd/>
            <a:tailEnd type="triangle" w="med" len="med"/>
          </a:ln>
        </p:spPr>
        <p:txBody>
          <a:bodyPr/>
          <a:lstStyle/>
          <a:p>
            <a:endParaRPr lang="it-IT"/>
          </a:p>
        </p:txBody>
      </p:sp>
      <p:sp>
        <p:nvSpPr>
          <p:cNvPr id="13321" name="Oval 12"/>
          <p:cNvSpPr>
            <a:spLocks noChangeArrowheads="1"/>
          </p:cNvSpPr>
          <p:nvPr/>
        </p:nvSpPr>
        <p:spPr bwMode="auto">
          <a:xfrm>
            <a:off x="1835150" y="2205038"/>
            <a:ext cx="5256213" cy="503237"/>
          </a:xfrm>
          <a:prstGeom prst="ellipse">
            <a:avLst/>
          </a:prstGeom>
          <a:solidFill>
            <a:srgbClr val="6699FF"/>
          </a:solidFill>
          <a:ln w="9525">
            <a:solidFill>
              <a:schemeClr val="tx1"/>
            </a:solidFill>
            <a:round/>
            <a:headEnd/>
            <a:tailEnd/>
          </a:ln>
        </p:spPr>
        <p:txBody>
          <a:bodyPr wrap="none" anchor="ctr"/>
          <a:lstStyle/>
          <a:p>
            <a:endParaRPr lang="it-IT"/>
          </a:p>
        </p:txBody>
      </p:sp>
      <p:sp>
        <p:nvSpPr>
          <p:cNvPr id="13322" name="Text Box 13"/>
          <p:cNvSpPr txBox="1">
            <a:spLocks noChangeArrowheads="1"/>
          </p:cNvSpPr>
          <p:nvPr/>
        </p:nvSpPr>
        <p:spPr bwMode="auto">
          <a:xfrm>
            <a:off x="2555875" y="2270125"/>
            <a:ext cx="4392613" cy="366713"/>
          </a:xfrm>
          <a:prstGeom prst="rect">
            <a:avLst/>
          </a:prstGeom>
          <a:noFill/>
          <a:ln w="9525">
            <a:noFill/>
            <a:miter lim="800000"/>
            <a:headEnd/>
            <a:tailEnd/>
          </a:ln>
        </p:spPr>
        <p:txBody>
          <a:bodyPr>
            <a:spAutoFit/>
          </a:bodyPr>
          <a:lstStyle/>
          <a:p>
            <a:pPr>
              <a:spcBef>
                <a:spcPct val="50000"/>
              </a:spcBef>
            </a:pPr>
            <a:r>
              <a:rPr lang="it-IT" sz="1600" b="1">
                <a:latin typeface="Calibri" pitchFamily="34" charset="0"/>
              </a:rPr>
              <a:t>Informazione e Comunicazione interna: in Italia</a:t>
            </a:r>
            <a:r>
              <a:rPr lang="it-IT"/>
              <a:t> </a:t>
            </a:r>
          </a:p>
        </p:txBody>
      </p:sp>
      <p:sp>
        <p:nvSpPr>
          <p:cNvPr id="13323" name="WordArt 39"/>
          <p:cNvSpPr>
            <a:spLocks noChangeArrowheads="1" noChangeShapeType="1" noTextEdit="1"/>
          </p:cNvSpPr>
          <p:nvPr/>
        </p:nvSpPr>
        <p:spPr bwMode="auto">
          <a:xfrm>
            <a:off x="3203575" y="6381750"/>
            <a:ext cx="2806700" cy="287338"/>
          </a:xfrm>
          <a:prstGeom prst="rect">
            <a:avLst/>
          </a:prstGeom>
        </p:spPr>
        <p:txBody>
          <a:bodyPr wrap="none" fromWordArt="1">
            <a:prstTxWarp prst="textPlain">
              <a:avLst>
                <a:gd name="adj" fmla="val 50000"/>
              </a:avLst>
            </a:prstTxWarp>
          </a:bodyPr>
          <a:lstStyle/>
          <a:p>
            <a:pPr algn="ctr"/>
            <a:endParaRPr lang="it-IT" sz="1400" b="1" i="1" kern="10">
              <a:ln w="15875">
                <a:solidFill>
                  <a:srgbClr val="000000"/>
                </a:solidFill>
                <a:round/>
                <a:headEnd/>
                <a:tailEnd/>
              </a:ln>
              <a:solidFill>
                <a:srgbClr val="003300"/>
              </a:solidFill>
              <a:effectLst>
                <a:outerShdw dist="45791" dir="2021404" algn="ctr" rotWithShape="0">
                  <a:srgbClr val="B2B2B2">
                    <a:alpha val="79999"/>
                  </a:srgbClr>
                </a:outerShdw>
              </a:effectLst>
              <a:latin typeface="Arial"/>
              <a:cs typeface="Aria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5"/>
          <p:cNvSpPr>
            <a:spLocks noChangeArrowheads="1" noChangeShapeType="1" noTextEdit="1"/>
          </p:cNvSpPr>
          <p:nvPr/>
        </p:nvSpPr>
        <p:spPr bwMode="auto">
          <a:xfrm>
            <a:off x="2555875" y="1916113"/>
            <a:ext cx="4249738" cy="647700"/>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Grazie per l’attenzione</a:t>
            </a:r>
          </a:p>
        </p:txBody>
      </p:sp>
      <p:pic>
        <p:nvPicPr>
          <p:cNvPr id="14339" name="Immagine 2" descr="pagina loghi"/>
          <p:cNvPicPr>
            <a:picLocks noChangeAspect="1" noChangeArrowheads="1"/>
          </p:cNvPicPr>
          <p:nvPr/>
        </p:nvPicPr>
        <p:blipFill>
          <a:blip r:embed="rId2" cstate="print"/>
          <a:srcRect/>
          <a:stretch>
            <a:fillRect/>
          </a:stretch>
        </p:blipFill>
        <p:spPr bwMode="auto">
          <a:xfrm>
            <a:off x="323850" y="4652963"/>
            <a:ext cx="8496300" cy="1362075"/>
          </a:xfrm>
          <a:prstGeom prst="rect">
            <a:avLst/>
          </a:prstGeom>
          <a:noFill/>
          <a:ln w="9525">
            <a:noFill/>
            <a:miter lim="800000"/>
            <a:headEnd/>
            <a:tailEnd/>
          </a:ln>
        </p:spPr>
      </p:pic>
      <p:pic>
        <p:nvPicPr>
          <p:cNvPr id="14340" name="Immagine 9" descr="ITALIA_ICE"/>
          <p:cNvPicPr>
            <a:picLocks noChangeAspect="1" noChangeArrowheads="1"/>
          </p:cNvPicPr>
          <p:nvPr/>
        </p:nvPicPr>
        <p:blipFill>
          <a:blip r:embed="rId3" cstate="print"/>
          <a:srcRect/>
          <a:stretch>
            <a:fillRect/>
          </a:stretch>
        </p:blipFill>
        <p:spPr bwMode="auto">
          <a:xfrm>
            <a:off x="3779838" y="476250"/>
            <a:ext cx="1371600" cy="304800"/>
          </a:xfrm>
          <a:prstGeom prst="rect">
            <a:avLst/>
          </a:prstGeom>
          <a:noFill/>
          <a:ln w="9525">
            <a:noFill/>
            <a:miter lim="800000"/>
            <a:headEnd/>
            <a:tailEnd/>
          </a:ln>
        </p:spPr>
      </p:pic>
      <p:pic>
        <p:nvPicPr>
          <p:cNvPr id="14341" name="Immagine 10" descr="Min_Svil_Econ_stellone colorato"/>
          <p:cNvPicPr>
            <a:picLocks noChangeAspect="1" noChangeArrowheads="1"/>
          </p:cNvPicPr>
          <p:nvPr/>
        </p:nvPicPr>
        <p:blipFill>
          <a:blip r:embed="rId4" cstate="print"/>
          <a:srcRect/>
          <a:stretch>
            <a:fillRect/>
          </a:stretch>
        </p:blipFill>
        <p:spPr bwMode="auto">
          <a:xfrm>
            <a:off x="6659563" y="260350"/>
            <a:ext cx="2019300" cy="609600"/>
          </a:xfrm>
          <a:prstGeom prst="rect">
            <a:avLst/>
          </a:prstGeom>
          <a:noFill/>
          <a:ln w="9525">
            <a:noFill/>
            <a:miter lim="800000"/>
            <a:headEnd/>
            <a:tailEnd/>
          </a:ln>
        </p:spPr>
      </p:pic>
      <p:pic>
        <p:nvPicPr>
          <p:cNvPr id="14342" name="Immagine 11" descr="Min_Esteri_stellone colorato"/>
          <p:cNvPicPr>
            <a:picLocks noChangeAspect="1" noChangeArrowheads="1"/>
          </p:cNvPicPr>
          <p:nvPr/>
        </p:nvPicPr>
        <p:blipFill>
          <a:blip r:embed="rId5" cstate="print"/>
          <a:srcRect/>
          <a:stretch>
            <a:fillRect/>
          </a:stretch>
        </p:blipFill>
        <p:spPr bwMode="auto">
          <a:xfrm>
            <a:off x="611188" y="260350"/>
            <a:ext cx="1543050" cy="571500"/>
          </a:xfrm>
          <a:prstGeom prst="rect">
            <a:avLst/>
          </a:prstGeom>
          <a:noFill/>
          <a:ln w="9525">
            <a:noFill/>
            <a:miter lim="800000"/>
            <a:headEnd/>
            <a:tailEnd/>
          </a:ln>
        </p:spPr>
      </p:pic>
      <p:pic>
        <p:nvPicPr>
          <p:cNvPr id="14343" name="Immagine 12" descr="logo_SING_white"/>
          <p:cNvPicPr>
            <a:picLocks noChangeAspect="1" noChangeArrowheads="1"/>
          </p:cNvPicPr>
          <p:nvPr/>
        </p:nvPicPr>
        <p:blipFill>
          <a:blip r:embed="rId6" cstate="print"/>
          <a:srcRect/>
          <a:stretch>
            <a:fillRect/>
          </a:stretch>
        </p:blipFill>
        <p:spPr bwMode="auto">
          <a:xfrm>
            <a:off x="3924300" y="2968625"/>
            <a:ext cx="1295400" cy="1181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4099"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4100" name="WordArt 12"/>
          <p:cNvSpPr>
            <a:spLocks noChangeArrowheads="1" noChangeShapeType="1" noTextEdit="1"/>
          </p:cNvSpPr>
          <p:nvPr/>
        </p:nvSpPr>
        <p:spPr bwMode="auto">
          <a:xfrm>
            <a:off x="3286125" y="1069975"/>
            <a:ext cx="2665413" cy="3587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Dati della Missione</a:t>
            </a:r>
          </a:p>
        </p:txBody>
      </p:sp>
      <p:sp>
        <p:nvSpPr>
          <p:cNvPr id="4101" name="Rettangolo 15"/>
          <p:cNvSpPr>
            <a:spLocks noChangeArrowheads="1"/>
          </p:cNvSpPr>
          <p:nvPr/>
        </p:nvSpPr>
        <p:spPr bwMode="auto">
          <a:xfrm>
            <a:off x="179388" y="1557338"/>
            <a:ext cx="7561262" cy="357187"/>
          </a:xfrm>
          <a:prstGeom prst="rect">
            <a:avLst/>
          </a:prstGeom>
          <a:noFill/>
          <a:ln w="9525" algn="ctr">
            <a:solidFill>
              <a:srgbClr val="339966"/>
            </a:solidFill>
            <a:round/>
            <a:headEnd/>
            <a:tailEnd/>
          </a:ln>
        </p:spPr>
        <p:txBody>
          <a:bodyPr wrap="none" anchor="ctr"/>
          <a:lstStyle/>
          <a:p>
            <a:pPr marL="342900" indent="-342900"/>
            <a:r>
              <a:rPr lang="it-IT" b="1">
                <a:solidFill>
                  <a:srgbClr val="008000"/>
                </a:solidFill>
                <a:latin typeface="Calibri" pitchFamily="34" charset="0"/>
              </a:rPr>
              <a:t>  QUANDO: </a:t>
            </a:r>
            <a:r>
              <a:rPr lang="it-IT" b="1" u="sng">
                <a:solidFill>
                  <a:srgbClr val="008000"/>
                </a:solidFill>
                <a:latin typeface="Calibri" pitchFamily="34" charset="0"/>
              </a:rPr>
              <a:t>data            </a:t>
            </a:r>
            <a:r>
              <a:rPr lang="it-IT" b="1">
                <a:latin typeface="Calibri" pitchFamily="34" charset="0"/>
              </a:rPr>
              <a:t>21 – 25</a:t>
            </a:r>
            <a:r>
              <a:rPr lang="it-IT" b="1" u="sng">
                <a:solidFill>
                  <a:srgbClr val="008000"/>
                </a:solidFill>
                <a:latin typeface="Calibri" pitchFamily="34" charset="0"/>
              </a:rPr>
              <a:t> </a:t>
            </a:r>
            <a:r>
              <a:rPr lang="it-IT" b="1">
                <a:latin typeface="Calibri" pitchFamily="34" charset="0"/>
              </a:rPr>
              <a:t>Maggio 2012</a:t>
            </a:r>
          </a:p>
        </p:txBody>
      </p:sp>
      <p:sp>
        <p:nvSpPr>
          <p:cNvPr id="4102" name="Rettangolo 16"/>
          <p:cNvSpPr>
            <a:spLocks noChangeArrowheads="1"/>
          </p:cNvSpPr>
          <p:nvPr/>
        </p:nvSpPr>
        <p:spPr bwMode="auto">
          <a:xfrm>
            <a:off x="179388" y="1989138"/>
            <a:ext cx="8785225" cy="431800"/>
          </a:xfrm>
          <a:prstGeom prst="rect">
            <a:avLst/>
          </a:prstGeom>
          <a:noFill/>
          <a:ln w="9525" algn="ctr">
            <a:solidFill>
              <a:srgbClr val="339966"/>
            </a:solidFill>
            <a:round/>
            <a:headEnd/>
            <a:tailEnd/>
          </a:ln>
        </p:spPr>
        <p:txBody>
          <a:bodyPr wrap="none" anchor="ctr"/>
          <a:lstStyle/>
          <a:p>
            <a:pPr marL="342900" indent="-342900"/>
            <a:r>
              <a:rPr lang="it-IT" sz="1400">
                <a:latin typeface="Bell MT" pitchFamily="18" charset="0"/>
              </a:rPr>
              <a:t>   </a:t>
            </a:r>
          </a:p>
        </p:txBody>
      </p:sp>
      <p:sp>
        <p:nvSpPr>
          <p:cNvPr id="4103" name="Rettangolo 34"/>
          <p:cNvSpPr>
            <a:spLocks noChangeArrowheads="1"/>
          </p:cNvSpPr>
          <p:nvPr/>
        </p:nvSpPr>
        <p:spPr bwMode="auto">
          <a:xfrm>
            <a:off x="179388" y="2492375"/>
            <a:ext cx="8785225" cy="3600450"/>
          </a:xfrm>
          <a:prstGeom prst="rect">
            <a:avLst/>
          </a:prstGeom>
          <a:noFill/>
          <a:ln w="9525" algn="ctr">
            <a:solidFill>
              <a:srgbClr val="339966"/>
            </a:solidFill>
            <a:round/>
            <a:headEnd/>
            <a:tailEnd/>
          </a:ln>
        </p:spPr>
        <p:txBody>
          <a:bodyPr wrap="none" anchor="ctr"/>
          <a:lstStyle/>
          <a:p>
            <a:pPr marL="342900" indent="-342900"/>
            <a:r>
              <a:rPr lang="it-IT" sz="1400">
                <a:latin typeface="Bell MT" pitchFamily="18" charset="0"/>
              </a:rPr>
              <a:t>   </a:t>
            </a:r>
          </a:p>
        </p:txBody>
      </p:sp>
      <p:sp>
        <p:nvSpPr>
          <p:cNvPr id="4104" name="CasellaDiTesto 30"/>
          <p:cNvSpPr txBox="1">
            <a:spLocks noChangeArrowheads="1"/>
          </p:cNvSpPr>
          <p:nvPr/>
        </p:nvSpPr>
        <p:spPr bwMode="auto">
          <a:xfrm>
            <a:off x="179388" y="2492375"/>
            <a:ext cx="6408737" cy="3544888"/>
          </a:xfrm>
          <a:prstGeom prst="rect">
            <a:avLst/>
          </a:prstGeom>
          <a:noFill/>
          <a:ln w="9525">
            <a:noFill/>
            <a:miter lim="800000"/>
            <a:headEnd/>
            <a:tailEnd/>
          </a:ln>
        </p:spPr>
        <p:txBody>
          <a:bodyPr>
            <a:spAutoFit/>
          </a:bodyPr>
          <a:lstStyle/>
          <a:p>
            <a:pPr marL="628650" indent="-628650"/>
            <a:r>
              <a:rPr lang="it-IT" b="1">
                <a:solidFill>
                  <a:srgbClr val="008000"/>
                </a:solidFill>
                <a:latin typeface="Calibri" pitchFamily="34" charset="0"/>
              </a:rPr>
              <a:t>REGIONI PARTECIPANTI :</a:t>
            </a:r>
          </a:p>
          <a:p>
            <a:pPr marL="628650" indent="-628650">
              <a:buSzPct val="91000"/>
            </a:pPr>
            <a:r>
              <a:rPr lang="it-IT" sz="1600" b="1">
                <a:latin typeface="Calibri" pitchFamily="34" charset="0"/>
              </a:rPr>
              <a:t>1.   Emilia Romagna 	 </a:t>
            </a:r>
          </a:p>
          <a:p>
            <a:pPr marL="628650" indent="-628650"/>
            <a:r>
              <a:rPr lang="it-IT" sz="1600" b="1">
                <a:latin typeface="Calibri" pitchFamily="34" charset="0"/>
              </a:rPr>
              <a:t>2.   Calabria </a:t>
            </a:r>
          </a:p>
          <a:p>
            <a:pPr marL="628650" indent="-628650"/>
            <a:r>
              <a:rPr lang="it-IT" sz="1600" b="1">
                <a:latin typeface="Calibri" pitchFamily="34" charset="0"/>
              </a:rPr>
              <a:t>3.   Piemonte </a:t>
            </a:r>
            <a:endParaRPr lang="it-IT" sz="1600" b="1">
              <a:solidFill>
                <a:srgbClr val="FF3300"/>
              </a:solidFill>
              <a:latin typeface="Calibri" pitchFamily="34" charset="0"/>
            </a:endParaRPr>
          </a:p>
          <a:p>
            <a:pPr marL="628650" indent="-628650"/>
            <a:r>
              <a:rPr lang="it-IT" sz="1600" b="1">
                <a:latin typeface="Calibri" pitchFamily="34" charset="0"/>
              </a:rPr>
              <a:t>4.   Liguria </a:t>
            </a:r>
          </a:p>
          <a:p>
            <a:pPr marL="628650" indent="-628650"/>
            <a:r>
              <a:rPr lang="it-IT" sz="1600" b="1">
                <a:latin typeface="Calibri" pitchFamily="34" charset="0"/>
              </a:rPr>
              <a:t>5.   Provincia Autonoma Di Trento </a:t>
            </a:r>
          </a:p>
          <a:p>
            <a:pPr marL="628650" indent="-628650"/>
            <a:r>
              <a:rPr lang="it-IT" sz="1600" b="1">
                <a:latin typeface="Calibri" pitchFamily="34" charset="0"/>
              </a:rPr>
              <a:t>6.   Sardegna </a:t>
            </a:r>
          </a:p>
          <a:p>
            <a:pPr marL="628650" indent="-628650"/>
            <a:r>
              <a:rPr lang="it-IT" sz="1600" b="1">
                <a:latin typeface="Calibri" pitchFamily="34" charset="0"/>
              </a:rPr>
              <a:t>7.   Basilicata  </a:t>
            </a:r>
          </a:p>
          <a:p>
            <a:pPr marL="628650" indent="-628650"/>
            <a:r>
              <a:rPr lang="it-IT" sz="1600" b="1">
                <a:latin typeface="Calibri" pitchFamily="34" charset="0"/>
              </a:rPr>
              <a:t>8.   Sicilia </a:t>
            </a:r>
          </a:p>
          <a:p>
            <a:pPr marL="628650" indent="-628650"/>
            <a:r>
              <a:rPr lang="it-IT" sz="1600" b="1">
                <a:latin typeface="Calibri" pitchFamily="34" charset="0"/>
              </a:rPr>
              <a:t>9.   Toscana   </a:t>
            </a:r>
          </a:p>
          <a:p>
            <a:pPr marL="628650" indent="-628650"/>
            <a:r>
              <a:rPr lang="it-IT" sz="1600" b="1">
                <a:latin typeface="Calibri" pitchFamily="34" charset="0"/>
              </a:rPr>
              <a:t>10. Lombardia </a:t>
            </a:r>
          </a:p>
          <a:p>
            <a:pPr marL="628650" indent="-628650"/>
            <a:r>
              <a:rPr lang="it-IT" sz="1600" b="1">
                <a:latin typeface="Calibri" pitchFamily="34" charset="0"/>
              </a:rPr>
              <a:t>11. Marche </a:t>
            </a:r>
          </a:p>
          <a:p>
            <a:pPr marL="628650" indent="-628650"/>
            <a:r>
              <a:rPr lang="it-IT" sz="1600" b="1">
                <a:latin typeface="Calibri" pitchFamily="34" charset="0"/>
              </a:rPr>
              <a:t>12. Molise</a:t>
            </a:r>
          </a:p>
          <a:p>
            <a:pPr marL="628650" indent="-628650"/>
            <a:r>
              <a:rPr lang="it-IT" sz="1600" b="1">
                <a:latin typeface="Calibri" pitchFamily="34" charset="0"/>
              </a:rPr>
              <a:t>13. Puglia</a:t>
            </a:r>
          </a:p>
        </p:txBody>
      </p:sp>
      <p:sp>
        <p:nvSpPr>
          <p:cNvPr id="4105" name="CasellaDiTesto 20"/>
          <p:cNvSpPr txBox="1">
            <a:spLocks noChangeArrowheads="1"/>
          </p:cNvSpPr>
          <p:nvPr/>
        </p:nvSpPr>
        <p:spPr bwMode="auto">
          <a:xfrm>
            <a:off x="250825" y="1989138"/>
            <a:ext cx="8640763" cy="369887"/>
          </a:xfrm>
          <a:prstGeom prst="rect">
            <a:avLst/>
          </a:prstGeom>
          <a:noFill/>
          <a:ln w="9525">
            <a:noFill/>
            <a:miter lim="800000"/>
            <a:headEnd/>
            <a:tailEnd/>
          </a:ln>
        </p:spPr>
        <p:txBody>
          <a:bodyPr>
            <a:spAutoFit/>
          </a:bodyPr>
          <a:lstStyle/>
          <a:p>
            <a:pPr marL="723900" indent="-723900"/>
            <a:r>
              <a:rPr lang="it-IT" b="1">
                <a:solidFill>
                  <a:srgbClr val="008000"/>
                </a:solidFill>
                <a:latin typeface="Calibri" pitchFamily="34" charset="0"/>
              </a:rPr>
              <a:t>DOVE: </a:t>
            </a:r>
            <a:r>
              <a:rPr lang="it-IT" b="1" u="sng">
                <a:solidFill>
                  <a:srgbClr val="008000"/>
                </a:solidFill>
                <a:latin typeface="Calibri" pitchFamily="34" charset="0"/>
              </a:rPr>
              <a:t>sedi ipotizzate</a:t>
            </a:r>
            <a:r>
              <a:rPr lang="it-IT" b="1">
                <a:latin typeface="Calibri" pitchFamily="34" charset="0"/>
              </a:rPr>
              <a:t>  San Paolo, Recife, Curitiba, Belo Horizonte, San José dos Campos </a:t>
            </a:r>
          </a:p>
        </p:txBody>
      </p:sp>
      <p:sp>
        <p:nvSpPr>
          <p:cNvPr id="4106" name="Rettangolo 21"/>
          <p:cNvSpPr>
            <a:spLocks noChangeArrowheads="1"/>
          </p:cNvSpPr>
          <p:nvPr/>
        </p:nvSpPr>
        <p:spPr bwMode="auto">
          <a:xfrm>
            <a:off x="2484438" y="5157788"/>
            <a:ext cx="3635375" cy="825500"/>
          </a:xfrm>
          <a:prstGeom prst="rect">
            <a:avLst/>
          </a:prstGeom>
          <a:noFill/>
          <a:ln w="9525">
            <a:noFill/>
            <a:miter lim="800000"/>
            <a:headEnd/>
            <a:tailEnd/>
          </a:ln>
        </p:spPr>
        <p:txBody>
          <a:bodyPr>
            <a:spAutoFit/>
          </a:bodyPr>
          <a:lstStyle/>
          <a:p>
            <a:pPr marL="266700" indent="-266700"/>
            <a:r>
              <a:rPr lang="it-IT" sz="1600" b="1">
                <a:latin typeface="Calibri" pitchFamily="34" charset="0"/>
              </a:rPr>
              <a:t>14. Veneto </a:t>
            </a:r>
          </a:p>
          <a:p>
            <a:pPr marL="266700" indent="-266700"/>
            <a:r>
              <a:rPr lang="it-IT" sz="1600" b="1">
                <a:latin typeface="Calibri" pitchFamily="34" charset="0"/>
              </a:rPr>
              <a:t>15. Umbria </a:t>
            </a:r>
          </a:p>
          <a:p>
            <a:pPr marL="266700" indent="-266700"/>
            <a:r>
              <a:rPr lang="it-IT" sz="1600" b="1">
                <a:latin typeface="Calibri" pitchFamily="34" charset="0"/>
              </a:rPr>
              <a:t>16. Abruzzo</a:t>
            </a:r>
            <a:endParaRPr lang="it-IT" sz="1400" b="1">
              <a:latin typeface="Calibri" pitchFamily="34" charset="0"/>
            </a:endParaRPr>
          </a:p>
        </p:txBody>
      </p:sp>
      <p:pic>
        <p:nvPicPr>
          <p:cNvPr id="4107" name="Picture 7" descr="http://www.elementaridosson.it/IMAGES/brasile/mappa%20brasile.jpg"/>
          <p:cNvPicPr>
            <a:picLocks noChangeAspect="1" noChangeArrowheads="1"/>
          </p:cNvPicPr>
          <p:nvPr/>
        </p:nvPicPr>
        <p:blipFill>
          <a:blip r:embed="rId2" cstate="print"/>
          <a:srcRect/>
          <a:stretch>
            <a:fillRect/>
          </a:stretch>
        </p:blipFill>
        <p:spPr bwMode="auto">
          <a:xfrm>
            <a:off x="5003800" y="2565400"/>
            <a:ext cx="3433763" cy="3476625"/>
          </a:xfrm>
          <a:prstGeom prst="rect">
            <a:avLst/>
          </a:prstGeom>
          <a:noFill/>
          <a:ln w="9525">
            <a:noFill/>
            <a:miter lim="800000"/>
            <a:headEnd/>
            <a:tailEnd/>
          </a:ln>
        </p:spPr>
      </p:pic>
      <p:sp>
        <p:nvSpPr>
          <p:cNvPr id="24" name="Rettangolo arrotondato 23"/>
          <p:cNvSpPr/>
          <p:nvPr/>
        </p:nvSpPr>
        <p:spPr>
          <a:xfrm>
            <a:off x="7308850" y="4797425"/>
            <a:ext cx="647700" cy="14446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srgbClr val="FFFFFF"/>
              </a:solidFill>
            </a:endParaRPr>
          </a:p>
        </p:txBody>
      </p:sp>
      <p:sp>
        <p:nvSpPr>
          <p:cNvPr id="27" name="Rettangolo arrotondato 26"/>
          <p:cNvSpPr/>
          <p:nvPr/>
        </p:nvSpPr>
        <p:spPr>
          <a:xfrm>
            <a:off x="6516688" y="5157788"/>
            <a:ext cx="431800" cy="2159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srgbClr val="FFFFFF"/>
              </a:solidFill>
            </a:endParaRPr>
          </a:p>
        </p:txBody>
      </p:sp>
      <p:sp>
        <p:nvSpPr>
          <p:cNvPr id="25" name="Rettangolo arrotondato 24"/>
          <p:cNvSpPr/>
          <p:nvPr/>
        </p:nvSpPr>
        <p:spPr>
          <a:xfrm>
            <a:off x="7092950" y="5157788"/>
            <a:ext cx="358775" cy="2159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srgbClr val="FFFFFF"/>
              </a:solidFill>
            </a:endParaRPr>
          </a:p>
        </p:txBody>
      </p:sp>
      <p:sp>
        <p:nvSpPr>
          <p:cNvPr id="26" name="Rettangolo arrotondato 25"/>
          <p:cNvSpPr/>
          <p:nvPr/>
        </p:nvSpPr>
        <p:spPr>
          <a:xfrm>
            <a:off x="7885113" y="4005263"/>
            <a:ext cx="647700" cy="144462"/>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5123"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5124"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5125" name="WordArt 12"/>
          <p:cNvSpPr>
            <a:spLocks noChangeArrowheads="1" noChangeShapeType="1" noTextEdit="1"/>
          </p:cNvSpPr>
          <p:nvPr/>
        </p:nvSpPr>
        <p:spPr bwMode="auto">
          <a:xfrm>
            <a:off x="3286125" y="1069975"/>
            <a:ext cx="2665413" cy="3587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Dati della Missione</a:t>
            </a:r>
          </a:p>
        </p:txBody>
      </p:sp>
      <p:sp>
        <p:nvSpPr>
          <p:cNvPr id="22" name="CasellaDiTesto 21"/>
          <p:cNvSpPr txBox="1"/>
          <p:nvPr/>
        </p:nvSpPr>
        <p:spPr>
          <a:xfrm>
            <a:off x="500063" y="1700213"/>
            <a:ext cx="8175625" cy="4211637"/>
          </a:xfrm>
          <a:prstGeom prst="rect">
            <a:avLst/>
          </a:prstGeom>
          <a:noFill/>
        </p:spPr>
        <p:txBody>
          <a:bodyPr>
            <a:spAutoFit/>
          </a:bodyPr>
          <a:lstStyle/>
          <a:p>
            <a:pPr marL="342900" indent="-342900">
              <a:defRPr/>
            </a:pPr>
            <a:r>
              <a:rPr lang="it-IT" b="1">
                <a:solidFill>
                  <a:srgbClr val="008000"/>
                </a:solidFill>
                <a:effectLst>
                  <a:outerShdw blurRad="38100" dist="38100" dir="2700000" algn="tl">
                    <a:srgbClr val="000000"/>
                  </a:outerShdw>
                </a:effectLst>
                <a:latin typeface="Calibri" pitchFamily="34" charset="0"/>
              </a:rPr>
              <a:t>Draft programma Missione – Brasile:</a:t>
            </a:r>
          </a:p>
          <a:p>
            <a:pPr marL="342900" indent="-342900">
              <a:defRPr/>
            </a:pPr>
            <a:endParaRPr lang="it-IT" b="1">
              <a:solidFill>
                <a:srgbClr val="008000"/>
              </a:solidFill>
              <a:effectLst>
                <a:outerShdw blurRad="38100" dist="38100" dir="2700000" algn="tl">
                  <a:srgbClr val="000000"/>
                </a:outerShdw>
              </a:effectLst>
              <a:latin typeface="Calibri" pitchFamily="34" charset="0"/>
            </a:endParaRPr>
          </a:p>
          <a:p>
            <a:pPr marL="342900" indent="-342900">
              <a:buFontTx/>
              <a:buAutoNum type="arabicPeriod"/>
              <a:defRPr/>
            </a:pPr>
            <a:r>
              <a:rPr lang="it-IT" b="1">
                <a:solidFill>
                  <a:srgbClr val="008000"/>
                </a:solidFill>
                <a:effectLst>
                  <a:outerShdw blurRad="38100" dist="38100" dir="2700000" algn="tl">
                    <a:srgbClr val="000000"/>
                  </a:outerShdw>
                </a:effectLst>
                <a:latin typeface="Calibri" pitchFamily="34" charset="0"/>
              </a:rPr>
              <a:t>SESSIONE PLENARIA </a:t>
            </a:r>
            <a:r>
              <a:rPr lang="it-IT" b="1">
                <a:solidFill>
                  <a:srgbClr val="000000"/>
                </a:solidFill>
                <a:latin typeface="Calibri" pitchFamily="34" charset="0"/>
              </a:rPr>
              <a:t>(unificata temporalmente e geograficamente)</a:t>
            </a:r>
            <a:endParaRPr lang="it-IT" b="1">
              <a:solidFill>
                <a:srgbClr val="008000"/>
              </a:solidFill>
              <a:effectLst>
                <a:outerShdw blurRad="38100" dist="38100" dir="2700000" algn="tl">
                  <a:srgbClr val="000000"/>
                </a:outerShdw>
              </a:effectLst>
              <a:latin typeface="Calibri" pitchFamily="34" charset="0"/>
            </a:endParaRPr>
          </a:p>
          <a:p>
            <a:pPr marL="342900" indent="-342900">
              <a:buFont typeface="Arial" charset="0"/>
              <a:buChar char="•"/>
              <a:defRPr/>
            </a:pPr>
            <a:r>
              <a:rPr lang="it-IT" b="1">
                <a:solidFill>
                  <a:srgbClr val="000000"/>
                </a:solidFill>
                <a:latin typeface="Calibri" pitchFamily="34" charset="0"/>
              </a:rPr>
              <a:t>Presentazione Sistema Italia </a:t>
            </a:r>
          </a:p>
          <a:p>
            <a:pPr marL="342900" indent="-342900">
              <a:buFont typeface="Arial" charset="0"/>
              <a:buChar char="•"/>
              <a:defRPr/>
            </a:pPr>
            <a:r>
              <a:rPr lang="it-IT" b="1">
                <a:solidFill>
                  <a:srgbClr val="000000"/>
                </a:solidFill>
                <a:latin typeface="Calibri" pitchFamily="34" charset="0"/>
              </a:rPr>
              <a:t>Presentazione opportunità di collaborazione Italia-Brasile</a:t>
            </a:r>
          </a:p>
          <a:p>
            <a:pPr marL="342900" indent="-342900">
              <a:buFont typeface="Arial" charset="0"/>
              <a:buChar char="•"/>
              <a:defRPr/>
            </a:pPr>
            <a:r>
              <a:rPr lang="it-IT" b="1">
                <a:solidFill>
                  <a:srgbClr val="000000"/>
                </a:solidFill>
                <a:latin typeface="Calibri" pitchFamily="34" charset="0"/>
              </a:rPr>
              <a:t>Seminari tecno-tematici</a:t>
            </a:r>
          </a:p>
          <a:p>
            <a:pPr marL="342900" indent="-342900">
              <a:buFont typeface="Arial" charset="0"/>
              <a:buChar char="•"/>
              <a:defRPr/>
            </a:pPr>
            <a:r>
              <a:rPr lang="it-IT" b="1">
                <a:solidFill>
                  <a:srgbClr val="000000"/>
                </a:solidFill>
                <a:latin typeface="Calibri" pitchFamily="34" charset="0"/>
              </a:rPr>
              <a:t>Incontri BtoB</a:t>
            </a:r>
          </a:p>
          <a:p>
            <a:pPr marL="342900" indent="-342900">
              <a:buFont typeface="Arial" charset="0"/>
              <a:buChar char="•"/>
              <a:defRPr/>
            </a:pPr>
            <a:r>
              <a:rPr lang="it-IT" b="1">
                <a:solidFill>
                  <a:srgbClr val="000000"/>
                </a:solidFill>
                <a:latin typeface="Calibri" pitchFamily="34" charset="0"/>
              </a:rPr>
              <a:t>Sottoscrizione eventuali accordi e intese </a:t>
            </a:r>
          </a:p>
          <a:p>
            <a:pPr marL="342900" indent="-342900">
              <a:defRPr/>
            </a:pPr>
            <a:endParaRPr lang="it-IT" b="1">
              <a:solidFill>
                <a:srgbClr val="000000"/>
              </a:solidFill>
              <a:latin typeface="Calibri" pitchFamily="34" charset="0"/>
            </a:endParaRPr>
          </a:p>
          <a:p>
            <a:pPr marL="342900" indent="-342900">
              <a:buFontTx/>
              <a:buAutoNum type="arabicPeriod" startAt="2"/>
              <a:defRPr/>
            </a:pPr>
            <a:r>
              <a:rPr lang="it-IT" b="1">
                <a:solidFill>
                  <a:srgbClr val="008000"/>
                </a:solidFill>
                <a:effectLst>
                  <a:outerShdw blurRad="38100" dist="38100" dir="2700000" algn="tl">
                    <a:srgbClr val="000000"/>
                  </a:outerShdw>
                </a:effectLst>
                <a:latin typeface="Calibri" pitchFamily="34" charset="0"/>
              </a:rPr>
              <a:t>SESSIONI   PARALLELE (San Paolo - San Josè dos Campos, Belo Horizonte, Curitiba Recife ) </a:t>
            </a:r>
          </a:p>
          <a:p>
            <a:pPr marL="342900" indent="-342900">
              <a:defRPr/>
            </a:pPr>
            <a:r>
              <a:rPr lang="it-IT" b="1">
                <a:solidFill>
                  <a:srgbClr val="000000"/>
                </a:solidFill>
                <a:latin typeface="Calibri" pitchFamily="34" charset="0"/>
              </a:rPr>
              <a:t>Articolate sul territorio in base a settori di interesse e agli ambiti di specializzazione:</a:t>
            </a:r>
          </a:p>
          <a:p>
            <a:pPr marL="342900" indent="-342900">
              <a:buFont typeface="Arial" charset="0"/>
              <a:buChar char="•"/>
              <a:defRPr/>
            </a:pPr>
            <a:r>
              <a:rPr lang="it-IT" b="1">
                <a:solidFill>
                  <a:srgbClr val="000000"/>
                </a:solidFill>
                <a:latin typeface="Calibri" pitchFamily="34" charset="0"/>
              </a:rPr>
              <a:t>Seminari tecno-tematici</a:t>
            </a:r>
          </a:p>
          <a:p>
            <a:pPr marL="342900" indent="-342900">
              <a:buFont typeface="Arial" charset="0"/>
              <a:buChar char="•"/>
              <a:defRPr/>
            </a:pPr>
            <a:r>
              <a:rPr lang="it-IT" b="1">
                <a:solidFill>
                  <a:srgbClr val="000000"/>
                </a:solidFill>
                <a:latin typeface="Calibri" pitchFamily="34" charset="0"/>
              </a:rPr>
              <a:t>Incontri BtoB per ogni area</a:t>
            </a:r>
          </a:p>
          <a:p>
            <a:pPr marL="342900" indent="-342900">
              <a:buFont typeface="Arial" charset="0"/>
              <a:buChar char="•"/>
              <a:defRPr/>
            </a:pPr>
            <a:r>
              <a:rPr lang="it-IT" b="1">
                <a:solidFill>
                  <a:srgbClr val="000000"/>
                </a:solidFill>
                <a:latin typeface="Calibri" pitchFamily="34" charset="0"/>
              </a:rPr>
              <a:t>Sottoscrizione eventuali accordi e intese</a:t>
            </a:r>
          </a:p>
        </p:txBody>
      </p:sp>
      <p:sp>
        <p:nvSpPr>
          <p:cNvPr id="5127" name="Rettangolo 34"/>
          <p:cNvSpPr>
            <a:spLocks noChangeArrowheads="1"/>
          </p:cNvSpPr>
          <p:nvPr/>
        </p:nvSpPr>
        <p:spPr bwMode="auto">
          <a:xfrm>
            <a:off x="428625" y="1787525"/>
            <a:ext cx="8286750" cy="4089400"/>
          </a:xfrm>
          <a:prstGeom prst="rect">
            <a:avLst/>
          </a:prstGeom>
          <a:noFill/>
          <a:ln w="9525" algn="ctr">
            <a:solidFill>
              <a:srgbClr val="339966"/>
            </a:solidFill>
            <a:round/>
            <a:headEnd/>
            <a:tailEnd/>
          </a:ln>
        </p:spPr>
        <p:txBody>
          <a:bodyPr wrap="none" anchor="ctr"/>
          <a:lstStyle/>
          <a:p>
            <a:pPr marL="342900" indent="-342900"/>
            <a:r>
              <a:rPr lang="it-IT" sz="1400">
                <a:latin typeface="Bell MT" pitchFamily="18"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6147"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6148"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6149" name="WordArt 12"/>
          <p:cNvSpPr>
            <a:spLocks noChangeArrowheads="1" noChangeShapeType="1" noTextEdit="1"/>
          </p:cNvSpPr>
          <p:nvPr/>
        </p:nvSpPr>
        <p:spPr bwMode="auto">
          <a:xfrm>
            <a:off x="1476375" y="981075"/>
            <a:ext cx="6769100" cy="360363"/>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REGIONI COORDINATRICI/SETTORI RAPPRESENTATI</a:t>
            </a:r>
          </a:p>
        </p:txBody>
      </p:sp>
      <p:graphicFrame>
        <p:nvGraphicFramePr>
          <p:cNvPr id="6195" name="Group 51"/>
          <p:cNvGraphicFramePr>
            <a:graphicFrameLocks noGrp="1"/>
          </p:cNvGraphicFramePr>
          <p:nvPr/>
        </p:nvGraphicFramePr>
        <p:xfrm>
          <a:off x="684213" y="1673225"/>
          <a:ext cx="7775575" cy="4260906"/>
        </p:xfrm>
        <a:graphic>
          <a:graphicData uri="http://schemas.openxmlformats.org/drawingml/2006/table">
            <a:tbl>
              <a:tblPr/>
              <a:tblGrid>
                <a:gridCol w="2879725"/>
                <a:gridCol w="4895850"/>
              </a:tblGrid>
              <a:tr h="18571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dirty="0" smtClean="0">
                          <a:ln>
                            <a:noFill/>
                          </a:ln>
                          <a:solidFill>
                            <a:srgbClr val="003366"/>
                          </a:solidFill>
                          <a:effectLst/>
                          <a:latin typeface="Calibri" pitchFamily="34" charset="0"/>
                          <a:cs typeface="Times New Roman" pitchFamily="18" charset="0"/>
                        </a:rPr>
                        <a:t>Settore</a:t>
                      </a:r>
                      <a:endParaRPr kumimoji="0" lang="it-IT"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Regioni </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r>
              <a:tr h="319040">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AEROSPAZIO </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PUGLIA E UMBRIA (Coordinatrici)</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0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AGROALIMENTARE</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SICILIA E CALABRIA (Coordinatrici)</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0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AGROINDUSTRIA</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EMILIA ROMAGNA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5705">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EDILIZIA SOSTENIBILE</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PROVINCIA AUTONOMA DI TRENTO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0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dirty="0" smtClean="0">
                          <a:ln>
                            <a:noFill/>
                          </a:ln>
                          <a:solidFill>
                            <a:srgbClr val="003300"/>
                          </a:solidFill>
                          <a:effectLst/>
                          <a:latin typeface="Calibri" pitchFamily="34" charset="0"/>
                          <a:cs typeface="Times New Roman" pitchFamily="18" charset="0"/>
                        </a:rPr>
                        <a:t>ALTA TECNOLOGIA</a:t>
                      </a:r>
                      <a:endParaRPr kumimoji="0" lang="it-IT"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TOSCANA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31733">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dirty="0" smtClean="0">
                          <a:ln>
                            <a:noFill/>
                          </a:ln>
                          <a:solidFill>
                            <a:srgbClr val="003300"/>
                          </a:solidFill>
                          <a:effectLst/>
                          <a:latin typeface="Calibri" pitchFamily="34" charset="0"/>
                          <a:cs typeface="Times New Roman" pitchFamily="18" charset="0"/>
                        </a:rPr>
                        <a:t>LEGNO E ARREDO + </a:t>
                      </a:r>
                    </a:p>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dirty="0" smtClean="0">
                          <a:ln>
                            <a:noFill/>
                          </a:ln>
                          <a:solidFill>
                            <a:srgbClr val="003300"/>
                          </a:solidFill>
                          <a:effectLst/>
                          <a:latin typeface="Calibri" pitchFamily="34" charset="0"/>
                          <a:cs typeface="Times New Roman" pitchFamily="18" charset="0"/>
                        </a:rPr>
                        <a:t>CONTRACT E HOUSING SOCIALE</a:t>
                      </a:r>
                      <a:endParaRPr kumimoji="0" lang="it-IT"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MARCHE (Coordinatore)</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792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LOGISTICA E NAUTICA</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LIGURIA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0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MECCANICA</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VENETO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0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dirty="0" smtClean="0">
                          <a:ln>
                            <a:noFill/>
                          </a:ln>
                          <a:solidFill>
                            <a:srgbClr val="003300"/>
                          </a:solidFill>
                          <a:effectLst/>
                          <a:latin typeface="Calibri" pitchFamily="34" charset="0"/>
                          <a:cs typeface="Times New Roman" pitchFamily="18" charset="0"/>
                        </a:rPr>
                        <a:t>SISTEMA MODA</a:t>
                      </a:r>
                      <a:endParaRPr kumimoji="0" lang="it-IT"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MOLISE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0309">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AUTOMOTIVE</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PIEMONTE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8880">
                <a:tc>
                  <a:txBody>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00"/>
                          </a:solidFill>
                          <a:effectLst/>
                          <a:latin typeface="Calibri" pitchFamily="34" charset="0"/>
                          <a:cs typeface="Times New Roman" pitchFamily="18" charset="0"/>
                        </a:rPr>
                        <a:t>ENERGIE</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it-IT" sz="1200" b="1" i="0" u="none" strike="noStrike" cap="none" normalizeH="0" baseline="0" smtClean="0">
                          <a:ln>
                            <a:noFill/>
                          </a:ln>
                          <a:solidFill>
                            <a:srgbClr val="003366"/>
                          </a:solidFill>
                          <a:effectLst/>
                          <a:latin typeface="Calibri" pitchFamily="34" charset="0"/>
                          <a:cs typeface="Times New Roman" pitchFamily="18" charset="0"/>
                        </a:rPr>
                        <a:t>LOMBARDIA (Coordinatore)</a:t>
                      </a:r>
                      <a:r>
                        <a:rPr kumimoji="0" lang="it-IT" sz="1200" b="0" i="0" u="none" strike="noStrike" cap="none" normalizeH="0" baseline="0" smtClean="0">
                          <a:ln>
                            <a:noFill/>
                          </a:ln>
                          <a:solidFill>
                            <a:schemeClr val="tx1"/>
                          </a:solidFill>
                          <a:effectLst/>
                          <a:latin typeface="Times New Roman" pitchFamily="18" charset="0"/>
                          <a:cs typeface="Times New Roman" pitchFamily="18" charset="0"/>
                        </a:rPr>
                        <a:t> </a:t>
                      </a:r>
                      <a:r>
                        <a:rPr kumimoji="0" lang="it-IT" sz="1200" b="0" i="0" u="none" strike="noStrike" cap="none" normalizeH="0" baseline="0" smtClean="0">
                          <a:ln>
                            <a:noFill/>
                          </a:ln>
                          <a:solidFill>
                            <a:srgbClr val="003366"/>
                          </a:solidFill>
                          <a:effectLst/>
                          <a:latin typeface="Calibri" pitchFamily="34" charset="0"/>
                          <a:cs typeface="Times New Roman" pitchFamily="18" charset="0"/>
                        </a:rPr>
                        <a:t>+ tutte le Regioni partecipanti</a:t>
                      </a:r>
                      <a:endParaRPr kumimoji="0" lang="it-IT"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53009" marR="5300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7171"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7172"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7173" name="WordArt 12"/>
          <p:cNvSpPr>
            <a:spLocks noChangeArrowheads="1" noChangeShapeType="1" noTextEdit="1"/>
          </p:cNvSpPr>
          <p:nvPr/>
        </p:nvSpPr>
        <p:spPr bwMode="auto">
          <a:xfrm>
            <a:off x="2916238" y="1052513"/>
            <a:ext cx="3600450"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   </a:t>
            </a:r>
          </a:p>
        </p:txBody>
      </p:sp>
      <p:sp>
        <p:nvSpPr>
          <p:cNvPr id="7174" name="WordArt 12"/>
          <p:cNvSpPr>
            <a:spLocks noChangeArrowheads="1" noChangeShapeType="1" noTextEdit="1"/>
          </p:cNvSpPr>
          <p:nvPr/>
        </p:nvSpPr>
        <p:spPr bwMode="auto">
          <a:xfrm>
            <a:off x="2987675" y="981075"/>
            <a:ext cx="3384550"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Ripartizione Stati Brasile/Regioni/Settori   </a:t>
            </a:r>
          </a:p>
        </p:txBody>
      </p:sp>
      <p:graphicFrame>
        <p:nvGraphicFramePr>
          <p:cNvPr id="12" name="Tabella 11"/>
          <p:cNvGraphicFramePr>
            <a:graphicFrameLocks noGrp="1"/>
          </p:cNvGraphicFramePr>
          <p:nvPr/>
        </p:nvGraphicFramePr>
        <p:xfrm>
          <a:off x="539750" y="1916113"/>
          <a:ext cx="8135938" cy="3600450"/>
        </p:xfrm>
        <a:graphic>
          <a:graphicData uri="http://schemas.openxmlformats.org/drawingml/2006/table">
            <a:tbl>
              <a:tblPr/>
              <a:tblGrid>
                <a:gridCol w="2719388"/>
                <a:gridCol w="2708275"/>
                <a:gridCol w="2708275"/>
              </a:tblGrid>
              <a:tr h="400050">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SETTORE</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SUBSETTORI</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LOCALIZZAZIONE</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r>
              <a:tr h="1600200">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Agroindustria</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AEEF3"/>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Meccanica agricola </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Packaging alimentare</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Impiantistica alimentare </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Catena del freddo</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Tecnologie di raccolta e post raccolta</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AEEF3"/>
                    </a:solidFill>
                  </a:tcPr>
                </a:tc>
                <a:tc rowSpan="2">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Curitiba</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AEEF3"/>
                    </a:solidFill>
                  </a:tcPr>
                </a:tc>
              </a:tr>
              <a:tr h="1600200">
                <a:tc>
                  <a:txBody>
                    <a:bodyPr/>
                    <a:lstStyle/>
                    <a:p>
                      <a:pPr marL="457200" marR="0" lvl="0" indent="0" algn="l" defTabSz="914400" rtl="0" eaLnBrk="1" fontAlgn="base" latinLnBrk="0" hangingPunct="1">
                        <a:lnSpc>
                          <a:spcPct val="115000"/>
                        </a:lnSpc>
                        <a:spcBef>
                          <a:spcPct val="0"/>
                        </a:spcBef>
                        <a:spcAft>
                          <a:spcPct val="0"/>
                        </a:spcAft>
                        <a:buClrTx/>
                        <a:buSzTx/>
                        <a:buFontTx/>
                        <a:buNone/>
                        <a:tabLst/>
                        <a:defRPr/>
                      </a:pPr>
                      <a:r>
                        <a:rPr kumimoji="0" lang="it-IT" sz="1400" b="1"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Alta Tecnologia</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AEEF3"/>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None/>
                        <a:tabLst/>
                      </a:pPr>
                      <a:endPar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defRPr/>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Information e </a:t>
                      </a:r>
                      <a:r>
                        <a:rPr kumimoji="0" lang="it-IT"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Communication</a:t>
                      </a: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Technologies</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Scienze della vita</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endPar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AEEF3"/>
                    </a:solidFill>
                  </a:tcPr>
                </a:tc>
                <a:tc vMerge="1">
                  <a:txBody>
                    <a:bodyPr/>
                    <a:lstStyle/>
                    <a:p>
                      <a:endParaRPr lang="it-IT"/>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8195"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8196"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8197" name="WordArt 12"/>
          <p:cNvSpPr>
            <a:spLocks noChangeArrowheads="1" noChangeShapeType="1" noTextEdit="1"/>
          </p:cNvSpPr>
          <p:nvPr/>
        </p:nvSpPr>
        <p:spPr bwMode="auto">
          <a:xfrm>
            <a:off x="2916238" y="1052513"/>
            <a:ext cx="3600450"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   </a:t>
            </a:r>
          </a:p>
        </p:txBody>
      </p:sp>
      <p:sp>
        <p:nvSpPr>
          <p:cNvPr id="8198" name="WordArt 12"/>
          <p:cNvSpPr>
            <a:spLocks noChangeArrowheads="1" noChangeShapeType="1" noTextEdit="1"/>
          </p:cNvSpPr>
          <p:nvPr/>
        </p:nvSpPr>
        <p:spPr bwMode="auto">
          <a:xfrm>
            <a:off x="2987675" y="836613"/>
            <a:ext cx="3455988"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Ripartizione Stati Brasile/Regioni/Settori    </a:t>
            </a:r>
          </a:p>
        </p:txBody>
      </p:sp>
      <p:graphicFrame>
        <p:nvGraphicFramePr>
          <p:cNvPr id="13" name="Tabella 12"/>
          <p:cNvGraphicFramePr>
            <a:graphicFrameLocks noGrp="1"/>
          </p:cNvGraphicFramePr>
          <p:nvPr/>
        </p:nvGraphicFramePr>
        <p:xfrm>
          <a:off x="322263" y="1566863"/>
          <a:ext cx="8498208" cy="4221650"/>
        </p:xfrm>
        <a:graphic>
          <a:graphicData uri="http://schemas.openxmlformats.org/drawingml/2006/table">
            <a:tbl>
              <a:tblPr/>
              <a:tblGrid>
                <a:gridCol w="2840144"/>
                <a:gridCol w="2829032"/>
                <a:gridCol w="2829032"/>
              </a:tblGrid>
              <a:tr h="240300">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SETTORE</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SUBSETTORI</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LOCALIZZAZIONE</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r>
              <a:tr h="1647771">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Filiera Legno e  Arredo</a:t>
                      </a:r>
                    </a:p>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Contract</a:t>
                      </a: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 </a:t>
                      </a:r>
                      <a:r>
                        <a:rPr kumimoji="0" lang="it-IT" sz="14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Housing</a:t>
                      </a: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sociale</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Prodotti di arredo</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Illuminotecnica</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Domotica</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Designer</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Complementi e Componentistica</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Semilavorati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Accessori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Edilizia  civile</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rowSpan="4">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San Paolo</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r>
              <a:tr h="870766">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Agroalimentare</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Prodotti biologici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Vini e  bevande</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Prodotti alimentari</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vMerge="1">
                  <a:txBody>
                    <a:bodyPr/>
                    <a:lstStyle/>
                    <a:p>
                      <a:endParaRPr lang="it-IT"/>
                    </a:p>
                  </a:txBody>
                  <a:tcPr/>
                </a:tc>
              </a:tr>
              <a:tr h="792088">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Sistema Moda</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Calzature </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Abbigliamento</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Accessori</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vMerge="1">
                  <a:txBody>
                    <a:bodyPr/>
                    <a:lstStyle/>
                    <a:p>
                      <a:endParaRPr lang="it-IT"/>
                    </a:p>
                  </a:txBody>
                  <a:tcPr/>
                </a:tc>
              </a:tr>
              <a:tr h="471629">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Edilizia</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Edilizia  sostenibile </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Nuovi materiali </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None/>
                        <a:tabLst/>
                      </a:pPr>
                      <a:endPar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DBDB"/>
                    </a:solidFill>
                  </a:tcPr>
                </a:tc>
                <a:tc vMerge="1">
                  <a:txBody>
                    <a:bodyPr/>
                    <a:lstStyle/>
                    <a:p>
                      <a:endParaRPr lang="it-IT"/>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9219"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dirty="0">
                <a:ln w="12700">
                  <a:solidFill>
                    <a:srgbClr val="003300"/>
                  </a:solidFill>
                  <a:round/>
                  <a:headEnd/>
                  <a:tailEnd/>
                </a:ln>
                <a:solidFill>
                  <a:srgbClr val="000080"/>
                </a:solidFill>
                <a:latin typeface="Arial Black"/>
              </a:rPr>
              <a:t>Missione Stato Regioni Sistema Camerale Brasile 2012</a:t>
            </a:r>
          </a:p>
        </p:txBody>
      </p:sp>
      <p:sp>
        <p:nvSpPr>
          <p:cNvPr id="9220"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9221" name="WordArt 12"/>
          <p:cNvSpPr>
            <a:spLocks noChangeArrowheads="1" noChangeShapeType="1" noTextEdit="1"/>
          </p:cNvSpPr>
          <p:nvPr/>
        </p:nvSpPr>
        <p:spPr bwMode="auto">
          <a:xfrm>
            <a:off x="2916238" y="1052513"/>
            <a:ext cx="3600450"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   </a:t>
            </a:r>
          </a:p>
        </p:txBody>
      </p:sp>
      <p:sp>
        <p:nvSpPr>
          <p:cNvPr id="9222" name="WordArt 12"/>
          <p:cNvSpPr>
            <a:spLocks noChangeArrowheads="1" noChangeShapeType="1" noTextEdit="1"/>
          </p:cNvSpPr>
          <p:nvPr/>
        </p:nvSpPr>
        <p:spPr bwMode="auto">
          <a:xfrm>
            <a:off x="2987675" y="908050"/>
            <a:ext cx="3240088"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Ripartizione Stati Brasile/Regioni/Settori   </a:t>
            </a:r>
          </a:p>
        </p:txBody>
      </p:sp>
      <p:graphicFrame>
        <p:nvGraphicFramePr>
          <p:cNvPr id="11" name="Tabella 10"/>
          <p:cNvGraphicFramePr>
            <a:graphicFrameLocks noGrp="1"/>
          </p:cNvGraphicFramePr>
          <p:nvPr/>
        </p:nvGraphicFramePr>
        <p:xfrm>
          <a:off x="468313" y="1484313"/>
          <a:ext cx="8280400" cy="4969025"/>
        </p:xfrm>
        <a:graphic>
          <a:graphicData uri="http://schemas.openxmlformats.org/drawingml/2006/table">
            <a:tbl>
              <a:tblPr/>
              <a:tblGrid>
                <a:gridCol w="2767013"/>
                <a:gridCol w="2757487"/>
                <a:gridCol w="2755900"/>
              </a:tblGrid>
              <a:tr h="279417">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SETTORE</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SUBSETTORI</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LOCALIZZAZIONE</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r>
              <a:tr h="2203605">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Aerospazio</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6E3BC"/>
                    </a:solidFill>
                  </a:tcPr>
                </a:tc>
                <a:tc>
                  <a:txBody>
                    <a:bodyPr/>
                    <a:lstStyle/>
                    <a:p>
                      <a:pPr marL="342900" lvl="0" indent="-342900">
                        <a:lnSpc>
                          <a:spcPct val="115000"/>
                        </a:lnSpc>
                        <a:spcAft>
                          <a:spcPts val="0"/>
                        </a:spcAft>
                        <a:buFont typeface="Wingdings"/>
                        <a:buChar char=""/>
                      </a:pPr>
                      <a:r>
                        <a:rPr lang="it-IT" sz="1200" dirty="0" smtClean="0">
                          <a:latin typeface="Calibri"/>
                          <a:ea typeface="Calibri"/>
                          <a:cs typeface="Times New Roman"/>
                        </a:rPr>
                        <a:t>Cellula (realizzazione della struttura dell’aereo)</a:t>
                      </a:r>
                    </a:p>
                    <a:p>
                      <a:pPr marL="342900" lvl="0" indent="-342900">
                        <a:lnSpc>
                          <a:spcPct val="115000"/>
                        </a:lnSpc>
                        <a:spcAft>
                          <a:spcPts val="0"/>
                        </a:spcAft>
                        <a:buFont typeface="Wingdings"/>
                        <a:buChar char=""/>
                      </a:pPr>
                      <a:r>
                        <a:rPr lang="it-IT" sz="1200" dirty="0" smtClean="0">
                          <a:latin typeface="Calibri"/>
                          <a:ea typeface="Calibri"/>
                          <a:cs typeface="Times New Roman"/>
                        </a:rPr>
                        <a:t>Propulsore (progettazione e realizzazione del sistema propulsivo del velivolo)</a:t>
                      </a:r>
                    </a:p>
                    <a:p>
                      <a:pPr marL="342900" lvl="0" indent="-342900">
                        <a:lnSpc>
                          <a:spcPct val="115000"/>
                        </a:lnSpc>
                        <a:spcAft>
                          <a:spcPts val="0"/>
                        </a:spcAft>
                        <a:buFont typeface="Wingdings"/>
                        <a:buChar char=""/>
                      </a:pPr>
                      <a:r>
                        <a:rPr lang="it-IT" sz="1200" dirty="0" smtClean="0">
                          <a:latin typeface="Calibri"/>
                          <a:ea typeface="Calibri"/>
                          <a:cs typeface="Times New Roman"/>
                        </a:rPr>
                        <a:t>Equipaggiamenti ed Avionica (realizzazione di tutte le parti interne del velivolo e strumentazione di bordo)</a:t>
                      </a:r>
                    </a:p>
                    <a:p>
                      <a:pPr marL="342900" lvl="0" indent="-342900">
                        <a:lnSpc>
                          <a:spcPct val="115000"/>
                        </a:lnSpc>
                        <a:spcAft>
                          <a:spcPts val="0"/>
                        </a:spcAft>
                        <a:buFont typeface="Wingdings"/>
                        <a:buChar char=""/>
                      </a:pPr>
                      <a:r>
                        <a:rPr lang="it-IT" sz="1200" dirty="0" smtClean="0">
                          <a:latin typeface="Calibri"/>
                          <a:ea typeface="Calibri"/>
                          <a:cs typeface="Times New Roman"/>
                        </a:rPr>
                        <a:t>Ricerca e sviluppo</a:t>
                      </a:r>
                      <a:endPar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6E3BC"/>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San  José </a:t>
                      </a:r>
                      <a:r>
                        <a:rPr kumimoji="0" lang="it-IT" sz="1400" b="1" i="0" u="none" strike="noStrike" kern="1200" cap="none" normalizeH="0" baseline="0" dirty="0" err="1" smtClean="0">
                          <a:ln>
                            <a:noFill/>
                          </a:ln>
                          <a:solidFill>
                            <a:schemeClr val="tx1"/>
                          </a:solidFill>
                          <a:effectLst/>
                          <a:latin typeface="Calibri" pitchFamily="34" charset="0"/>
                          <a:ea typeface="Calibri" pitchFamily="34" charset="0"/>
                          <a:cs typeface="Times New Roman" pitchFamily="18" charset="0"/>
                        </a:rPr>
                        <a:t>dos</a:t>
                      </a:r>
                      <a:r>
                        <a:rPr kumimoji="0" lang="it-IT" sz="1400" b="1" i="0" u="none" strike="noStrike" kern="1200" cap="none" normalizeH="0" baseline="0" dirty="0" smtClean="0">
                          <a:ln>
                            <a:noFill/>
                          </a:ln>
                          <a:solidFill>
                            <a:schemeClr val="tx1"/>
                          </a:solidFill>
                          <a:effectLst/>
                          <a:latin typeface="Calibri" pitchFamily="34" charset="0"/>
                          <a:ea typeface="Calibri" pitchFamily="34" charset="0"/>
                          <a:cs typeface="Times New Roman" pitchFamily="18" charset="0"/>
                        </a:rPr>
                        <a:t> Campos</a:t>
                      </a: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6E3BC"/>
                    </a:solidFill>
                  </a:tcPr>
                </a:tc>
              </a:tr>
              <a:tr h="1981946">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Meccanica</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Meccanica per l’</a:t>
                      </a:r>
                      <a:r>
                        <a:rPr kumimoji="0" lang="it-IT"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Automotive</a:t>
                      </a:r>
                      <a:endPar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Meccanica per l’Elettrodomestico</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Elettromeccanica </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Meccanica agricola</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Sistemi per produrre energia da fonti rinnovabili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Macchine e forniture per ecologia e smaltimento rifiuti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Sistemi per il settore petrolchimico</a:t>
                      </a: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c rowSpan="2">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Belo Horizonte</a:t>
                      </a: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r>
              <a:tr h="504057">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Automotive</a:t>
                      </a:r>
                      <a:endPar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endPar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c vMerge="1">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endParaRPr kumimoji="0" lang="it-IT"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30864" marR="30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66"/>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4"/>
          <p:cNvSpPr txBox="1">
            <a:spLocks noChangeArrowheads="1"/>
          </p:cNvSpPr>
          <p:nvPr/>
        </p:nvSpPr>
        <p:spPr bwMode="auto">
          <a:xfrm>
            <a:off x="2484438" y="1341438"/>
            <a:ext cx="3959225" cy="366712"/>
          </a:xfrm>
          <a:prstGeom prst="rect">
            <a:avLst/>
          </a:prstGeom>
          <a:noFill/>
          <a:ln w="9525">
            <a:noFill/>
            <a:miter lim="800000"/>
            <a:headEnd/>
            <a:tailEnd/>
          </a:ln>
        </p:spPr>
        <p:txBody>
          <a:bodyPr>
            <a:spAutoFit/>
          </a:bodyPr>
          <a:lstStyle/>
          <a:p>
            <a:pPr>
              <a:spcBef>
                <a:spcPct val="50000"/>
              </a:spcBef>
            </a:pPr>
            <a:endParaRPr lang="it-IT"/>
          </a:p>
        </p:txBody>
      </p:sp>
      <p:sp>
        <p:nvSpPr>
          <p:cNvPr id="10243" name="WordArt 9"/>
          <p:cNvSpPr>
            <a:spLocks noChangeArrowheads="1" noChangeShapeType="1" noTextEdit="1"/>
          </p:cNvSpPr>
          <p:nvPr/>
        </p:nvSpPr>
        <p:spPr bwMode="auto">
          <a:xfrm>
            <a:off x="1619250" y="333375"/>
            <a:ext cx="6481763" cy="287338"/>
          </a:xfrm>
          <a:prstGeom prst="rect">
            <a:avLst/>
          </a:prstGeom>
        </p:spPr>
        <p:txBody>
          <a:bodyPr wrap="none" fromWordArt="1">
            <a:prstTxWarp prst="textPlain">
              <a:avLst>
                <a:gd name="adj" fmla="val 50000"/>
              </a:avLst>
            </a:prstTxWarp>
          </a:bodyPr>
          <a:lstStyle/>
          <a:p>
            <a:pPr algn="ctr"/>
            <a:r>
              <a:rPr lang="it-IT" sz="1400" kern="10">
                <a:ln w="12700">
                  <a:solidFill>
                    <a:srgbClr val="003300"/>
                  </a:solidFill>
                  <a:round/>
                  <a:headEnd/>
                  <a:tailEnd/>
                </a:ln>
                <a:solidFill>
                  <a:srgbClr val="000080"/>
                </a:solidFill>
                <a:latin typeface="Arial Black"/>
              </a:rPr>
              <a:t>Missione Stato Regioni Sistema Camerale Brasile 2012</a:t>
            </a:r>
          </a:p>
        </p:txBody>
      </p:sp>
      <p:sp>
        <p:nvSpPr>
          <p:cNvPr id="10244" name="Line 9"/>
          <p:cNvSpPr>
            <a:spLocks noChangeShapeType="1"/>
          </p:cNvSpPr>
          <p:nvPr/>
        </p:nvSpPr>
        <p:spPr bwMode="auto">
          <a:xfrm>
            <a:off x="4572000" y="692150"/>
            <a:ext cx="0" cy="288925"/>
          </a:xfrm>
          <a:prstGeom prst="line">
            <a:avLst/>
          </a:prstGeom>
          <a:noFill/>
          <a:ln w="9525">
            <a:solidFill>
              <a:schemeClr val="tx1"/>
            </a:solidFill>
            <a:round/>
            <a:headEnd/>
            <a:tailEnd type="triangle" w="med" len="med"/>
          </a:ln>
        </p:spPr>
        <p:txBody>
          <a:bodyPr/>
          <a:lstStyle/>
          <a:p>
            <a:endParaRPr lang="it-IT"/>
          </a:p>
        </p:txBody>
      </p:sp>
      <p:sp>
        <p:nvSpPr>
          <p:cNvPr id="10245" name="WordArt 12"/>
          <p:cNvSpPr>
            <a:spLocks noChangeArrowheads="1" noChangeShapeType="1" noTextEdit="1"/>
          </p:cNvSpPr>
          <p:nvPr/>
        </p:nvSpPr>
        <p:spPr bwMode="auto">
          <a:xfrm>
            <a:off x="2916238" y="1052513"/>
            <a:ext cx="3600450" cy="447675"/>
          </a:xfrm>
          <a:prstGeom prst="rect">
            <a:avLst/>
          </a:prstGeom>
        </p:spPr>
        <p:txBody>
          <a:bodyPr wrap="none" fromWordArt="1">
            <a:prstTxWarp prst="textPlain">
              <a:avLst>
                <a:gd name="adj" fmla="val 50000"/>
              </a:avLst>
            </a:prstTxWarp>
          </a:bodyPr>
          <a:lstStyle/>
          <a:p>
            <a:pPr algn="ctr"/>
            <a:r>
              <a:rPr lang="it-IT" sz="3600" b="1" kern="1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   </a:t>
            </a:r>
          </a:p>
        </p:txBody>
      </p:sp>
      <p:sp>
        <p:nvSpPr>
          <p:cNvPr id="10246" name="WordArt 12"/>
          <p:cNvSpPr>
            <a:spLocks noChangeArrowheads="1" noChangeShapeType="1" noTextEdit="1"/>
          </p:cNvSpPr>
          <p:nvPr/>
        </p:nvSpPr>
        <p:spPr bwMode="auto">
          <a:xfrm>
            <a:off x="1835696" y="908050"/>
            <a:ext cx="5328592" cy="447675"/>
          </a:xfrm>
          <a:prstGeom prst="rect">
            <a:avLst/>
          </a:prstGeom>
        </p:spPr>
        <p:txBody>
          <a:bodyPr wrap="none" fromWordArt="1">
            <a:prstTxWarp prst="textPlain">
              <a:avLst>
                <a:gd name="adj" fmla="val 50000"/>
              </a:avLst>
            </a:prstTxWarp>
          </a:bodyPr>
          <a:lstStyle/>
          <a:p>
            <a:pPr algn="ctr"/>
            <a:r>
              <a:rPr lang="it-IT" sz="3600" b="1" kern="10" dirty="0">
                <a:ln w="9525">
                  <a:solidFill>
                    <a:srgbClr val="000066"/>
                  </a:solidFill>
                  <a:round/>
                  <a:headEnd/>
                  <a:tailEnd/>
                </a:ln>
                <a:solidFill>
                  <a:srgbClr val="336699"/>
                </a:solidFill>
                <a:effectLst>
                  <a:outerShdw dist="45791" dir="2021404" algn="ctr" rotWithShape="0">
                    <a:srgbClr val="B2B2B2">
                      <a:alpha val="79999"/>
                    </a:srgbClr>
                  </a:outerShdw>
                </a:effectLst>
                <a:latin typeface="Calibri"/>
              </a:rPr>
              <a:t>Ripartizione Stati Brasile/Regioni/Settori   </a:t>
            </a:r>
          </a:p>
        </p:txBody>
      </p:sp>
      <p:graphicFrame>
        <p:nvGraphicFramePr>
          <p:cNvPr id="29741" name="Group 45"/>
          <p:cNvGraphicFramePr>
            <a:graphicFrameLocks noGrp="1"/>
          </p:cNvGraphicFramePr>
          <p:nvPr/>
        </p:nvGraphicFramePr>
        <p:xfrm>
          <a:off x="468313" y="2193925"/>
          <a:ext cx="8280400" cy="3540126"/>
        </p:xfrm>
        <a:graphic>
          <a:graphicData uri="http://schemas.openxmlformats.org/drawingml/2006/table">
            <a:tbl>
              <a:tblPr/>
              <a:tblGrid>
                <a:gridCol w="2767012"/>
                <a:gridCol w="2755900"/>
                <a:gridCol w="2757488"/>
              </a:tblGrid>
              <a:tr h="254000">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SETTORE</a:t>
                      </a:r>
                      <a:endParaRPr kumimoji="0" lang="it-IT"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47864" marR="47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SUBSETTORI</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47864" marR="47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LOCALIZZAZIONE</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47864" marR="47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2D69B"/>
                    </a:solidFill>
                  </a:tcPr>
                </a:tc>
              </a:tr>
              <a:tr h="1643063">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Logistica &amp; Nautica</a:t>
                      </a:r>
                    </a:p>
                  </a:txBody>
                  <a:tcPr marL="47864" marR="47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4BC96"/>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Porti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Aeroporti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Interporti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Infrastrutture per eventi sportivi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Costruzione navi da diporto</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Costruzione navi commerciali</a:t>
                      </a:r>
                    </a:p>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r>
                        <a:rPr kumimoji="0" lang="it-IT"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Componentistica</a:t>
                      </a:r>
                    </a:p>
                  </a:txBody>
                  <a:tcPr marL="47864" marR="47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4BC96"/>
                    </a:solidFill>
                  </a:tcPr>
                </a:tc>
                <a:tc rowSpan="2">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Recife</a:t>
                      </a:r>
                      <a:endParaRPr kumimoji="0" lang="it-IT"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47864" marR="478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4BC96"/>
                    </a:solidFill>
                  </a:tcPr>
                </a:tc>
              </a:tr>
              <a:tr h="1643063">
                <a:tc>
                  <a:txBody>
                    <a:bodyPr/>
                    <a:lstStyle/>
                    <a:p>
                      <a:pPr marL="457200" marR="0" lvl="0" indent="0" algn="l" defTabSz="914400" rtl="0" eaLnBrk="1" fontAlgn="base" latinLnBrk="0" hangingPunct="1">
                        <a:lnSpc>
                          <a:spcPct val="115000"/>
                        </a:lnSpc>
                        <a:spcBef>
                          <a:spcPct val="0"/>
                        </a:spcBef>
                        <a:spcAft>
                          <a:spcPct val="0"/>
                        </a:spcAft>
                        <a:buClrTx/>
                        <a:buSzTx/>
                        <a:buFontTx/>
                        <a:buNone/>
                        <a:tabLst/>
                      </a:pPr>
                      <a:r>
                        <a:rPr kumimoji="0" lang="it-IT" sz="14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Energie</a:t>
                      </a:r>
                    </a:p>
                  </a:txBody>
                  <a:tcPr marL="47864" marR="47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4BC96"/>
                    </a:solidFill>
                  </a:tcPr>
                </a:tc>
                <a:tc>
                  <a:txBody>
                    <a:bodyPr/>
                    <a:lstStyle/>
                    <a:p>
                      <a:pPr marL="342900" marR="0" lvl="0" indent="-342900" algn="l" defTabSz="914400" rtl="0" eaLnBrk="1" fontAlgn="base" latinLnBrk="0" hangingPunct="1">
                        <a:lnSpc>
                          <a:spcPct val="115000"/>
                        </a:lnSpc>
                        <a:spcBef>
                          <a:spcPct val="0"/>
                        </a:spcBef>
                        <a:spcAft>
                          <a:spcPct val="0"/>
                        </a:spcAft>
                        <a:buClrTx/>
                        <a:buSzTx/>
                        <a:buFont typeface="Wingdings" pitchFamily="2" charset="2"/>
                        <a:buChar char=""/>
                        <a:tabLst/>
                      </a:pPr>
                      <a:endParaRPr kumimoji="0" lang="it-IT" sz="12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47864" marR="4786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4BC96"/>
                    </a:solidFill>
                  </a:tcPr>
                </a:tc>
                <a:tc vMerge="1">
                  <a:txBody>
                    <a:bodyPr/>
                    <a:lstStyle/>
                    <a:p>
                      <a:endParaRPr lang="it-IT"/>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ordi">
  <a:themeElements>
    <a:clrScheme name="Bordi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fontScheme name="Bordi">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ordi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i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i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i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Bordi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Bordi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Bordi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Bordi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Bordi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3322</TotalTime>
  <Words>1629</Words>
  <Application>Microsoft Office PowerPoint</Application>
  <PresentationFormat>Presentazione su schermo (4:3)</PresentationFormat>
  <Paragraphs>352</Paragraphs>
  <Slides>22</Slides>
  <Notes>0</Notes>
  <HiddenSlides>0</HiddenSlides>
  <MMClips>0</MMClip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Bordi</vt:lpstr>
      <vt:lpstr>Diapositiva 1</vt:lpstr>
      <vt:lpstr>Diapositiva 2</vt:lpstr>
      <vt:lpstr>Diapositiva 3</vt:lpstr>
      <vt:lpstr>Diapositiva 4</vt:lpstr>
      <vt:lpstr>Diapositiva 5</vt:lpstr>
      <vt:lpstr>Diapositiva 6</vt:lpstr>
      <vt:lpstr>Diapositiva 7</vt:lpstr>
      <vt:lpstr>Diapositiva 8</vt:lpstr>
      <vt:lpstr>Diapositiva 9</vt:lpstr>
      <vt:lpstr>PROGRAMMA PRELIMINARE    </vt:lpstr>
      <vt:lpstr>Diapositiva 11</vt:lpstr>
      <vt:lpstr>Diapositiva 12</vt:lpstr>
      <vt:lpstr>Diapositiva 13</vt:lpstr>
      <vt:lpstr>Diapositiva 14</vt:lpstr>
      <vt:lpstr>Diapositiva 15</vt:lpstr>
      <vt:lpstr>FLUSSO RACCOLTA ADESIONI IMPRESE   </vt:lpstr>
      <vt:lpstr>FLUSSO RACCOLTA ADESIONI IMPRESE   </vt:lpstr>
      <vt:lpstr>FLUSSO RACCOLTA ADESIONI IMPRESE   </vt:lpstr>
      <vt:lpstr>Diapositiva 19</vt:lpstr>
      <vt:lpstr>Diapositiva 20</vt:lpstr>
      <vt:lpstr>Diapositiva 21</vt:lpstr>
      <vt:lpstr>Diapositiva 22</vt:lpstr>
    </vt:vector>
  </TitlesOfParts>
  <Company>Svim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dc:title>
  <dc:creator>Nora</dc:creator>
  <cp:lastModifiedBy>Gianna Padovani</cp:lastModifiedBy>
  <cp:revision>276</cp:revision>
  <dcterms:created xsi:type="dcterms:W3CDTF">2010-09-07T12:54:18Z</dcterms:created>
  <dcterms:modified xsi:type="dcterms:W3CDTF">2012-02-06T09:00:08Z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Documento</vt:lpwstr>
  </property>
</Properties>
</file>