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86" r:id="rId4"/>
    <p:sldId id="285" r:id="rId5"/>
    <p:sldId id="258" r:id="rId6"/>
    <p:sldId id="264" r:id="rId7"/>
    <p:sldId id="288" r:id="rId8"/>
    <p:sldId id="279" r:id="rId9"/>
  </p:sldIdLst>
  <p:sldSz cx="9144000" cy="6858000" type="screen4x3"/>
  <p:notesSz cx="6783388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0230" autoAdjust="0"/>
  </p:normalViewPr>
  <p:slideViewPr>
    <p:cSldViewPr>
      <p:cViewPr varScale="1">
        <p:scale>
          <a:sx n="58" d="100"/>
          <a:sy n="58" d="100"/>
        </p:scale>
        <p:origin x="-4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3127"/>
        <p:guide pos="21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B7EEAB-29B0-4CD1-9DE7-E2C665123EA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7D1114C-ACEB-4267-BB0C-8FB1C163F46A}">
      <dgm:prSet phldrT="[Testo]"/>
      <dgm:spPr/>
      <dgm:t>
        <a:bodyPr/>
        <a:lstStyle/>
        <a:p>
          <a:r>
            <a:rPr lang="it-IT" dirty="0" smtClean="0"/>
            <a:t>Definizione del servizio</a:t>
          </a:r>
          <a:endParaRPr lang="it-IT" dirty="0"/>
        </a:p>
      </dgm:t>
    </dgm:pt>
    <dgm:pt modelId="{2822101E-0169-4926-A65F-E427A3440240}" type="parTrans" cxnId="{99D04B9E-C63D-4B59-8346-FB4BE2FD0EA8}">
      <dgm:prSet/>
      <dgm:spPr/>
      <dgm:t>
        <a:bodyPr/>
        <a:lstStyle/>
        <a:p>
          <a:endParaRPr lang="it-IT"/>
        </a:p>
      </dgm:t>
    </dgm:pt>
    <dgm:pt modelId="{D27D7CB2-38CD-4E9C-AFD5-83266A63A866}" type="sibTrans" cxnId="{99D04B9E-C63D-4B59-8346-FB4BE2FD0EA8}">
      <dgm:prSet/>
      <dgm:spPr/>
      <dgm:t>
        <a:bodyPr/>
        <a:lstStyle/>
        <a:p>
          <a:endParaRPr lang="it-IT"/>
        </a:p>
      </dgm:t>
    </dgm:pt>
    <dgm:pt modelId="{578A235D-6F2C-4F8F-A6D2-D6F5524FFCFE}">
      <dgm:prSet phldrT="[Testo]" custT="1"/>
      <dgm:spPr/>
      <dgm:t>
        <a:bodyPr/>
        <a:lstStyle/>
        <a:p>
          <a:r>
            <a:rPr lang="it-IT" sz="1600" b="1" dirty="0" smtClean="0"/>
            <a:t>Servizio di valutazione del patrimonio in</a:t>
          </a:r>
          <a:r>
            <a:rPr lang="it-IT" sz="1600" dirty="0" smtClean="0"/>
            <a:t>tangibile dei distretti: si rivolge a micro, piccole e medie imprese dotate di brevetti e consente di valutare una singola tecnologia brevettata o di confrontare tra loro diverse tecnologie brevettate all’interno del portafoglio evidenziando le potenzialità di sfruttamento nell’ambiente di riferimento (mercato, concorrenti, tecnologie). </a:t>
          </a:r>
          <a:endParaRPr lang="it-IT" sz="1600" dirty="0"/>
        </a:p>
      </dgm:t>
    </dgm:pt>
    <dgm:pt modelId="{EB6B33BE-C8AA-469D-9710-56C22BA0A482}" type="parTrans" cxnId="{ED00982B-182D-4377-A503-CF94EC5111B8}">
      <dgm:prSet/>
      <dgm:spPr/>
      <dgm:t>
        <a:bodyPr/>
        <a:lstStyle/>
        <a:p>
          <a:endParaRPr lang="it-IT"/>
        </a:p>
      </dgm:t>
    </dgm:pt>
    <dgm:pt modelId="{140CDDC0-390C-4406-8737-9E13EE3DAB8E}" type="sibTrans" cxnId="{ED00982B-182D-4377-A503-CF94EC5111B8}">
      <dgm:prSet/>
      <dgm:spPr/>
      <dgm:t>
        <a:bodyPr/>
        <a:lstStyle/>
        <a:p>
          <a:endParaRPr lang="it-IT"/>
        </a:p>
      </dgm:t>
    </dgm:pt>
    <dgm:pt modelId="{1ED8FCD3-82B6-40E6-827C-59615D6013A1}">
      <dgm:prSet phldrT="[Testo]"/>
      <dgm:spPr/>
      <dgm:t>
        <a:bodyPr/>
        <a:lstStyle/>
        <a:p>
          <a:r>
            <a:rPr lang="it-IT" dirty="0" smtClean="0"/>
            <a:t>Testaggio del servizio</a:t>
          </a:r>
          <a:endParaRPr lang="it-IT" dirty="0"/>
        </a:p>
      </dgm:t>
    </dgm:pt>
    <dgm:pt modelId="{F6F10CCD-1C2E-4172-BC0B-2BB53FDE441C}" type="parTrans" cxnId="{F62D72B3-3A37-45AC-9491-6DD356030EFD}">
      <dgm:prSet/>
      <dgm:spPr/>
      <dgm:t>
        <a:bodyPr/>
        <a:lstStyle/>
        <a:p>
          <a:endParaRPr lang="it-IT"/>
        </a:p>
      </dgm:t>
    </dgm:pt>
    <dgm:pt modelId="{3A1CF5CB-D743-4FB3-BEF8-E2DB7852B9BE}" type="sibTrans" cxnId="{F62D72B3-3A37-45AC-9491-6DD356030EFD}">
      <dgm:prSet/>
      <dgm:spPr/>
      <dgm:t>
        <a:bodyPr/>
        <a:lstStyle/>
        <a:p>
          <a:endParaRPr lang="it-IT"/>
        </a:p>
      </dgm:t>
    </dgm:pt>
    <dgm:pt modelId="{F8E0D66B-7F52-4D6D-B6F2-70969E4F642A}">
      <dgm:prSet phldrT="[Testo]" custT="1"/>
      <dgm:spPr/>
      <dgm:t>
        <a:bodyPr/>
        <a:lstStyle/>
        <a:p>
          <a:r>
            <a:rPr lang="it-IT" sz="1600" b="1" dirty="0" smtClean="0"/>
            <a:t>Distretti/settori  coinvolti </a:t>
          </a:r>
          <a:r>
            <a:rPr lang="it-IT" sz="1600" dirty="0" smtClean="0"/>
            <a:t>: Biomedicale della provincia di Modena (67 aziende), Nautica (53 aziende) delle province di Forlì-Cesena e Ravenna , Packaging (186 )della provincia di Bologna </a:t>
          </a:r>
          <a:endParaRPr lang="it-IT" sz="1600" dirty="0"/>
        </a:p>
      </dgm:t>
    </dgm:pt>
    <dgm:pt modelId="{540B4460-01BE-4175-913F-76C1ED841999}" type="parTrans" cxnId="{EE686535-04C9-497C-B47A-6FA7C158BEA8}">
      <dgm:prSet/>
      <dgm:spPr/>
      <dgm:t>
        <a:bodyPr/>
        <a:lstStyle/>
        <a:p>
          <a:endParaRPr lang="it-IT"/>
        </a:p>
      </dgm:t>
    </dgm:pt>
    <dgm:pt modelId="{0327F2C4-37EE-4D6D-8956-E9B31B7CE3AA}" type="sibTrans" cxnId="{EE686535-04C9-497C-B47A-6FA7C158BEA8}">
      <dgm:prSet/>
      <dgm:spPr/>
      <dgm:t>
        <a:bodyPr/>
        <a:lstStyle/>
        <a:p>
          <a:endParaRPr lang="it-IT"/>
        </a:p>
      </dgm:t>
    </dgm:pt>
    <dgm:pt modelId="{FEEBBD4C-EB46-425A-B812-5C56300A9AF4}">
      <dgm:prSet phldrT="[Testo]" custT="1"/>
      <dgm:spPr/>
      <dgm:t>
        <a:bodyPr/>
        <a:lstStyle/>
        <a:p>
          <a:r>
            <a:rPr lang="it-IT" sz="1600" b="1" dirty="0" smtClean="0"/>
            <a:t>Numero di aziende coinvolte </a:t>
          </a:r>
          <a:r>
            <a:rPr lang="it-IT" sz="1600" dirty="0" smtClean="0"/>
            <a:t>per il </a:t>
          </a:r>
          <a:r>
            <a:rPr lang="it-IT" sz="1600" dirty="0" err="1" smtClean="0"/>
            <a:t>testaggio</a:t>
          </a:r>
          <a:r>
            <a:rPr lang="it-IT" sz="1600" dirty="0" smtClean="0"/>
            <a:t> del servizio: 3 Le interviste hanno confermato l’utilità del servizio per esplicitare una serie di elementi decisionali rilevanti per lo sfruttamento commerciale delle tecnologie brevettate</a:t>
          </a:r>
          <a:endParaRPr lang="it-IT" sz="1600" dirty="0"/>
        </a:p>
      </dgm:t>
    </dgm:pt>
    <dgm:pt modelId="{37EE857F-5E2C-4E17-AF57-C0F85283FBB1}" type="parTrans" cxnId="{2BC36BE2-93D7-4CEE-8E3F-EB63EE22A02B}">
      <dgm:prSet/>
      <dgm:spPr/>
      <dgm:t>
        <a:bodyPr/>
        <a:lstStyle/>
        <a:p>
          <a:endParaRPr lang="it-IT"/>
        </a:p>
      </dgm:t>
    </dgm:pt>
    <dgm:pt modelId="{99580B57-2F09-4685-AAFF-0412884A3549}" type="sibTrans" cxnId="{2BC36BE2-93D7-4CEE-8E3F-EB63EE22A02B}">
      <dgm:prSet/>
      <dgm:spPr/>
      <dgm:t>
        <a:bodyPr/>
        <a:lstStyle/>
        <a:p>
          <a:endParaRPr lang="it-IT"/>
        </a:p>
      </dgm:t>
    </dgm:pt>
    <dgm:pt modelId="{B8F7E542-909F-4076-AFEF-A1794FBC0719}">
      <dgm:prSet phldrT="[Testo]"/>
      <dgm:spPr/>
      <dgm:t>
        <a:bodyPr/>
        <a:lstStyle/>
        <a:p>
          <a:r>
            <a:rPr lang="it-IT" dirty="0" smtClean="0"/>
            <a:t>Rapporti con la comunità finanziaria</a:t>
          </a:r>
          <a:endParaRPr lang="it-IT" dirty="0"/>
        </a:p>
      </dgm:t>
    </dgm:pt>
    <dgm:pt modelId="{64EF00B2-41DB-4A85-B72D-F7F1B584402F}" type="parTrans" cxnId="{FE9A7439-8134-46FB-999E-82F57289EE49}">
      <dgm:prSet/>
      <dgm:spPr/>
      <dgm:t>
        <a:bodyPr/>
        <a:lstStyle/>
        <a:p>
          <a:endParaRPr lang="it-IT"/>
        </a:p>
      </dgm:t>
    </dgm:pt>
    <dgm:pt modelId="{BAE2DBD9-3EF2-4C4B-99F3-8C54F8A49E5C}" type="sibTrans" cxnId="{FE9A7439-8134-46FB-999E-82F57289EE49}">
      <dgm:prSet/>
      <dgm:spPr/>
      <dgm:t>
        <a:bodyPr/>
        <a:lstStyle/>
        <a:p>
          <a:endParaRPr lang="it-IT"/>
        </a:p>
      </dgm:t>
    </dgm:pt>
    <dgm:pt modelId="{7CD70EB7-2D6D-4A94-A55F-415F7EEB374F}">
      <dgm:prSet phldrT="[Testo]" custT="1"/>
      <dgm:spPr/>
      <dgm:t>
        <a:bodyPr/>
        <a:lstStyle/>
        <a:p>
          <a:r>
            <a:rPr lang="it-IT" sz="1600" dirty="0" smtClean="0"/>
            <a:t>Incontro collegiale e incontri </a:t>
          </a:r>
          <a:r>
            <a:rPr lang="it-IT" sz="1600" dirty="0" err="1" smtClean="0"/>
            <a:t>one-to-one</a:t>
          </a:r>
          <a:r>
            <a:rPr lang="it-IT" sz="1600" dirty="0" smtClean="0"/>
            <a:t> con gli </a:t>
          </a:r>
          <a:r>
            <a:rPr lang="it-IT" sz="1600" b="1" dirty="0" smtClean="0"/>
            <a:t>operatori finanziari</a:t>
          </a:r>
          <a:r>
            <a:rPr lang="it-IT" sz="1600" dirty="0" smtClean="0"/>
            <a:t> Unicredit, Mediocredito, BCC finalizzati a implementare la metodologia sperimentata dalla Camera di commercio di Venezia con adattamenti allo specifico contesto regionale concordati con gli operatori finanziari per favorire l’accesso alla finanza di debito e di rischio alle PMI che detengono </a:t>
          </a:r>
          <a:r>
            <a:rPr lang="it-IT" sz="1600" dirty="0" err="1" smtClean="0"/>
            <a:t>asset</a:t>
          </a:r>
          <a:r>
            <a:rPr lang="it-IT" sz="1600" dirty="0" smtClean="0"/>
            <a:t> di proprietà industriale.   </a:t>
          </a:r>
          <a:endParaRPr lang="it-IT" sz="1600" dirty="0"/>
        </a:p>
      </dgm:t>
    </dgm:pt>
    <dgm:pt modelId="{CF30D4F4-23E9-4AA6-A7DE-C484E4B9B063}" type="parTrans" cxnId="{852BB45C-CF94-46EF-9CA2-19A0A741AB85}">
      <dgm:prSet/>
      <dgm:spPr/>
      <dgm:t>
        <a:bodyPr/>
        <a:lstStyle/>
        <a:p>
          <a:endParaRPr lang="it-IT"/>
        </a:p>
      </dgm:t>
    </dgm:pt>
    <dgm:pt modelId="{4359B5E7-5164-4CC6-9978-955E32C912EF}" type="sibTrans" cxnId="{852BB45C-CF94-46EF-9CA2-19A0A741AB85}">
      <dgm:prSet/>
      <dgm:spPr/>
      <dgm:t>
        <a:bodyPr/>
        <a:lstStyle/>
        <a:p>
          <a:endParaRPr lang="it-IT"/>
        </a:p>
      </dgm:t>
    </dgm:pt>
    <dgm:pt modelId="{174DDD6B-8867-4AD2-A9EC-A9D349F1C570}" type="pres">
      <dgm:prSet presAssocID="{A0B7EEAB-29B0-4CD1-9DE7-E2C665123EA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D0D493-542C-4425-B2B1-27C119503C71}" type="pres">
      <dgm:prSet presAssocID="{87D1114C-ACEB-4267-BB0C-8FB1C163F46A}" presName="composite" presStyleCnt="0"/>
      <dgm:spPr/>
    </dgm:pt>
    <dgm:pt modelId="{95798185-5001-4816-8AE5-1B9D1F377F37}" type="pres">
      <dgm:prSet presAssocID="{87D1114C-ACEB-4267-BB0C-8FB1C163F46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969A9B6-F269-4931-B255-2649907A379A}" type="pres">
      <dgm:prSet presAssocID="{87D1114C-ACEB-4267-BB0C-8FB1C163F46A}" presName="descendantText" presStyleLbl="alignAcc1" presStyleIdx="0" presStyleCnt="3" custScaleY="100000" custLinFactNeighborX="1077" custLinFactNeighborY="-269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C466048-6667-419A-A14B-9CB2F57890A2}" type="pres">
      <dgm:prSet presAssocID="{D27D7CB2-38CD-4E9C-AFD5-83266A63A866}" presName="sp" presStyleCnt="0"/>
      <dgm:spPr/>
    </dgm:pt>
    <dgm:pt modelId="{24501507-5ACB-478E-B2B3-46C30E5E0766}" type="pres">
      <dgm:prSet presAssocID="{1ED8FCD3-82B6-40E6-827C-59615D6013A1}" presName="composite" presStyleCnt="0"/>
      <dgm:spPr/>
    </dgm:pt>
    <dgm:pt modelId="{AEC129B1-ED66-4B2E-9D4E-9199F006F582}" type="pres">
      <dgm:prSet presAssocID="{1ED8FCD3-82B6-40E6-827C-59615D6013A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A1085C-A216-4565-98AF-10AED576C88B}" type="pres">
      <dgm:prSet presAssocID="{1ED8FCD3-82B6-40E6-827C-59615D6013A1}" presName="descendantText" presStyleLbl="alignAcc1" presStyleIdx="1" presStyleCnt="3" custScaleY="13654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EBA1B78-2176-4316-AD75-CC307B10AD12}" type="pres">
      <dgm:prSet presAssocID="{3A1CF5CB-D743-4FB3-BEF8-E2DB7852B9BE}" presName="sp" presStyleCnt="0"/>
      <dgm:spPr/>
    </dgm:pt>
    <dgm:pt modelId="{85F57967-67CF-427F-84E1-7B48128C9CDC}" type="pres">
      <dgm:prSet presAssocID="{B8F7E542-909F-4076-AFEF-A1794FBC0719}" presName="composite" presStyleCnt="0"/>
      <dgm:spPr/>
    </dgm:pt>
    <dgm:pt modelId="{DD24AAD6-9A80-4F55-ACFD-E716C527046B}" type="pres">
      <dgm:prSet presAssocID="{B8F7E542-909F-4076-AFEF-A1794FBC071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40E6BBD-8C34-41CC-8069-8F33D96AB576}" type="pres">
      <dgm:prSet presAssocID="{B8F7E542-909F-4076-AFEF-A1794FBC0719}" presName="descendantText" presStyleLbl="alignAcc1" presStyleIdx="2" presStyleCnt="3" custScaleY="12508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BC36BE2-93D7-4CEE-8E3F-EB63EE22A02B}" srcId="{1ED8FCD3-82B6-40E6-827C-59615D6013A1}" destId="{FEEBBD4C-EB46-425A-B812-5C56300A9AF4}" srcOrd="1" destOrd="0" parTransId="{37EE857F-5E2C-4E17-AF57-C0F85283FBB1}" sibTransId="{99580B57-2F09-4685-AAFF-0412884A3549}"/>
    <dgm:cxn modelId="{99D04B9E-C63D-4B59-8346-FB4BE2FD0EA8}" srcId="{A0B7EEAB-29B0-4CD1-9DE7-E2C665123EA1}" destId="{87D1114C-ACEB-4267-BB0C-8FB1C163F46A}" srcOrd="0" destOrd="0" parTransId="{2822101E-0169-4926-A65F-E427A3440240}" sibTransId="{D27D7CB2-38CD-4E9C-AFD5-83266A63A866}"/>
    <dgm:cxn modelId="{B949A079-CA4F-4FB1-896E-882DC436CBC3}" type="presOf" srcId="{F8E0D66B-7F52-4D6D-B6F2-70969E4F642A}" destId="{FBA1085C-A216-4565-98AF-10AED576C88B}" srcOrd="0" destOrd="0" presId="urn:microsoft.com/office/officeart/2005/8/layout/chevron2"/>
    <dgm:cxn modelId="{FFD412B1-F6D3-40EC-BD0D-7C6EA2D5C196}" type="presOf" srcId="{B8F7E542-909F-4076-AFEF-A1794FBC0719}" destId="{DD24AAD6-9A80-4F55-ACFD-E716C527046B}" srcOrd="0" destOrd="0" presId="urn:microsoft.com/office/officeart/2005/8/layout/chevron2"/>
    <dgm:cxn modelId="{BC0AAAFC-1C44-4C03-8AAC-6373595F6A34}" type="presOf" srcId="{1ED8FCD3-82B6-40E6-827C-59615D6013A1}" destId="{AEC129B1-ED66-4B2E-9D4E-9199F006F582}" srcOrd="0" destOrd="0" presId="urn:microsoft.com/office/officeart/2005/8/layout/chevron2"/>
    <dgm:cxn modelId="{FE9A7439-8134-46FB-999E-82F57289EE49}" srcId="{A0B7EEAB-29B0-4CD1-9DE7-E2C665123EA1}" destId="{B8F7E542-909F-4076-AFEF-A1794FBC0719}" srcOrd="2" destOrd="0" parTransId="{64EF00B2-41DB-4A85-B72D-F7F1B584402F}" sibTransId="{BAE2DBD9-3EF2-4C4B-99F3-8C54F8A49E5C}"/>
    <dgm:cxn modelId="{C7BA2A24-705E-4F50-9A0B-EFBB3A79F1CD}" type="presOf" srcId="{578A235D-6F2C-4F8F-A6D2-D6F5524FFCFE}" destId="{2969A9B6-F269-4931-B255-2649907A379A}" srcOrd="0" destOrd="0" presId="urn:microsoft.com/office/officeart/2005/8/layout/chevron2"/>
    <dgm:cxn modelId="{EE686535-04C9-497C-B47A-6FA7C158BEA8}" srcId="{1ED8FCD3-82B6-40E6-827C-59615D6013A1}" destId="{F8E0D66B-7F52-4D6D-B6F2-70969E4F642A}" srcOrd="0" destOrd="0" parTransId="{540B4460-01BE-4175-913F-76C1ED841999}" sibTransId="{0327F2C4-37EE-4D6D-8956-E9B31B7CE3AA}"/>
    <dgm:cxn modelId="{14E16FC6-D39E-4E26-9BAE-C6122FF0F269}" type="presOf" srcId="{FEEBBD4C-EB46-425A-B812-5C56300A9AF4}" destId="{FBA1085C-A216-4565-98AF-10AED576C88B}" srcOrd="0" destOrd="1" presId="urn:microsoft.com/office/officeart/2005/8/layout/chevron2"/>
    <dgm:cxn modelId="{ED00982B-182D-4377-A503-CF94EC5111B8}" srcId="{87D1114C-ACEB-4267-BB0C-8FB1C163F46A}" destId="{578A235D-6F2C-4F8F-A6D2-D6F5524FFCFE}" srcOrd="0" destOrd="0" parTransId="{EB6B33BE-C8AA-469D-9710-56C22BA0A482}" sibTransId="{140CDDC0-390C-4406-8737-9E13EE3DAB8E}"/>
    <dgm:cxn modelId="{60821E00-F550-43B9-9AD7-5B1E55310449}" type="presOf" srcId="{A0B7EEAB-29B0-4CD1-9DE7-E2C665123EA1}" destId="{174DDD6B-8867-4AD2-A9EC-A9D349F1C570}" srcOrd="0" destOrd="0" presId="urn:microsoft.com/office/officeart/2005/8/layout/chevron2"/>
    <dgm:cxn modelId="{7E378318-AAD6-4F75-8F79-8BC40DD3019E}" type="presOf" srcId="{7CD70EB7-2D6D-4A94-A55F-415F7EEB374F}" destId="{F40E6BBD-8C34-41CC-8069-8F33D96AB576}" srcOrd="0" destOrd="0" presId="urn:microsoft.com/office/officeart/2005/8/layout/chevron2"/>
    <dgm:cxn modelId="{C20860D8-824E-4269-89C5-B11F348F0CFF}" type="presOf" srcId="{87D1114C-ACEB-4267-BB0C-8FB1C163F46A}" destId="{95798185-5001-4816-8AE5-1B9D1F377F37}" srcOrd="0" destOrd="0" presId="urn:microsoft.com/office/officeart/2005/8/layout/chevron2"/>
    <dgm:cxn modelId="{F62D72B3-3A37-45AC-9491-6DD356030EFD}" srcId="{A0B7EEAB-29B0-4CD1-9DE7-E2C665123EA1}" destId="{1ED8FCD3-82B6-40E6-827C-59615D6013A1}" srcOrd="1" destOrd="0" parTransId="{F6F10CCD-1C2E-4172-BC0B-2BB53FDE441C}" sibTransId="{3A1CF5CB-D743-4FB3-BEF8-E2DB7852B9BE}"/>
    <dgm:cxn modelId="{852BB45C-CF94-46EF-9CA2-19A0A741AB85}" srcId="{B8F7E542-909F-4076-AFEF-A1794FBC0719}" destId="{7CD70EB7-2D6D-4A94-A55F-415F7EEB374F}" srcOrd="0" destOrd="0" parTransId="{CF30D4F4-23E9-4AA6-A7DE-C484E4B9B063}" sibTransId="{4359B5E7-5164-4CC6-9978-955E32C912EF}"/>
    <dgm:cxn modelId="{0EA7276C-855B-4B7F-A9BA-E5C15EBC8881}" type="presParOf" srcId="{174DDD6B-8867-4AD2-A9EC-A9D349F1C570}" destId="{6CD0D493-542C-4425-B2B1-27C119503C71}" srcOrd="0" destOrd="0" presId="urn:microsoft.com/office/officeart/2005/8/layout/chevron2"/>
    <dgm:cxn modelId="{422DCB37-00BD-4A6B-98A1-7F0CE38AC4C9}" type="presParOf" srcId="{6CD0D493-542C-4425-B2B1-27C119503C71}" destId="{95798185-5001-4816-8AE5-1B9D1F377F37}" srcOrd="0" destOrd="0" presId="urn:microsoft.com/office/officeart/2005/8/layout/chevron2"/>
    <dgm:cxn modelId="{E94558C4-4496-423F-A06D-77D304EDD161}" type="presParOf" srcId="{6CD0D493-542C-4425-B2B1-27C119503C71}" destId="{2969A9B6-F269-4931-B255-2649907A379A}" srcOrd="1" destOrd="0" presId="urn:microsoft.com/office/officeart/2005/8/layout/chevron2"/>
    <dgm:cxn modelId="{03A6DCDA-AF60-4B0D-8DC2-E30A0E423C0E}" type="presParOf" srcId="{174DDD6B-8867-4AD2-A9EC-A9D349F1C570}" destId="{6C466048-6667-419A-A14B-9CB2F57890A2}" srcOrd="1" destOrd="0" presId="urn:microsoft.com/office/officeart/2005/8/layout/chevron2"/>
    <dgm:cxn modelId="{98A44266-116D-4064-9D3D-FC08A30240AE}" type="presParOf" srcId="{174DDD6B-8867-4AD2-A9EC-A9D349F1C570}" destId="{24501507-5ACB-478E-B2B3-46C30E5E0766}" srcOrd="2" destOrd="0" presId="urn:microsoft.com/office/officeart/2005/8/layout/chevron2"/>
    <dgm:cxn modelId="{A073D4E1-3C4F-46AB-BB49-356AD3C08162}" type="presParOf" srcId="{24501507-5ACB-478E-B2B3-46C30E5E0766}" destId="{AEC129B1-ED66-4B2E-9D4E-9199F006F582}" srcOrd="0" destOrd="0" presId="urn:microsoft.com/office/officeart/2005/8/layout/chevron2"/>
    <dgm:cxn modelId="{91BFF38F-DC55-4CE1-8E84-1F50B9546A7C}" type="presParOf" srcId="{24501507-5ACB-478E-B2B3-46C30E5E0766}" destId="{FBA1085C-A216-4565-98AF-10AED576C88B}" srcOrd="1" destOrd="0" presId="urn:microsoft.com/office/officeart/2005/8/layout/chevron2"/>
    <dgm:cxn modelId="{9CB1BE8F-6DF2-4C12-9A9F-1786BC60DB6C}" type="presParOf" srcId="{174DDD6B-8867-4AD2-A9EC-A9D349F1C570}" destId="{AEBA1B78-2176-4316-AD75-CC307B10AD12}" srcOrd="3" destOrd="0" presId="urn:microsoft.com/office/officeart/2005/8/layout/chevron2"/>
    <dgm:cxn modelId="{50F27E9A-58DC-4801-A90A-F87EBF09D820}" type="presParOf" srcId="{174DDD6B-8867-4AD2-A9EC-A9D349F1C570}" destId="{85F57967-67CF-427F-84E1-7B48128C9CDC}" srcOrd="4" destOrd="0" presId="urn:microsoft.com/office/officeart/2005/8/layout/chevron2"/>
    <dgm:cxn modelId="{FF74E8C7-9B77-406B-B2D2-EA38FB0CD68B}" type="presParOf" srcId="{85F57967-67CF-427F-84E1-7B48128C9CDC}" destId="{DD24AAD6-9A80-4F55-ACFD-E716C527046B}" srcOrd="0" destOrd="0" presId="urn:microsoft.com/office/officeart/2005/8/layout/chevron2"/>
    <dgm:cxn modelId="{64B4EF7B-CA91-40D0-B75D-EA133A4A5ABC}" type="presParOf" srcId="{85F57967-67CF-427F-84E1-7B48128C9CDC}" destId="{F40E6BBD-8C34-41CC-8069-8F33D96AB5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B00803-BED1-4C04-9A1B-7EA52F1E346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1331B84-75F6-46E6-B6F0-9259F15C3ED4}">
      <dgm:prSet phldrT="[Testo]"/>
      <dgm:spPr/>
      <dgm:t>
        <a:bodyPr/>
        <a:lstStyle/>
        <a:p>
          <a:r>
            <a:rPr lang="it-IT" dirty="0" smtClean="0"/>
            <a:t>Valutazione e comunicazione del PI della SME</a:t>
          </a:r>
          <a:endParaRPr lang="it-IT" dirty="0"/>
        </a:p>
      </dgm:t>
    </dgm:pt>
    <dgm:pt modelId="{DF78BA4C-7CC4-44AA-A21F-7C113BFC6E40}" type="parTrans" cxnId="{83B198CD-DE9C-484D-ADC4-0676F063DD5D}">
      <dgm:prSet/>
      <dgm:spPr/>
      <dgm:t>
        <a:bodyPr/>
        <a:lstStyle/>
        <a:p>
          <a:endParaRPr lang="it-IT"/>
        </a:p>
      </dgm:t>
    </dgm:pt>
    <dgm:pt modelId="{B10C705D-0E31-4A44-9D2D-309580F4848A}" type="sibTrans" cxnId="{83B198CD-DE9C-484D-ADC4-0676F063DD5D}">
      <dgm:prSet/>
      <dgm:spPr/>
      <dgm:t>
        <a:bodyPr/>
        <a:lstStyle/>
        <a:p>
          <a:endParaRPr lang="it-IT"/>
        </a:p>
      </dgm:t>
    </dgm:pt>
    <dgm:pt modelId="{C692F6F1-C862-4E26-83DD-A06DE418556D}">
      <dgm:prSet phldrT="[Testo]"/>
      <dgm:spPr/>
      <dgm:t>
        <a:bodyPr/>
        <a:lstStyle/>
        <a:p>
          <a:r>
            <a:rPr lang="it-IT" dirty="0" smtClean="0"/>
            <a:t>UNIONCAMERE PIEMONTE</a:t>
          </a:r>
          <a:endParaRPr lang="it-IT" dirty="0"/>
        </a:p>
      </dgm:t>
    </dgm:pt>
    <dgm:pt modelId="{EC80E601-FBAD-43A9-BF46-7F57BD3CFAED}" type="parTrans" cxnId="{BEA0ECE0-33D3-4913-A0D4-2D8F609487DE}">
      <dgm:prSet/>
      <dgm:spPr/>
      <dgm:t>
        <a:bodyPr/>
        <a:lstStyle/>
        <a:p>
          <a:endParaRPr lang="it-IT"/>
        </a:p>
      </dgm:t>
    </dgm:pt>
    <dgm:pt modelId="{82E4F3BB-CAB0-470C-9039-1E99EFB355AA}" type="sibTrans" cxnId="{BEA0ECE0-33D3-4913-A0D4-2D8F609487DE}">
      <dgm:prSet/>
      <dgm:spPr/>
      <dgm:t>
        <a:bodyPr/>
        <a:lstStyle/>
        <a:p>
          <a:endParaRPr lang="it-IT"/>
        </a:p>
      </dgm:t>
    </dgm:pt>
    <dgm:pt modelId="{70120CB9-6E87-4C7C-A5B4-04D7D2819709}">
      <dgm:prSet phldrT="[Testo]"/>
      <dgm:spPr/>
      <dgm:t>
        <a:bodyPr/>
        <a:lstStyle/>
        <a:p>
          <a:r>
            <a:rPr lang="it-IT" dirty="0" smtClean="0"/>
            <a:t>Valutazione del posizionamento competitivo del portafoglio tecnologico dell’azienda</a:t>
          </a:r>
          <a:endParaRPr lang="it-IT" dirty="0"/>
        </a:p>
      </dgm:t>
    </dgm:pt>
    <dgm:pt modelId="{BA61401F-9BC0-46EC-8441-C6C88A772A60}" type="parTrans" cxnId="{EE898101-99CB-42D7-BAC3-802C3C8A1B6B}">
      <dgm:prSet/>
      <dgm:spPr/>
      <dgm:t>
        <a:bodyPr/>
        <a:lstStyle/>
        <a:p>
          <a:endParaRPr lang="it-IT"/>
        </a:p>
      </dgm:t>
    </dgm:pt>
    <dgm:pt modelId="{CDDD7722-D007-4F2B-B01F-74DFEFF8FFA5}" type="sibTrans" cxnId="{EE898101-99CB-42D7-BAC3-802C3C8A1B6B}">
      <dgm:prSet/>
      <dgm:spPr/>
      <dgm:t>
        <a:bodyPr/>
        <a:lstStyle/>
        <a:p>
          <a:endParaRPr lang="it-IT"/>
        </a:p>
      </dgm:t>
    </dgm:pt>
    <dgm:pt modelId="{7C23F19D-FAE9-4168-9546-DBC7AB859E1B}">
      <dgm:prSet phldrT="[Testo]"/>
      <dgm:spPr/>
      <dgm:t>
        <a:bodyPr/>
        <a:lstStyle/>
        <a:p>
          <a:r>
            <a:rPr lang="it-IT" dirty="0" smtClean="0"/>
            <a:t>UNIONCAMERE EMILIA ROMAGNA</a:t>
          </a:r>
          <a:endParaRPr lang="it-IT" dirty="0"/>
        </a:p>
      </dgm:t>
    </dgm:pt>
    <dgm:pt modelId="{D04DC5A5-5448-45A3-A66C-3FFAC373A3DB}" type="parTrans" cxnId="{F067D6FB-90CE-4A96-A327-48A7CED2456F}">
      <dgm:prSet/>
      <dgm:spPr/>
      <dgm:t>
        <a:bodyPr/>
        <a:lstStyle/>
        <a:p>
          <a:endParaRPr lang="it-IT"/>
        </a:p>
      </dgm:t>
    </dgm:pt>
    <dgm:pt modelId="{ACE6B6D4-7726-4829-B87B-6B8A7E7F525A}" type="sibTrans" cxnId="{F067D6FB-90CE-4A96-A327-48A7CED2456F}">
      <dgm:prSet/>
      <dgm:spPr/>
      <dgm:t>
        <a:bodyPr/>
        <a:lstStyle/>
        <a:p>
          <a:endParaRPr lang="it-IT"/>
        </a:p>
      </dgm:t>
    </dgm:pt>
    <dgm:pt modelId="{744D7C1E-CD3B-404D-B995-1A31C37F1203}">
      <dgm:prSet phldrT="[Testo]"/>
      <dgm:spPr/>
      <dgm:t>
        <a:bodyPr/>
        <a:lstStyle/>
        <a:p>
          <a:r>
            <a:rPr lang="it-IT" dirty="0" smtClean="0"/>
            <a:t>Valutazione e preparazione al trasferimento tecnologico</a:t>
          </a:r>
          <a:endParaRPr lang="it-IT" dirty="0"/>
        </a:p>
      </dgm:t>
    </dgm:pt>
    <dgm:pt modelId="{4114ABF3-D51B-489A-962C-EEFBD4CD2FC4}" type="parTrans" cxnId="{0E20B995-7D5C-4C5D-9621-EBD8AE1BBED3}">
      <dgm:prSet/>
      <dgm:spPr/>
      <dgm:t>
        <a:bodyPr/>
        <a:lstStyle/>
        <a:p>
          <a:endParaRPr lang="it-IT"/>
        </a:p>
      </dgm:t>
    </dgm:pt>
    <dgm:pt modelId="{E7E71C2B-1075-4EC6-9F71-6E8FE239E127}" type="sibTrans" cxnId="{0E20B995-7D5C-4C5D-9621-EBD8AE1BBED3}">
      <dgm:prSet/>
      <dgm:spPr/>
      <dgm:t>
        <a:bodyPr/>
        <a:lstStyle/>
        <a:p>
          <a:endParaRPr lang="it-IT"/>
        </a:p>
      </dgm:t>
    </dgm:pt>
    <dgm:pt modelId="{65DC41F7-FC3E-418B-BEBD-2AA17A39118F}">
      <dgm:prSet phldrT="[Testo]"/>
      <dgm:spPr/>
      <dgm:t>
        <a:bodyPr/>
        <a:lstStyle/>
        <a:p>
          <a:r>
            <a:rPr lang="it-IT" dirty="0" smtClean="0"/>
            <a:t>UNIONCAMERE VENETO</a:t>
          </a:r>
          <a:endParaRPr lang="it-IT" dirty="0"/>
        </a:p>
      </dgm:t>
    </dgm:pt>
    <dgm:pt modelId="{2E78E66B-12FA-441D-A516-E707B04EE8F7}" type="parTrans" cxnId="{B4EE3643-6D85-48A1-9684-A5C6675AF6EC}">
      <dgm:prSet/>
      <dgm:spPr/>
      <dgm:t>
        <a:bodyPr/>
        <a:lstStyle/>
        <a:p>
          <a:endParaRPr lang="it-IT"/>
        </a:p>
      </dgm:t>
    </dgm:pt>
    <dgm:pt modelId="{39898EF8-865F-42BF-B159-FCDD0710BC7D}" type="sibTrans" cxnId="{B4EE3643-6D85-48A1-9684-A5C6675AF6EC}">
      <dgm:prSet/>
      <dgm:spPr/>
      <dgm:t>
        <a:bodyPr/>
        <a:lstStyle/>
        <a:p>
          <a:endParaRPr lang="it-IT"/>
        </a:p>
      </dgm:t>
    </dgm:pt>
    <dgm:pt modelId="{B75EF659-2E76-4FF7-B383-7E1F886DBC28}" type="pres">
      <dgm:prSet presAssocID="{0CB00803-BED1-4C04-9A1B-7EA52F1E346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72DF0D7F-0F06-415B-8A58-6F90F6BE8B12}" type="pres">
      <dgm:prSet presAssocID="{11331B84-75F6-46E6-B6F0-9259F15C3ED4}" presName="root" presStyleCnt="0"/>
      <dgm:spPr/>
    </dgm:pt>
    <dgm:pt modelId="{CCD7CD16-1471-4175-B4CE-7935E2689EA0}" type="pres">
      <dgm:prSet presAssocID="{11331B84-75F6-46E6-B6F0-9259F15C3ED4}" presName="rootComposite" presStyleCnt="0"/>
      <dgm:spPr/>
    </dgm:pt>
    <dgm:pt modelId="{38E07A53-05CB-4705-881B-C87E4D432596}" type="pres">
      <dgm:prSet presAssocID="{11331B84-75F6-46E6-B6F0-9259F15C3ED4}" presName="rootText" presStyleLbl="node1" presStyleIdx="0" presStyleCnt="3"/>
      <dgm:spPr/>
      <dgm:t>
        <a:bodyPr/>
        <a:lstStyle/>
        <a:p>
          <a:endParaRPr lang="it-IT"/>
        </a:p>
      </dgm:t>
    </dgm:pt>
    <dgm:pt modelId="{A5C0F067-7A7E-4D52-8902-D254C0F4844A}" type="pres">
      <dgm:prSet presAssocID="{11331B84-75F6-46E6-B6F0-9259F15C3ED4}" presName="rootConnector" presStyleLbl="node1" presStyleIdx="0" presStyleCnt="3"/>
      <dgm:spPr/>
      <dgm:t>
        <a:bodyPr/>
        <a:lstStyle/>
        <a:p>
          <a:endParaRPr lang="it-IT"/>
        </a:p>
      </dgm:t>
    </dgm:pt>
    <dgm:pt modelId="{FF6C9972-0D6F-4B65-A5ED-AE31DCCAF3C9}" type="pres">
      <dgm:prSet presAssocID="{11331B84-75F6-46E6-B6F0-9259F15C3ED4}" presName="childShape" presStyleCnt="0"/>
      <dgm:spPr/>
    </dgm:pt>
    <dgm:pt modelId="{255FAF12-71D8-4332-ACCC-7DA89FECA0C5}" type="pres">
      <dgm:prSet presAssocID="{EC80E601-FBAD-43A9-BF46-7F57BD3CFAED}" presName="Name13" presStyleLbl="parChTrans1D2" presStyleIdx="0" presStyleCnt="3"/>
      <dgm:spPr/>
      <dgm:t>
        <a:bodyPr/>
        <a:lstStyle/>
        <a:p>
          <a:endParaRPr lang="it-IT"/>
        </a:p>
      </dgm:t>
    </dgm:pt>
    <dgm:pt modelId="{29E5FE75-40EA-4C17-85E1-41DA69CDD46D}" type="pres">
      <dgm:prSet presAssocID="{C692F6F1-C862-4E26-83DD-A06DE418556D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748849-7D23-4079-95A9-A5A7A34AF0CD}" type="pres">
      <dgm:prSet presAssocID="{70120CB9-6E87-4C7C-A5B4-04D7D2819709}" presName="root" presStyleCnt="0"/>
      <dgm:spPr/>
    </dgm:pt>
    <dgm:pt modelId="{3D962EE0-A9D0-40A4-BFE0-2BCE662037B3}" type="pres">
      <dgm:prSet presAssocID="{70120CB9-6E87-4C7C-A5B4-04D7D2819709}" presName="rootComposite" presStyleCnt="0"/>
      <dgm:spPr/>
    </dgm:pt>
    <dgm:pt modelId="{32D6CECA-93C5-4D4E-B733-D14C445389D1}" type="pres">
      <dgm:prSet presAssocID="{70120CB9-6E87-4C7C-A5B4-04D7D2819709}" presName="rootText" presStyleLbl="node1" presStyleIdx="1" presStyleCnt="3"/>
      <dgm:spPr/>
      <dgm:t>
        <a:bodyPr/>
        <a:lstStyle/>
        <a:p>
          <a:endParaRPr lang="it-IT"/>
        </a:p>
      </dgm:t>
    </dgm:pt>
    <dgm:pt modelId="{95B50AD7-2CA6-46FB-B0AE-075F172BA52F}" type="pres">
      <dgm:prSet presAssocID="{70120CB9-6E87-4C7C-A5B4-04D7D2819709}" presName="rootConnector" presStyleLbl="node1" presStyleIdx="1" presStyleCnt="3"/>
      <dgm:spPr/>
      <dgm:t>
        <a:bodyPr/>
        <a:lstStyle/>
        <a:p>
          <a:endParaRPr lang="it-IT"/>
        </a:p>
      </dgm:t>
    </dgm:pt>
    <dgm:pt modelId="{C3EE4B7D-7AED-4DDB-B09C-B06A6CF0D136}" type="pres">
      <dgm:prSet presAssocID="{70120CB9-6E87-4C7C-A5B4-04D7D2819709}" presName="childShape" presStyleCnt="0"/>
      <dgm:spPr/>
    </dgm:pt>
    <dgm:pt modelId="{0C5B978C-B250-4900-AED5-F077D981F5FE}" type="pres">
      <dgm:prSet presAssocID="{D04DC5A5-5448-45A3-A66C-3FFAC373A3DB}" presName="Name13" presStyleLbl="parChTrans1D2" presStyleIdx="1" presStyleCnt="3"/>
      <dgm:spPr/>
      <dgm:t>
        <a:bodyPr/>
        <a:lstStyle/>
        <a:p>
          <a:endParaRPr lang="it-IT"/>
        </a:p>
      </dgm:t>
    </dgm:pt>
    <dgm:pt modelId="{2CA1284F-3E22-49F9-A460-6D6451B70D69}" type="pres">
      <dgm:prSet presAssocID="{7C23F19D-FAE9-4168-9546-DBC7AB859E1B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0968025-C499-4A44-BA0A-750084493784}" type="pres">
      <dgm:prSet presAssocID="{744D7C1E-CD3B-404D-B995-1A31C37F1203}" presName="root" presStyleCnt="0"/>
      <dgm:spPr/>
    </dgm:pt>
    <dgm:pt modelId="{1EEC6704-F1B6-45CE-92B1-D7E5313E8792}" type="pres">
      <dgm:prSet presAssocID="{744D7C1E-CD3B-404D-B995-1A31C37F1203}" presName="rootComposite" presStyleCnt="0"/>
      <dgm:spPr/>
    </dgm:pt>
    <dgm:pt modelId="{17FC637C-55D9-479F-8CE4-89F5246AB1F4}" type="pres">
      <dgm:prSet presAssocID="{744D7C1E-CD3B-404D-B995-1A31C37F1203}" presName="rootText" presStyleLbl="node1" presStyleIdx="2" presStyleCnt="3"/>
      <dgm:spPr/>
      <dgm:t>
        <a:bodyPr/>
        <a:lstStyle/>
        <a:p>
          <a:endParaRPr lang="it-IT"/>
        </a:p>
      </dgm:t>
    </dgm:pt>
    <dgm:pt modelId="{50BDBEB6-BCED-4FFA-9979-0B4337A28BB2}" type="pres">
      <dgm:prSet presAssocID="{744D7C1E-CD3B-404D-B995-1A31C37F1203}" presName="rootConnector" presStyleLbl="node1" presStyleIdx="2" presStyleCnt="3"/>
      <dgm:spPr/>
      <dgm:t>
        <a:bodyPr/>
        <a:lstStyle/>
        <a:p>
          <a:endParaRPr lang="it-IT"/>
        </a:p>
      </dgm:t>
    </dgm:pt>
    <dgm:pt modelId="{008E2EF6-F2A5-4327-87DA-9FEC2BDEA1A4}" type="pres">
      <dgm:prSet presAssocID="{744D7C1E-CD3B-404D-B995-1A31C37F1203}" presName="childShape" presStyleCnt="0"/>
      <dgm:spPr/>
    </dgm:pt>
    <dgm:pt modelId="{ACECBCB2-4A79-4354-A23F-1D8EC08BFA1D}" type="pres">
      <dgm:prSet presAssocID="{2E78E66B-12FA-441D-A516-E707B04EE8F7}" presName="Name13" presStyleLbl="parChTrans1D2" presStyleIdx="2" presStyleCnt="3"/>
      <dgm:spPr/>
      <dgm:t>
        <a:bodyPr/>
        <a:lstStyle/>
        <a:p>
          <a:endParaRPr lang="it-IT"/>
        </a:p>
      </dgm:t>
    </dgm:pt>
    <dgm:pt modelId="{CB1EC214-3396-4BE3-B107-F354BDD9F878}" type="pres">
      <dgm:prSet presAssocID="{65DC41F7-FC3E-418B-BEBD-2AA17A39118F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BE92BFF-1EEF-4F3A-BD36-0E84DCE476EC}" type="presOf" srcId="{70120CB9-6E87-4C7C-A5B4-04D7D2819709}" destId="{32D6CECA-93C5-4D4E-B733-D14C445389D1}" srcOrd="0" destOrd="0" presId="urn:microsoft.com/office/officeart/2005/8/layout/hierarchy3"/>
    <dgm:cxn modelId="{0FDBCA1F-8B43-4C41-BC51-7FC63D6D765A}" type="presOf" srcId="{7C23F19D-FAE9-4168-9546-DBC7AB859E1B}" destId="{2CA1284F-3E22-49F9-A460-6D6451B70D69}" srcOrd="0" destOrd="0" presId="urn:microsoft.com/office/officeart/2005/8/layout/hierarchy3"/>
    <dgm:cxn modelId="{A0C84B68-2E13-4378-BC47-D77407926CBE}" type="presOf" srcId="{11331B84-75F6-46E6-B6F0-9259F15C3ED4}" destId="{A5C0F067-7A7E-4D52-8902-D254C0F4844A}" srcOrd="1" destOrd="0" presId="urn:microsoft.com/office/officeart/2005/8/layout/hierarchy3"/>
    <dgm:cxn modelId="{47614902-0A89-4F05-B227-23A047813077}" type="presOf" srcId="{744D7C1E-CD3B-404D-B995-1A31C37F1203}" destId="{50BDBEB6-BCED-4FFA-9979-0B4337A28BB2}" srcOrd="1" destOrd="0" presId="urn:microsoft.com/office/officeart/2005/8/layout/hierarchy3"/>
    <dgm:cxn modelId="{F067D6FB-90CE-4A96-A327-48A7CED2456F}" srcId="{70120CB9-6E87-4C7C-A5B4-04D7D2819709}" destId="{7C23F19D-FAE9-4168-9546-DBC7AB859E1B}" srcOrd="0" destOrd="0" parTransId="{D04DC5A5-5448-45A3-A66C-3FFAC373A3DB}" sibTransId="{ACE6B6D4-7726-4829-B87B-6B8A7E7F525A}"/>
    <dgm:cxn modelId="{E83C3FCD-6496-4D91-B500-52BC279D9FCE}" type="presOf" srcId="{EC80E601-FBAD-43A9-BF46-7F57BD3CFAED}" destId="{255FAF12-71D8-4332-ACCC-7DA89FECA0C5}" srcOrd="0" destOrd="0" presId="urn:microsoft.com/office/officeart/2005/8/layout/hierarchy3"/>
    <dgm:cxn modelId="{0E20B995-7D5C-4C5D-9621-EBD8AE1BBED3}" srcId="{0CB00803-BED1-4C04-9A1B-7EA52F1E3467}" destId="{744D7C1E-CD3B-404D-B995-1A31C37F1203}" srcOrd="2" destOrd="0" parTransId="{4114ABF3-D51B-489A-962C-EEFBD4CD2FC4}" sibTransId="{E7E71C2B-1075-4EC6-9F71-6E8FE239E127}"/>
    <dgm:cxn modelId="{C8398BB1-59DA-41F0-A669-AD63D53394B8}" type="presOf" srcId="{65DC41F7-FC3E-418B-BEBD-2AA17A39118F}" destId="{CB1EC214-3396-4BE3-B107-F354BDD9F878}" srcOrd="0" destOrd="0" presId="urn:microsoft.com/office/officeart/2005/8/layout/hierarchy3"/>
    <dgm:cxn modelId="{47C762DD-AB31-4C03-9A1C-3BF0E751E88B}" type="presOf" srcId="{70120CB9-6E87-4C7C-A5B4-04D7D2819709}" destId="{95B50AD7-2CA6-46FB-B0AE-075F172BA52F}" srcOrd="1" destOrd="0" presId="urn:microsoft.com/office/officeart/2005/8/layout/hierarchy3"/>
    <dgm:cxn modelId="{BEA0ECE0-33D3-4913-A0D4-2D8F609487DE}" srcId="{11331B84-75F6-46E6-B6F0-9259F15C3ED4}" destId="{C692F6F1-C862-4E26-83DD-A06DE418556D}" srcOrd="0" destOrd="0" parTransId="{EC80E601-FBAD-43A9-BF46-7F57BD3CFAED}" sibTransId="{82E4F3BB-CAB0-470C-9039-1E99EFB355AA}"/>
    <dgm:cxn modelId="{E303599D-DE80-4732-B42E-B387C8E9DEB2}" type="presOf" srcId="{C692F6F1-C862-4E26-83DD-A06DE418556D}" destId="{29E5FE75-40EA-4C17-85E1-41DA69CDD46D}" srcOrd="0" destOrd="0" presId="urn:microsoft.com/office/officeart/2005/8/layout/hierarchy3"/>
    <dgm:cxn modelId="{CF3AAA48-B9F4-46EE-B1B0-FA0F6B089FBB}" type="presOf" srcId="{0CB00803-BED1-4C04-9A1B-7EA52F1E3467}" destId="{B75EF659-2E76-4FF7-B383-7E1F886DBC28}" srcOrd="0" destOrd="0" presId="urn:microsoft.com/office/officeart/2005/8/layout/hierarchy3"/>
    <dgm:cxn modelId="{EE898101-99CB-42D7-BAC3-802C3C8A1B6B}" srcId="{0CB00803-BED1-4C04-9A1B-7EA52F1E3467}" destId="{70120CB9-6E87-4C7C-A5B4-04D7D2819709}" srcOrd="1" destOrd="0" parTransId="{BA61401F-9BC0-46EC-8441-C6C88A772A60}" sibTransId="{CDDD7722-D007-4F2B-B01F-74DFEFF8FFA5}"/>
    <dgm:cxn modelId="{B4EE3643-6D85-48A1-9684-A5C6675AF6EC}" srcId="{744D7C1E-CD3B-404D-B995-1A31C37F1203}" destId="{65DC41F7-FC3E-418B-BEBD-2AA17A39118F}" srcOrd="0" destOrd="0" parTransId="{2E78E66B-12FA-441D-A516-E707B04EE8F7}" sibTransId="{39898EF8-865F-42BF-B159-FCDD0710BC7D}"/>
    <dgm:cxn modelId="{B70F8585-E419-4743-9002-E36261881A65}" type="presOf" srcId="{11331B84-75F6-46E6-B6F0-9259F15C3ED4}" destId="{38E07A53-05CB-4705-881B-C87E4D432596}" srcOrd="0" destOrd="0" presId="urn:microsoft.com/office/officeart/2005/8/layout/hierarchy3"/>
    <dgm:cxn modelId="{86CF4A3D-EECD-474D-BBD2-421E34B5DBF9}" type="presOf" srcId="{D04DC5A5-5448-45A3-A66C-3FFAC373A3DB}" destId="{0C5B978C-B250-4900-AED5-F077D981F5FE}" srcOrd="0" destOrd="0" presId="urn:microsoft.com/office/officeart/2005/8/layout/hierarchy3"/>
    <dgm:cxn modelId="{9391CBFE-31BB-475A-AE7C-A8F46C7B71D0}" type="presOf" srcId="{744D7C1E-CD3B-404D-B995-1A31C37F1203}" destId="{17FC637C-55D9-479F-8CE4-89F5246AB1F4}" srcOrd="0" destOrd="0" presId="urn:microsoft.com/office/officeart/2005/8/layout/hierarchy3"/>
    <dgm:cxn modelId="{83B198CD-DE9C-484D-ADC4-0676F063DD5D}" srcId="{0CB00803-BED1-4C04-9A1B-7EA52F1E3467}" destId="{11331B84-75F6-46E6-B6F0-9259F15C3ED4}" srcOrd="0" destOrd="0" parTransId="{DF78BA4C-7CC4-44AA-A21F-7C113BFC6E40}" sibTransId="{B10C705D-0E31-4A44-9D2D-309580F4848A}"/>
    <dgm:cxn modelId="{0EFE266F-B6B3-4831-8F99-80BB44360C65}" type="presOf" srcId="{2E78E66B-12FA-441D-A516-E707B04EE8F7}" destId="{ACECBCB2-4A79-4354-A23F-1D8EC08BFA1D}" srcOrd="0" destOrd="0" presId="urn:microsoft.com/office/officeart/2005/8/layout/hierarchy3"/>
    <dgm:cxn modelId="{258F94C5-4537-446B-8374-85CA51913C8F}" type="presParOf" srcId="{B75EF659-2E76-4FF7-B383-7E1F886DBC28}" destId="{72DF0D7F-0F06-415B-8A58-6F90F6BE8B12}" srcOrd="0" destOrd="0" presId="urn:microsoft.com/office/officeart/2005/8/layout/hierarchy3"/>
    <dgm:cxn modelId="{25396683-0EE5-4C4B-B72D-E6DD52ED4906}" type="presParOf" srcId="{72DF0D7F-0F06-415B-8A58-6F90F6BE8B12}" destId="{CCD7CD16-1471-4175-B4CE-7935E2689EA0}" srcOrd="0" destOrd="0" presId="urn:microsoft.com/office/officeart/2005/8/layout/hierarchy3"/>
    <dgm:cxn modelId="{201A9D88-F841-42B4-8EC4-22835A369C60}" type="presParOf" srcId="{CCD7CD16-1471-4175-B4CE-7935E2689EA0}" destId="{38E07A53-05CB-4705-881B-C87E4D432596}" srcOrd="0" destOrd="0" presId="urn:microsoft.com/office/officeart/2005/8/layout/hierarchy3"/>
    <dgm:cxn modelId="{917B7BA2-08AA-43C5-BC03-E0DBFBDC86E4}" type="presParOf" srcId="{CCD7CD16-1471-4175-B4CE-7935E2689EA0}" destId="{A5C0F067-7A7E-4D52-8902-D254C0F4844A}" srcOrd="1" destOrd="0" presId="urn:microsoft.com/office/officeart/2005/8/layout/hierarchy3"/>
    <dgm:cxn modelId="{9D8CD90A-0CC0-41B3-8D89-93036AA87B72}" type="presParOf" srcId="{72DF0D7F-0F06-415B-8A58-6F90F6BE8B12}" destId="{FF6C9972-0D6F-4B65-A5ED-AE31DCCAF3C9}" srcOrd="1" destOrd="0" presId="urn:microsoft.com/office/officeart/2005/8/layout/hierarchy3"/>
    <dgm:cxn modelId="{7F1FB133-EFA4-4311-AB6E-789B238795C3}" type="presParOf" srcId="{FF6C9972-0D6F-4B65-A5ED-AE31DCCAF3C9}" destId="{255FAF12-71D8-4332-ACCC-7DA89FECA0C5}" srcOrd="0" destOrd="0" presId="urn:microsoft.com/office/officeart/2005/8/layout/hierarchy3"/>
    <dgm:cxn modelId="{6A141DB3-34D2-4F7D-9B8D-0BC11B97EE1F}" type="presParOf" srcId="{FF6C9972-0D6F-4B65-A5ED-AE31DCCAF3C9}" destId="{29E5FE75-40EA-4C17-85E1-41DA69CDD46D}" srcOrd="1" destOrd="0" presId="urn:microsoft.com/office/officeart/2005/8/layout/hierarchy3"/>
    <dgm:cxn modelId="{229FE7C8-77C5-42B5-BE34-9F4375B95881}" type="presParOf" srcId="{B75EF659-2E76-4FF7-B383-7E1F886DBC28}" destId="{05748849-7D23-4079-95A9-A5A7A34AF0CD}" srcOrd="1" destOrd="0" presId="urn:microsoft.com/office/officeart/2005/8/layout/hierarchy3"/>
    <dgm:cxn modelId="{76911A19-566D-40D2-B007-5F5F84E29A3A}" type="presParOf" srcId="{05748849-7D23-4079-95A9-A5A7A34AF0CD}" destId="{3D962EE0-A9D0-40A4-BFE0-2BCE662037B3}" srcOrd="0" destOrd="0" presId="urn:microsoft.com/office/officeart/2005/8/layout/hierarchy3"/>
    <dgm:cxn modelId="{45A4059F-1722-48F3-ACE6-46CFCC381603}" type="presParOf" srcId="{3D962EE0-A9D0-40A4-BFE0-2BCE662037B3}" destId="{32D6CECA-93C5-4D4E-B733-D14C445389D1}" srcOrd="0" destOrd="0" presId="urn:microsoft.com/office/officeart/2005/8/layout/hierarchy3"/>
    <dgm:cxn modelId="{259D1C3B-BA26-4B04-BB74-93D1C557A29C}" type="presParOf" srcId="{3D962EE0-A9D0-40A4-BFE0-2BCE662037B3}" destId="{95B50AD7-2CA6-46FB-B0AE-075F172BA52F}" srcOrd="1" destOrd="0" presId="urn:microsoft.com/office/officeart/2005/8/layout/hierarchy3"/>
    <dgm:cxn modelId="{0CAE52F4-5C38-4339-B724-89A624EC1638}" type="presParOf" srcId="{05748849-7D23-4079-95A9-A5A7A34AF0CD}" destId="{C3EE4B7D-7AED-4DDB-B09C-B06A6CF0D136}" srcOrd="1" destOrd="0" presId="urn:microsoft.com/office/officeart/2005/8/layout/hierarchy3"/>
    <dgm:cxn modelId="{F166A921-E11A-4330-AFAC-D23115BB7BAF}" type="presParOf" srcId="{C3EE4B7D-7AED-4DDB-B09C-B06A6CF0D136}" destId="{0C5B978C-B250-4900-AED5-F077D981F5FE}" srcOrd="0" destOrd="0" presId="urn:microsoft.com/office/officeart/2005/8/layout/hierarchy3"/>
    <dgm:cxn modelId="{DE97158E-BC1D-44F8-84FD-459BDFF36AF3}" type="presParOf" srcId="{C3EE4B7D-7AED-4DDB-B09C-B06A6CF0D136}" destId="{2CA1284F-3E22-49F9-A460-6D6451B70D69}" srcOrd="1" destOrd="0" presId="urn:microsoft.com/office/officeart/2005/8/layout/hierarchy3"/>
    <dgm:cxn modelId="{1FF06AD1-C52E-4E0C-8340-6E1DB5456CC4}" type="presParOf" srcId="{B75EF659-2E76-4FF7-B383-7E1F886DBC28}" destId="{80968025-C499-4A44-BA0A-750084493784}" srcOrd="2" destOrd="0" presId="urn:microsoft.com/office/officeart/2005/8/layout/hierarchy3"/>
    <dgm:cxn modelId="{FC0B38F1-B479-47E5-ACA8-D26947B90BC8}" type="presParOf" srcId="{80968025-C499-4A44-BA0A-750084493784}" destId="{1EEC6704-F1B6-45CE-92B1-D7E5313E8792}" srcOrd="0" destOrd="0" presId="urn:microsoft.com/office/officeart/2005/8/layout/hierarchy3"/>
    <dgm:cxn modelId="{9959B47D-CDEC-4A55-BE03-B0176B94C4B4}" type="presParOf" srcId="{1EEC6704-F1B6-45CE-92B1-D7E5313E8792}" destId="{17FC637C-55D9-479F-8CE4-89F5246AB1F4}" srcOrd="0" destOrd="0" presId="urn:microsoft.com/office/officeart/2005/8/layout/hierarchy3"/>
    <dgm:cxn modelId="{117E266B-C137-4BEF-9515-30A002B1609F}" type="presParOf" srcId="{1EEC6704-F1B6-45CE-92B1-D7E5313E8792}" destId="{50BDBEB6-BCED-4FFA-9979-0B4337A28BB2}" srcOrd="1" destOrd="0" presId="urn:microsoft.com/office/officeart/2005/8/layout/hierarchy3"/>
    <dgm:cxn modelId="{A1F60C44-A232-4CEA-B287-75E95DC8E67D}" type="presParOf" srcId="{80968025-C499-4A44-BA0A-750084493784}" destId="{008E2EF6-F2A5-4327-87DA-9FEC2BDEA1A4}" srcOrd="1" destOrd="0" presId="urn:microsoft.com/office/officeart/2005/8/layout/hierarchy3"/>
    <dgm:cxn modelId="{DA64319C-FCB8-4D49-B6FF-66306DB72BD8}" type="presParOf" srcId="{008E2EF6-F2A5-4327-87DA-9FEC2BDEA1A4}" destId="{ACECBCB2-4A79-4354-A23F-1D8EC08BFA1D}" srcOrd="0" destOrd="0" presId="urn:microsoft.com/office/officeart/2005/8/layout/hierarchy3"/>
    <dgm:cxn modelId="{AAC08EDC-39F1-4F61-917F-BB702E4A608A}" type="presParOf" srcId="{008E2EF6-F2A5-4327-87DA-9FEC2BDEA1A4}" destId="{CB1EC214-3396-4BE3-B107-F354BDD9F87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798185-5001-4816-8AE5-1B9D1F377F37}">
      <dsp:nvSpPr>
        <dsp:cNvPr id="0" name=""/>
        <dsp:cNvSpPr/>
      </dsp:nvSpPr>
      <dsp:spPr>
        <a:xfrm rot="5400000">
          <a:off x="-247458" y="255212"/>
          <a:ext cx="1649720" cy="11548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Definizione del servizio</a:t>
          </a:r>
          <a:endParaRPr lang="it-IT" sz="1200" kern="1200" dirty="0"/>
        </a:p>
      </dsp:txBody>
      <dsp:txXfrm rot="5400000">
        <a:off x="-247458" y="255212"/>
        <a:ext cx="1649720" cy="1154804"/>
      </dsp:txXfrm>
    </dsp:sp>
    <dsp:sp modelId="{2969A9B6-F269-4931-B255-2649907A379A}">
      <dsp:nvSpPr>
        <dsp:cNvPr id="0" name=""/>
        <dsp:cNvSpPr/>
      </dsp:nvSpPr>
      <dsp:spPr>
        <a:xfrm rot="5400000">
          <a:off x="4156043" y="-3001238"/>
          <a:ext cx="1072318" cy="7074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b="1" kern="1200" dirty="0" smtClean="0"/>
            <a:t>Servizio di valutazione del patrimonio in</a:t>
          </a:r>
          <a:r>
            <a:rPr lang="it-IT" sz="1600" kern="1200" dirty="0" smtClean="0"/>
            <a:t>tangibile dei distretti: si rivolge a micro, piccole e medie imprese dotate di brevetti e consente di valutare una singola tecnologia brevettata o di confrontare tra loro diverse tecnologie brevettate all’interno del portafoglio evidenziando le potenzialità di sfruttamento nell’ambiente di riferimento (mercato, concorrenti, tecnologie). </a:t>
          </a:r>
          <a:endParaRPr lang="it-IT" sz="1600" kern="1200" dirty="0"/>
        </a:p>
      </dsp:txBody>
      <dsp:txXfrm rot="5400000">
        <a:off x="4156043" y="-3001238"/>
        <a:ext cx="1072318" cy="7074795"/>
      </dsp:txXfrm>
    </dsp:sp>
    <dsp:sp modelId="{AEC129B1-ED66-4B2E-9D4E-9199F006F582}">
      <dsp:nvSpPr>
        <dsp:cNvPr id="0" name=""/>
        <dsp:cNvSpPr/>
      </dsp:nvSpPr>
      <dsp:spPr>
        <a:xfrm rot="5400000">
          <a:off x="-247458" y="1921887"/>
          <a:ext cx="1649720" cy="11548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Testaggio del servizio</a:t>
          </a:r>
          <a:endParaRPr lang="it-IT" sz="1200" kern="1200" dirty="0"/>
        </a:p>
      </dsp:txBody>
      <dsp:txXfrm rot="5400000">
        <a:off x="-247458" y="1921887"/>
        <a:ext cx="1649720" cy="1154804"/>
      </dsp:txXfrm>
    </dsp:sp>
    <dsp:sp modelId="{FBA1085C-A216-4565-98AF-10AED576C88B}">
      <dsp:nvSpPr>
        <dsp:cNvPr id="0" name=""/>
        <dsp:cNvSpPr/>
      </dsp:nvSpPr>
      <dsp:spPr>
        <a:xfrm rot="5400000">
          <a:off x="3960092" y="-1326809"/>
          <a:ext cx="1464218" cy="7074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b="1" kern="1200" dirty="0" smtClean="0"/>
            <a:t>Distretti/settori  coinvolti </a:t>
          </a:r>
          <a:r>
            <a:rPr lang="it-IT" sz="1600" kern="1200" dirty="0" smtClean="0"/>
            <a:t>: Biomedicale della provincia di Modena (67 aziende), Nautica (53 aziende) delle province di Forlì-Cesena e Ravenna , Packaging (186 )della provincia di Bologna </a:t>
          </a:r>
          <a:endParaRPr lang="it-I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b="1" kern="1200" dirty="0" smtClean="0"/>
            <a:t>Numero di aziende coinvolte </a:t>
          </a:r>
          <a:r>
            <a:rPr lang="it-IT" sz="1600" kern="1200" dirty="0" smtClean="0"/>
            <a:t>per il </a:t>
          </a:r>
          <a:r>
            <a:rPr lang="it-IT" sz="1600" kern="1200" dirty="0" err="1" smtClean="0"/>
            <a:t>testaggio</a:t>
          </a:r>
          <a:r>
            <a:rPr lang="it-IT" sz="1600" kern="1200" dirty="0" smtClean="0"/>
            <a:t> del servizio: 3 Le interviste hanno confermato l’utilità del servizio per esplicitare una serie di elementi decisionali rilevanti per lo sfruttamento commerciale delle tecnologie brevettate</a:t>
          </a:r>
          <a:endParaRPr lang="it-IT" sz="1600" kern="1200" dirty="0"/>
        </a:p>
      </dsp:txBody>
      <dsp:txXfrm rot="5400000">
        <a:off x="3960092" y="-1326809"/>
        <a:ext cx="1464218" cy="7074795"/>
      </dsp:txXfrm>
    </dsp:sp>
    <dsp:sp modelId="{DD24AAD6-9A80-4F55-ACFD-E716C527046B}">
      <dsp:nvSpPr>
        <dsp:cNvPr id="0" name=""/>
        <dsp:cNvSpPr/>
      </dsp:nvSpPr>
      <dsp:spPr>
        <a:xfrm rot="5400000">
          <a:off x="-247458" y="3527108"/>
          <a:ext cx="1649720" cy="11548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Rapporti con la comunità finanziaria</a:t>
          </a:r>
          <a:endParaRPr lang="it-IT" sz="1200" kern="1200" dirty="0"/>
        </a:p>
      </dsp:txBody>
      <dsp:txXfrm rot="5400000">
        <a:off x="-247458" y="3527108"/>
        <a:ext cx="1649720" cy="1154804"/>
      </dsp:txXfrm>
    </dsp:sp>
    <dsp:sp modelId="{F40E6BBD-8C34-41CC-8069-8F33D96AB576}">
      <dsp:nvSpPr>
        <dsp:cNvPr id="0" name=""/>
        <dsp:cNvSpPr/>
      </dsp:nvSpPr>
      <dsp:spPr>
        <a:xfrm rot="5400000">
          <a:off x="4021547" y="278411"/>
          <a:ext cx="1341309" cy="7074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600" kern="1200" dirty="0" smtClean="0"/>
            <a:t>Incontro collegiale e incontri </a:t>
          </a:r>
          <a:r>
            <a:rPr lang="it-IT" sz="1600" kern="1200" dirty="0" err="1" smtClean="0"/>
            <a:t>one-to-one</a:t>
          </a:r>
          <a:r>
            <a:rPr lang="it-IT" sz="1600" kern="1200" dirty="0" smtClean="0"/>
            <a:t> con gli </a:t>
          </a:r>
          <a:r>
            <a:rPr lang="it-IT" sz="1600" b="1" kern="1200" dirty="0" smtClean="0"/>
            <a:t>operatori finanziari</a:t>
          </a:r>
          <a:r>
            <a:rPr lang="it-IT" sz="1600" kern="1200" dirty="0" smtClean="0"/>
            <a:t> Unicredit, Mediocredito, BCC finalizzati a implementare la metodologia sperimentata dalla Camera di commercio di Venezia con adattamenti allo specifico contesto regionale concordati con gli operatori finanziari per favorire l’accesso alla finanza di debito e di rischio alle PMI che detengono </a:t>
          </a:r>
          <a:r>
            <a:rPr lang="it-IT" sz="1600" kern="1200" dirty="0" err="1" smtClean="0"/>
            <a:t>asset</a:t>
          </a:r>
          <a:r>
            <a:rPr lang="it-IT" sz="1600" kern="1200" dirty="0" smtClean="0"/>
            <a:t> di proprietà industriale.   </a:t>
          </a:r>
          <a:endParaRPr lang="it-IT" sz="1600" kern="1200" dirty="0"/>
        </a:p>
      </dsp:txBody>
      <dsp:txXfrm rot="5400000">
        <a:off x="4021547" y="278411"/>
        <a:ext cx="1341309" cy="707479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E07A53-05CB-4705-881B-C87E4D432596}">
      <dsp:nvSpPr>
        <dsp:cNvPr id="0" name=""/>
        <dsp:cNvSpPr/>
      </dsp:nvSpPr>
      <dsp:spPr>
        <a:xfrm>
          <a:off x="1038" y="268569"/>
          <a:ext cx="2429189" cy="12145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Valutazione e comunicazione del PI della SME</a:t>
          </a:r>
          <a:endParaRPr lang="it-IT" sz="1600" kern="1200" dirty="0"/>
        </a:p>
      </dsp:txBody>
      <dsp:txXfrm>
        <a:off x="1038" y="268569"/>
        <a:ext cx="2429189" cy="1214594"/>
      </dsp:txXfrm>
    </dsp:sp>
    <dsp:sp modelId="{255FAF12-71D8-4332-ACCC-7DA89FECA0C5}">
      <dsp:nvSpPr>
        <dsp:cNvPr id="0" name=""/>
        <dsp:cNvSpPr/>
      </dsp:nvSpPr>
      <dsp:spPr>
        <a:xfrm>
          <a:off x="243957" y="1483164"/>
          <a:ext cx="242918" cy="910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0945"/>
              </a:lnTo>
              <a:lnTo>
                <a:pt x="242918" y="91094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5FE75-40EA-4C17-85E1-41DA69CDD46D}">
      <dsp:nvSpPr>
        <dsp:cNvPr id="0" name=""/>
        <dsp:cNvSpPr/>
      </dsp:nvSpPr>
      <dsp:spPr>
        <a:xfrm>
          <a:off x="486875" y="1786812"/>
          <a:ext cx="1943351" cy="12145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UNIONCAMERE PIEMONTE</a:t>
          </a:r>
          <a:endParaRPr lang="it-IT" sz="1900" kern="1200" dirty="0"/>
        </a:p>
      </dsp:txBody>
      <dsp:txXfrm>
        <a:off x="486875" y="1786812"/>
        <a:ext cx="1943351" cy="1214594"/>
      </dsp:txXfrm>
    </dsp:sp>
    <dsp:sp modelId="{32D6CECA-93C5-4D4E-B733-D14C445389D1}">
      <dsp:nvSpPr>
        <dsp:cNvPr id="0" name=""/>
        <dsp:cNvSpPr/>
      </dsp:nvSpPr>
      <dsp:spPr>
        <a:xfrm>
          <a:off x="3037524" y="268569"/>
          <a:ext cx="2429189" cy="12145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Valutazione del posizionamento competitivo del portafoglio tecnologico dell’azienda</a:t>
          </a:r>
          <a:endParaRPr lang="it-IT" sz="1600" kern="1200" dirty="0"/>
        </a:p>
      </dsp:txBody>
      <dsp:txXfrm>
        <a:off x="3037524" y="268569"/>
        <a:ext cx="2429189" cy="1214594"/>
      </dsp:txXfrm>
    </dsp:sp>
    <dsp:sp modelId="{0C5B978C-B250-4900-AED5-F077D981F5FE}">
      <dsp:nvSpPr>
        <dsp:cNvPr id="0" name=""/>
        <dsp:cNvSpPr/>
      </dsp:nvSpPr>
      <dsp:spPr>
        <a:xfrm>
          <a:off x="3280443" y="1483164"/>
          <a:ext cx="242918" cy="910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0945"/>
              </a:lnTo>
              <a:lnTo>
                <a:pt x="242918" y="91094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A1284F-3E22-49F9-A460-6D6451B70D69}">
      <dsp:nvSpPr>
        <dsp:cNvPr id="0" name=""/>
        <dsp:cNvSpPr/>
      </dsp:nvSpPr>
      <dsp:spPr>
        <a:xfrm>
          <a:off x="3523362" y="1786812"/>
          <a:ext cx="1943351" cy="12145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UNIONCAMERE EMILIA ROMAGNA</a:t>
          </a:r>
          <a:endParaRPr lang="it-IT" sz="1900" kern="1200" dirty="0"/>
        </a:p>
      </dsp:txBody>
      <dsp:txXfrm>
        <a:off x="3523362" y="1786812"/>
        <a:ext cx="1943351" cy="1214594"/>
      </dsp:txXfrm>
    </dsp:sp>
    <dsp:sp modelId="{17FC637C-55D9-479F-8CE4-89F5246AB1F4}">
      <dsp:nvSpPr>
        <dsp:cNvPr id="0" name=""/>
        <dsp:cNvSpPr/>
      </dsp:nvSpPr>
      <dsp:spPr>
        <a:xfrm>
          <a:off x="6074010" y="268569"/>
          <a:ext cx="2429189" cy="12145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Valutazione e preparazione al trasferimento tecnologico</a:t>
          </a:r>
          <a:endParaRPr lang="it-IT" sz="1600" kern="1200" dirty="0"/>
        </a:p>
      </dsp:txBody>
      <dsp:txXfrm>
        <a:off x="6074010" y="268569"/>
        <a:ext cx="2429189" cy="1214594"/>
      </dsp:txXfrm>
    </dsp:sp>
    <dsp:sp modelId="{ACECBCB2-4A79-4354-A23F-1D8EC08BFA1D}">
      <dsp:nvSpPr>
        <dsp:cNvPr id="0" name=""/>
        <dsp:cNvSpPr/>
      </dsp:nvSpPr>
      <dsp:spPr>
        <a:xfrm>
          <a:off x="6316929" y="1483164"/>
          <a:ext cx="242918" cy="910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0945"/>
              </a:lnTo>
              <a:lnTo>
                <a:pt x="242918" y="91094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EC214-3396-4BE3-B107-F354BDD9F878}">
      <dsp:nvSpPr>
        <dsp:cNvPr id="0" name=""/>
        <dsp:cNvSpPr/>
      </dsp:nvSpPr>
      <dsp:spPr>
        <a:xfrm>
          <a:off x="6559848" y="1786812"/>
          <a:ext cx="1943351" cy="12145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UNIONCAMERE VENETO</a:t>
          </a:r>
          <a:endParaRPr lang="it-IT" sz="1900" kern="1200" dirty="0"/>
        </a:p>
      </dsp:txBody>
      <dsp:txXfrm>
        <a:off x="6559848" y="1786812"/>
        <a:ext cx="1943351" cy="1214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235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CCA95-02A3-44CF-B3AE-919F560BE4A6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235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A7675-EE39-4C57-9BE2-A84BDD3C3DF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235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902DB-A162-4E9A-BCD5-E6A221ED58BB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8339" y="4715153"/>
            <a:ext cx="542671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235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5B60C-D49B-41FF-B5CE-8042C0AF95A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5B60C-D49B-41FF-B5CE-8042C0AF95A8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Avviso per la realizzazione di progetti delle camere di commercio, dei </a:t>
            </a:r>
            <a:r>
              <a:rPr lang="it-IT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patlib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it-IT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patent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library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dei </a:t>
            </a:r>
            <a:r>
              <a:rPr lang="it-IT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pip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it-IT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patent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information </a:t>
            </a:r>
            <a:r>
              <a:rPr lang="it-IT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point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e delle unioni regionali delle camere</a:t>
            </a:r>
            <a:endParaRPr lang="it-IT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 commercio per </a:t>
            </a:r>
            <a:r>
              <a:rPr lang="it-IT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attivita’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 supporto alle innovazioni delle imprese sui temi della proprietà industriale </a:t>
            </a:r>
            <a:b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Azione 4 – Progetti sperimentali per la valorizzazione e la tutela dei titoli di proprietà industriale</a:t>
            </a:r>
            <a:endParaRPr lang="it-IT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5B60C-D49B-41FF-B5CE-8042C0AF95A8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 analisi di distretto hanno l’obiettivo di mappare l’utilizzo di brevetti e marchi registrati come strumenti di tutela dell’innovazione e della creatività all’interno di tre distretti identificati nella regione Emilia Romagna, Biomedicale - L’impresa si occupa della produzione di dispositivi biomedicali, come prodotti per infusione, trasfusione, irrigazione, drenaggi, cateteri, cannule</a:t>
            </a:r>
          </a:p>
          <a:p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 il 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settore del packaging </a:t>
            </a:r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è stata coinvolta un’impresa di medie dimensioni produttrice di macchine automatiche di confezionamento della provincia di Bologna. Per il 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settore della nautica</a:t>
            </a:r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è stata scelta un’impresa della provincia di Bologna che opera nel settore della chimica, ed è stato valutato un brevetto che prevede applicazioni nel settore della </a:t>
            </a:r>
            <a:r>
              <a:rPr lang="it-IT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nauti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5B60C-D49B-41FF-B5CE-8042C0AF95A8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fornire input strategici per la valorizzazione qualitativa e per la pianificazione strategica dello sviluppo  aziendale, da riportare all’interno di un business </a:t>
            </a:r>
            <a:r>
              <a:rPr lang="it-IT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plan</a:t>
            </a:r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utilizzabile a supporto della presentazione aziendale, in fase di valutazione del merito di credito da parte della banca.</a:t>
            </a:r>
          </a:p>
          <a:p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Il dossier punta a migliorare la comprensione del modello di business aziendale rinforzando  l’analisi qualitativa, per integrare le informazioni emergenti dal rating statistico, in favore di un approccio alla relazione banca-impresa improntato al medio lungo periodo.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5B60C-D49B-41FF-B5CE-8042C0AF95A8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8AD91F9-3FB6-4DFD-B4A4-F9D80785EE75}" type="datetimeFigureOut">
              <a:rPr lang="it-IT" smtClean="0"/>
              <a:pPr/>
              <a:t>26/06/2014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EAC219-14B8-495D-BBC4-7EEAF08081F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mailto:laura.bertella@rer.camcom.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843808" y="692696"/>
            <a:ext cx="5468144" cy="1080120"/>
          </a:xfrm>
        </p:spPr>
        <p:txBody>
          <a:bodyPr>
            <a:noAutofit/>
          </a:bodyPr>
          <a:lstStyle/>
          <a:p>
            <a:r>
              <a:rPr lang="it-IT" sz="1800" dirty="0" smtClean="0"/>
              <a:t>VALORIZZARE GLI ASSET INTANGIBILI </a:t>
            </a:r>
            <a:br>
              <a:rPr lang="it-IT" sz="1800" dirty="0" smtClean="0"/>
            </a:br>
            <a:r>
              <a:rPr lang="it-IT" sz="1800" dirty="0" smtClean="0"/>
              <a:t>COME LEVA PER L’ACCESSO AL CREDITO </a:t>
            </a:r>
            <a:br>
              <a:rPr lang="it-IT" sz="1800" dirty="0" smtClean="0"/>
            </a:br>
            <a:r>
              <a:rPr lang="it-IT" sz="1800" dirty="0" smtClean="0"/>
              <a:t>E PER LO SVILUPPO AZIENDALE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91680" y="3645024"/>
            <a:ext cx="5976664" cy="1296144"/>
          </a:xfrm>
        </p:spPr>
        <p:txBody>
          <a:bodyPr>
            <a:normAutofit/>
          </a:bodyPr>
          <a:lstStyle/>
          <a:p>
            <a:pPr algn="l"/>
            <a:r>
              <a:rPr lang="it-IT" smtClean="0"/>
              <a:t>EUROSPORTELLO - CAMERA </a:t>
            </a:r>
            <a:r>
              <a:rPr lang="it-IT" dirty="0" err="1" smtClean="0"/>
              <a:t>DI</a:t>
            </a:r>
            <a:r>
              <a:rPr lang="it-IT" dirty="0" smtClean="0"/>
              <a:t> COMMERCIO </a:t>
            </a:r>
            <a:r>
              <a:rPr lang="it-IT" dirty="0" err="1" smtClean="0"/>
              <a:t>DI</a:t>
            </a:r>
            <a:r>
              <a:rPr lang="it-IT" dirty="0" smtClean="0"/>
              <a:t> RAVENNA</a:t>
            </a:r>
          </a:p>
          <a:p>
            <a:pPr algn="l"/>
            <a:r>
              <a:rPr lang="en-US" dirty="0" smtClean="0"/>
              <a:t>26 GIUGNO 2014 ore 16.30</a:t>
            </a:r>
            <a:endParaRPr lang="it-IT" dirty="0"/>
          </a:p>
          <a:p>
            <a:pPr algn="l"/>
            <a:endParaRPr lang="it-IT" dirty="0" smtClean="0"/>
          </a:p>
          <a:p>
            <a:pPr algn="l"/>
            <a:endParaRPr lang="it-IT" dirty="0" smtClean="0"/>
          </a:p>
          <a:p>
            <a:pPr algn="l"/>
            <a:endParaRPr lang="it-IT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89" y="188640"/>
            <a:ext cx="2483243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Z:\Comunicazione\loghi e immagini\logo unioncamere\logo UC alta definizion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860472"/>
            <a:ext cx="1945178" cy="788046"/>
          </a:xfrm>
          <a:prstGeom prst="rect">
            <a:avLst/>
          </a:prstGeom>
          <a:noFill/>
        </p:spPr>
      </p:pic>
      <p:grpSp>
        <p:nvGrpSpPr>
          <p:cNvPr id="6" name="Gruppo 5"/>
          <p:cNvGrpSpPr>
            <a:grpSpLocks noChangeAspect="1"/>
          </p:cNvGrpSpPr>
          <p:nvPr/>
        </p:nvGrpSpPr>
        <p:grpSpPr>
          <a:xfrm>
            <a:off x="5059191" y="5181618"/>
            <a:ext cx="1241001" cy="479630"/>
            <a:chOff x="2204331" y="995"/>
            <a:chExt cx="1772858" cy="685186"/>
          </a:xfrm>
        </p:grpSpPr>
        <p:sp>
          <p:nvSpPr>
            <p:cNvPr id="7" name="Rettangolo arrotondato 6"/>
            <p:cNvSpPr>
              <a:spLocks noChangeAspect="1"/>
            </p:cNvSpPr>
            <p:nvPr/>
          </p:nvSpPr>
          <p:spPr>
            <a:xfrm>
              <a:off x="2204331" y="995"/>
              <a:ext cx="1772858" cy="68518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ttangolo 7"/>
            <p:cNvSpPr>
              <a:spLocks noChangeAspect="1"/>
            </p:cNvSpPr>
            <p:nvPr/>
          </p:nvSpPr>
          <p:spPr>
            <a:xfrm>
              <a:off x="2331894" y="84648"/>
              <a:ext cx="1516130" cy="5644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1435" tIns="34290" rIns="51435" bIns="3429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 smtClean="0"/>
                <a:t>UNIBO</a:t>
              </a:r>
              <a:endParaRPr lang="it-IT" sz="2000" kern="1200" dirty="0"/>
            </a:p>
          </p:txBody>
        </p:sp>
      </p:grpSp>
      <p:grpSp>
        <p:nvGrpSpPr>
          <p:cNvPr id="12" name="Gruppo 11"/>
          <p:cNvGrpSpPr>
            <a:grpSpLocks noChangeAspect="1"/>
          </p:cNvGrpSpPr>
          <p:nvPr/>
        </p:nvGrpSpPr>
        <p:grpSpPr>
          <a:xfrm>
            <a:off x="6643367" y="5157192"/>
            <a:ext cx="1241001" cy="479630"/>
            <a:chOff x="2204331" y="995"/>
            <a:chExt cx="1772858" cy="685186"/>
          </a:xfrm>
        </p:grpSpPr>
        <p:sp>
          <p:nvSpPr>
            <p:cNvPr id="13" name="Rettangolo arrotondato 12"/>
            <p:cNvSpPr>
              <a:spLocks noChangeAspect="1"/>
            </p:cNvSpPr>
            <p:nvPr/>
          </p:nvSpPr>
          <p:spPr>
            <a:xfrm>
              <a:off x="2204331" y="995"/>
              <a:ext cx="1772858" cy="68518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tangolo 13"/>
            <p:cNvSpPr>
              <a:spLocks noChangeAspect="1"/>
            </p:cNvSpPr>
            <p:nvPr/>
          </p:nvSpPr>
          <p:spPr>
            <a:xfrm>
              <a:off x="2331894" y="84648"/>
              <a:ext cx="1516130" cy="5644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1435" tIns="34290" rIns="51435" bIns="3429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 smtClean="0"/>
                <a:t>ASTER</a:t>
              </a:r>
              <a:endParaRPr lang="it-IT" sz="2000" kern="1200" dirty="0"/>
            </a:p>
          </p:txBody>
        </p:sp>
      </p:grpSp>
      <p:sp>
        <p:nvSpPr>
          <p:cNvPr id="16" name="Rettangolo 15"/>
          <p:cNvSpPr/>
          <p:nvPr/>
        </p:nvSpPr>
        <p:spPr>
          <a:xfrm>
            <a:off x="1761233" y="5229200"/>
            <a:ext cx="30267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</a:t>
            </a:r>
            <a:r>
              <a:rPr lang="it-IT" sz="1600" dirty="0" smtClean="0"/>
              <a:t> </a:t>
            </a:r>
            <a:r>
              <a:rPr lang="it-IT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COLLABORAZIONE</a:t>
            </a:r>
            <a:r>
              <a:rPr lang="it-IT" sz="1600" dirty="0" smtClean="0"/>
              <a:t> </a:t>
            </a:r>
            <a:r>
              <a:rPr lang="it-IT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 </a:t>
            </a:r>
          </a:p>
        </p:txBody>
      </p:sp>
      <p:pic>
        <p:nvPicPr>
          <p:cNvPr id="4" name="Picture 2" descr="C:\Users\lbertella.rer\Desktop\alma mate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5805264"/>
            <a:ext cx="819150" cy="819150"/>
          </a:xfrm>
          <a:prstGeom prst="rect">
            <a:avLst/>
          </a:prstGeom>
          <a:noFill/>
        </p:spPr>
      </p:pic>
      <p:pic>
        <p:nvPicPr>
          <p:cNvPr id="1028" name="Picture 4" descr="Z:\Politiche comunitarie e innovazione\EEN - Simpler 2013-2014\LOCAL EVENT\EEN DAYS\logo_aster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91808" y="5949280"/>
            <a:ext cx="1752600" cy="373380"/>
          </a:xfrm>
          <a:prstGeom prst="rect">
            <a:avLst/>
          </a:prstGeom>
          <a:noFill/>
        </p:spPr>
      </p:pic>
      <p:pic>
        <p:nvPicPr>
          <p:cNvPr id="9" name="Picture 3" descr="Z:\Comunicazione\loghi e immagini\loghi e immagini cciaa\logo eurosportello color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2852936"/>
            <a:ext cx="2004917" cy="4713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Obiettivo generale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smtClean="0"/>
              <a:t>Promuovere la valorizzazione economico finanziaria degli asset intangibili delle imprese</a:t>
            </a:r>
          </a:p>
          <a:p>
            <a:r>
              <a:rPr lang="it-IT" dirty="0" smtClean="0"/>
              <a:t>Promuovere un rapporto stabile con gli operatori finanziari per aumentare l’accesso al credito delle imprese</a:t>
            </a:r>
          </a:p>
          <a:p>
            <a:r>
              <a:rPr lang="it-IT" dirty="0" smtClean="0"/>
              <a:t>Promuovere servizi innovativi per le imprese che valorizzino gli asset intangibili per l’accesso al credito, la ricerca di investitori, l’avvio di strategie di sviluppo aziendali</a:t>
            </a:r>
          </a:p>
          <a:p>
            <a:r>
              <a:rPr lang="it-IT" dirty="0" smtClean="0"/>
              <a:t>Sviluppare metodi e strumenti per assistere le imprese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it-IT" dirty="0" smtClean="0"/>
              <a:t>Il servizio sviluppato da Unioncamere </a:t>
            </a:r>
            <a:br>
              <a:rPr lang="it-IT" dirty="0" smtClean="0"/>
            </a:br>
            <a:r>
              <a:rPr lang="it-IT" dirty="0" smtClean="0"/>
              <a:t>Emilia-Romagna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OBIETTIVI e BENEFICI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consente di analizzare il posizionamento competitivo degli </a:t>
            </a:r>
            <a:r>
              <a:rPr lang="it-IT" dirty="0" err="1" smtClean="0"/>
              <a:t>asset</a:t>
            </a:r>
            <a:r>
              <a:rPr lang="it-IT" dirty="0" smtClean="0"/>
              <a:t> immateriali di impresa tramite un’analisi strategica e di </a:t>
            </a:r>
            <a:r>
              <a:rPr lang="it-IT" dirty="0" err="1" smtClean="0"/>
              <a:t>technology</a:t>
            </a:r>
            <a:r>
              <a:rPr lang="it-IT" dirty="0" smtClean="0"/>
              <a:t> intelligence che permette di evidenziare le potenzialità di sfruttamento di una o più tecnologie nell’ambiente di riferimento</a:t>
            </a:r>
          </a:p>
          <a:p>
            <a:r>
              <a:rPr lang="it-IT" dirty="0" smtClean="0"/>
              <a:t>offre un primo supporto nell’assunzione di decisioni strategiche sugli investimenti da realizzare in una nuova tecnologia e sulla composizione del portafoglio brevetti riducendo il rischio di investimenti non profittevoli</a:t>
            </a:r>
          </a:p>
          <a:p>
            <a:r>
              <a:rPr lang="it-IT" dirty="0" smtClean="0"/>
              <a:t>si rivolge a micro, piccole e medie imprese dotate di brevetti  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servizio sviluppato da Unioncamere </a:t>
            </a:r>
            <a:br>
              <a:rPr lang="it-IT" dirty="0" smtClean="0"/>
            </a:br>
            <a:r>
              <a:rPr lang="it-IT" dirty="0" smtClean="0"/>
              <a:t>Emilia-Romagna: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Il servizio supporta l’azienda nelle decisioni critiche di sviluppo e mira ad aumentarne l’efficacia sul mercato e nel processo di innovazione rispondendo a specifiche esigenze di business: </a:t>
            </a:r>
          </a:p>
          <a:p>
            <a:pPr lvl="0"/>
            <a:r>
              <a:rPr lang="it-IT" dirty="0" smtClean="0"/>
              <a:t>Su quali tecnologie brevettate è più redditizio investire? Su quali puntano i concorrenti? </a:t>
            </a:r>
          </a:p>
          <a:p>
            <a:pPr lvl="0"/>
            <a:r>
              <a:rPr lang="it-IT" dirty="0" smtClean="0"/>
              <a:t>Quanto si può ricavare dalle tecnologie brevettate poco sfruttate internamente?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34400" cy="758952"/>
          </a:xfrm>
        </p:spPr>
        <p:txBody>
          <a:bodyPr>
            <a:normAutofit/>
          </a:bodyPr>
          <a:lstStyle/>
          <a:p>
            <a:r>
              <a:rPr lang="it-IT" dirty="0" smtClean="0"/>
              <a:t>  AZIONI 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216409261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Sviluppo di servizi complementari per le PMI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3269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po 5"/>
          <p:cNvGrpSpPr/>
          <p:nvPr/>
        </p:nvGrpSpPr>
        <p:grpSpPr>
          <a:xfrm>
            <a:off x="611560" y="5013176"/>
            <a:ext cx="8208912" cy="1214594"/>
            <a:chOff x="1038" y="919581"/>
            <a:chExt cx="2429189" cy="1214594"/>
          </a:xfrm>
        </p:grpSpPr>
        <p:sp>
          <p:nvSpPr>
            <p:cNvPr id="7" name="Rettangolo arrotondato 6"/>
            <p:cNvSpPr/>
            <p:nvPr/>
          </p:nvSpPr>
          <p:spPr>
            <a:xfrm>
              <a:off x="1038" y="919581"/>
              <a:ext cx="2429189" cy="121459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ttangolo 7"/>
            <p:cNvSpPr/>
            <p:nvPr/>
          </p:nvSpPr>
          <p:spPr>
            <a:xfrm>
              <a:off x="36612" y="955155"/>
              <a:ext cx="2358041" cy="11434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600" kern="1200" dirty="0" smtClean="0"/>
                <a:t>TOOL PER FAVORIRE L’ACCESSO AL CREDITO DELLE PMI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600" kern="1200" dirty="0" smtClean="0"/>
                <a:t>con la ricognizione/valutazione degli Asset Intangibili</a:t>
              </a:r>
              <a:endParaRPr lang="it-IT" sz="16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defTabSz="711200">
              <a:lnSpc>
                <a:spcPct val="90000"/>
              </a:lnSpc>
              <a:spcAft>
                <a:spcPct val="35000"/>
              </a:spcAft>
            </a:pPr>
            <a:r>
              <a:rPr lang="it-IT" sz="2000" dirty="0" smtClean="0"/>
              <a:t>METODOLOGIA PER FAVORIRE L’ACCESSO AL CREDITO DELLE PMI </a:t>
            </a:r>
            <a:br>
              <a:rPr lang="it-IT" sz="2000" dirty="0" smtClean="0"/>
            </a:br>
            <a:r>
              <a:rPr lang="it-IT" sz="2000" dirty="0" smtClean="0"/>
              <a:t>con la ricognizione/valutazione degli </a:t>
            </a:r>
            <a:r>
              <a:rPr lang="it-IT" sz="2000" dirty="0" err="1" smtClean="0"/>
              <a:t>Asset</a:t>
            </a:r>
            <a:r>
              <a:rPr lang="it-IT" sz="2000" dirty="0" smtClean="0"/>
              <a:t> Intangibili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metodologia per la valorizzazione aziendale nell’accesso al credito permette di</a:t>
            </a:r>
          </a:p>
          <a:p>
            <a:pPr lvl="1"/>
            <a:r>
              <a:rPr lang="it-IT" dirty="0" smtClean="0"/>
              <a:t>integrare i dati quantitativi di bilancio con l’analisi qualitativa dei beni intangibili e del capitale intellettuale aziendale. </a:t>
            </a:r>
          </a:p>
          <a:p>
            <a:pPr marL="268288" lvl="1" indent="6350">
              <a:buNone/>
            </a:pPr>
            <a:r>
              <a:rPr lang="it-IT" sz="2600" dirty="0" smtClean="0">
                <a:solidFill>
                  <a:schemeClr val="tx1"/>
                </a:solidFill>
              </a:rPr>
              <a:t>L’output della metodologia consiste nella redazione di un business </a:t>
            </a:r>
            <a:r>
              <a:rPr lang="it-IT" sz="2600" dirty="0" err="1" smtClean="0">
                <a:solidFill>
                  <a:schemeClr val="tx1"/>
                </a:solidFill>
              </a:rPr>
              <a:t>plan</a:t>
            </a:r>
            <a:r>
              <a:rPr lang="it-IT" sz="2600" dirty="0" smtClean="0">
                <a:solidFill>
                  <a:schemeClr val="tx1"/>
                </a:solidFill>
              </a:rPr>
              <a:t> strategico, che esamini gli </a:t>
            </a:r>
            <a:r>
              <a:rPr lang="it-IT" sz="2600" dirty="0" err="1" smtClean="0">
                <a:solidFill>
                  <a:schemeClr val="tx1"/>
                </a:solidFill>
              </a:rPr>
              <a:t>asset</a:t>
            </a:r>
            <a:r>
              <a:rPr lang="it-IT" sz="2600" dirty="0" smtClean="0">
                <a:solidFill>
                  <a:schemeClr val="tx1"/>
                </a:solidFill>
              </a:rPr>
              <a:t> immateriali in quattro aree aziendali: Risorse Umane, Proprietà Intellettuale, Capitale Organizzativo e Capitale Relazionale e che includa il check-up sui beni intangibili per supportare la banca nella valutazione del merito di credito, migliorando comprensione del modello di business aziendale e arricchendo di informazioni qualitative il risultato del rating statistico, in favore di una relazione banca-impresa improntata al medio lungo periodo.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3140968"/>
            <a:ext cx="5842992" cy="2664296"/>
          </a:xfrm>
        </p:spPr>
        <p:txBody>
          <a:bodyPr/>
          <a:lstStyle/>
          <a:p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GRAZIE PER L’ATTENZIONE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683568" y="134076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Clr>
                <a:schemeClr val="accent1"/>
              </a:buClr>
              <a:buSzPct val="76000"/>
            </a:pPr>
            <a:r>
              <a:rPr lang="fr-FR" dirty="0" err="1" smtClean="0"/>
              <a:t>Unioncamere</a:t>
            </a:r>
            <a:r>
              <a:rPr lang="fr-FR" dirty="0" smtClean="0"/>
              <a:t> Emilia-Romagna</a:t>
            </a:r>
            <a:br>
              <a:rPr lang="fr-FR" dirty="0" smtClean="0"/>
            </a:br>
            <a:r>
              <a:rPr lang="fr-FR" dirty="0" smtClean="0"/>
              <a:t>Laura Bertella</a:t>
            </a:r>
            <a:br>
              <a:rPr lang="fr-FR" dirty="0" smtClean="0"/>
            </a:br>
            <a:r>
              <a:rPr lang="fr-FR" dirty="0" err="1" smtClean="0"/>
              <a:t>Viale</a:t>
            </a:r>
            <a:r>
              <a:rPr lang="fr-FR" dirty="0" smtClean="0"/>
              <a:t> Aldo Moro 62, Bologna</a:t>
            </a:r>
            <a:br>
              <a:rPr lang="fr-FR" dirty="0" smtClean="0"/>
            </a:br>
            <a:r>
              <a:rPr lang="fr-FR" dirty="0" smtClean="0"/>
              <a:t>tel. 051 6377045</a:t>
            </a:r>
            <a:br>
              <a:rPr lang="fr-FR" dirty="0" smtClean="0"/>
            </a:br>
            <a:r>
              <a:rPr lang="fr-FR" dirty="0" smtClean="0"/>
              <a:t>email. </a:t>
            </a:r>
            <a:r>
              <a:rPr lang="fr-FR" dirty="0" smtClean="0">
                <a:hlinkClick r:id="rId2"/>
              </a:rPr>
              <a:t>laura.bertella@rer.camcom.it</a:t>
            </a:r>
            <a:endParaRPr lang="fr-FR" dirty="0" smtClean="0"/>
          </a:p>
          <a:p>
            <a:pPr>
              <a:buClr>
                <a:schemeClr val="accent1"/>
              </a:buClr>
              <a:buSzPct val="76000"/>
            </a:pPr>
            <a:r>
              <a:rPr lang="fr-FR" dirty="0" smtClean="0"/>
              <a:t>www.ucer.camcom.it </a:t>
            </a:r>
            <a:endParaRPr lang="it-IT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1988840"/>
            <a:ext cx="2847442" cy="432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7697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656</TotalTime>
  <Words>790</Words>
  <Application>Microsoft Office PowerPoint</Application>
  <PresentationFormat>Presentazione su schermo (4:3)</PresentationFormat>
  <Paragraphs>57</Paragraphs>
  <Slides>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Satellite</vt:lpstr>
      <vt:lpstr>VALORIZZARE GLI ASSET INTANGIBILI  COME LEVA PER L’ACCESSO AL CREDITO  E PER LO SVILUPPO AZIENDALE  </vt:lpstr>
      <vt:lpstr>Obiettivo generale</vt:lpstr>
      <vt:lpstr>Il servizio sviluppato da Unioncamere  Emilia-Romagna OBIETTIVI e BENEFICI</vt:lpstr>
      <vt:lpstr>Il servizio sviluppato da Unioncamere  Emilia-Romagna: </vt:lpstr>
      <vt:lpstr>  AZIONI </vt:lpstr>
      <vt:lpstr>Sviluppo di servizi complementari per le PMI</vt:lpstr>
      <vt:lpstr>METODOLOGIA PER FAVORIRE L’ACCESSO AL CREDITO DELLE PMI  con la ricognizione/valutazione degli Asset Intangibili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Accordo MISE-UNIONCAMERE 2009</dc:title>
  <dc:creator>Roberto</dc:creator>
  <cp:lastModifiedBy>Gianna Padovani</cp:lastModifiedBy>
  <cp:revision>77</cp:revision>
  <dcterms:created xsi:type="dcterms:W3CDTF">2012-12-02T14:47:36Z</dcterms:created>
  <dcterms:modified xsi:type="dcterms:W3CDTF">2014-06-26T10:14:33Z</dcterms:modified>
</cp:coreProperties>
</file>