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</p:sldMasterIdLst>
  <p:notesMasterIdLst>
    <p:notesMasterId r:id="rId18"/>
  </p:notesMasterIdLst>
  <p:handoutMasterIdLst>
    <p:handoutMasterId r:id="rId19"/>
  </p:handoutMasterIdLst>
  <p:sldIdLst>
    <p:sldId id="1009" r:id="rId4"/>
    <p:sldId id="1207" r:id="rId5"/>
    <p:sldId id="1197" r:id="rId6"/>
    <p:sldId id="1206" r:id="rId7"/>
    <p:sldId id="1199" r:id="rId8"/>
    <p:sldId id="1205" r:id="rId9"/>
    <p:sldId id="1201" r:id="rId10"/>
    <p:sldId id="1200" r:id="rId11"/>
    <p:sldId id="1202" r:id="rId12"/>
    <p:sldId id="1203" r:id="rId13"/>
    <p:sldId id="1204" r:id="rId14"/>
    <p:sldId id="1208" r:id="rId15"/>
    <p:sldId id="1209" r:id="rId16"/>
    <p:sldId id="1211" r:id="rId17"/>
  </p:sldIdLst>
  <p:sldSz cx="9906000" cy="6858000" type="A4"/>
  <p:notesSz cx="9926638" cy="67976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i="1" kern="1200">
        <a:solidFill>
          <a:srgbClr val="00279F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rgbClr val="00279F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rgbClr val="00279F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rgbClr val="00279F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rgbClr val="00279F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rgbClr val="00279F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rgbClr val="00279F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rgbClr val="00279F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rgbClr val="00279F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650E"/>
    <a:srgbClr val="006600"/>
    <a:srgbClr val="008000"/>
    <a:srgbClr val="9CF709"/>
    <a:srgbClr val="F9BA07"/>
    <a:srgbClr val="FFCC00"/>
    <a:srgbClr val="FFFFFF"/>
    <a:srgbClr val="99FFCC"/>
    <a:srgbClr val="FF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5221" autoAdjust="0"/>
  </p:normalViewPr>
  <p:slideViewPr>
    <p:cSldViewPr snapToGrid="0" showGuides="1">
      <p:cViewPr>
        <p:scale>
          <a:sx n="80" d="100"/>
          <a:sy n="80" d="100"/>
        </p:scale>
        <p:origin x="-1406" y="-91"/>
      </p:cViewPr>
      <p:guideLst>
        <p:guide orient="horz" pos="22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594" y="-114"/>
      </p:cViewPr>
      <p:guideLst>
        <p:guide orient="horz" pos="1196"/>
        <p:guide pos="41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06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76438" y="188913"/>
            <a:ext cx="6122987" cy="3754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4925" y="25400"/>
            <a:ext cx="430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55" tIns="0" rIns="19755" bIns="0" numCol="1" anchor="t" anchorCtr="0" compatLnSpc="1">
            <a:prstTxWarp prst="textNoShape">
              <a:avLst/>
            </a:prstTxWarp>
          </a:bodyPr>
          <a:lstStyle>
            <a:lvl1pPr defTabSz="962025">
              <a:defRPr sz="19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653088" y="25400"/>
            <a:ext cx="430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55" tIns="0" rIns="19755" bIns="0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4925" y="6467475"/>
            <a:ext cx="430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55" tIns="0" rIns="19755" bIns="0" numCol="1" anchor="b" anchorCtr="0" compatLnSpc="1">
            <a:prstTxWarp prst="textNoShape">
              <a:avLst/>
            </a:prstTxWarp>
          </a:bodyPr>
          <a:lstStyle>
            <a:lvl1pPr defTabSz="962025">
              <a:defRPr sz="19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3088" y="6467475"/>
            <a:ext cx="430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55" tIns="0" rIns="19755" bIns="0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>
                <a:latin typeface="Arial" charset="0"/>
              </a:defRPr>
            </a:lvl1pPr>
          </a:lstStyle>
          <a:p>
            <a:pPr>
              <a:defRPr/>
            </a:pPr>
            <a:fld id="{511B6E36-D640-4054-864B-48D488C37C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816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87000"/>
      </a:lnSpc>
      <a:spcBef>
        <a:spcPct val="40000"/>
      </a:spcBef>
      <a:spcAft>
        <a:spcPct val="0"/>
      </a:spcAft>
      <a:tabLst>
        <a:tab pos="1168400" algn="l"/>
      </a:tabLs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1963" indent="-268288" algn="l" defTabSz="949325" rtl="0" eaLnBrk="0" fontAlgn="base" hangingPunct="0">
      <a:lnSpc>
        <a:spcPct val="87000"/>
      </a:lnSpc>
      <a:spcBef>
        <a:spcPct val="40000"/>
      </a:spcBef>
      <a:spcAft>
        <a:spcPct val="0"/>
      </a:spcAft>
      <a:buFont typeface="Wingdings" pitchFamily="2" charset="2"/>
      <a:buChar char="l"/>
      <a:tabLst>
        <a:tab pos="1168400" algn="l"/>
      </a:tabLs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776288" indent="-120650" algn="l" defTabSz="949325" rtl="0" eaLnBrk="0" fontAlgn="base" hangingPunct="0">
      <a:lnSpc>
        <a:spcPct val="87000"/>
      </a:lnSpc>
      <a:spcBef>
        <a:spcPct val="40000"/>
      </a:spcBef>
      <a:spcAft>
        <a:spcPct val="0"/>
      </a:spcAft>
      <a:buChar char="­"/>
      <a:tabLst>
        <a:tab pos="1168400" algn="l"/>
      </a:tabLs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168400" indent="-195263" algn="l" defTabSz="949325" rtl="0" eaLnBrk="0" fontAlgn="base" hangingPunct="0">
      <a:lnSpc>
        <a:spcPct val="87000"/>
      </a:lnSpc>
      <a:spcBef>
        <a:spcPct val="40000"/>
      </a:spcBef>
      <a:spcAft>
        <a:spcPct val="0"/>
      </a:spcAft>
      <a:buFont typeface="Symbol" pitchFamily="18" charset="2"/>
      <a:buChar char="·"/>
      <a:tabLst>
        <a:tab pos="1168400" algn="l"/>
      </a:tabLs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2138" indent="-33338" algn="l" defTabSz="949325" rtl="0" eaLnBrk="0" fontAlgn="base" hangingPunct="0">
      <a:lnSpc>
        <a:spcPct val="87000"/>
      </a:lnSpc>
      <a:spcBef>
        <a:spcPct val="40000"/>
      </a:spcBef>
      <a:spcAft>
        <a:spcPct val="0"/>
      </a:spcAft>
      <a:tabLst>
        <a:tab pos="1168400" algn="l"/>
      </a:tabLs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1pPr>
            <a:lvl2pPr marL="742950" indent="-28575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2pPr>
            <a:lvl3pPr marL="1143000" indent="-22860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3pPr>
            <a:lvl4pPr marL="1600200" indent="-22860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4pPr>
            <a:lvl5pPr marL="2057400" indent="-22860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9pPr>
          </a:lstStyle>
          <a:p>
            <a:pPr eaLnBrk="1" hangingPunct="1"/>
            <a:fld id="{699563FC-1258-4F03-9878-85406816900D}" type="slidenum">
              <a:rPr lang="it-IT" altLang="it-IT" smtClean="0">
                <a:latin typeface="Arial" charset="0"/>
              </a:rPr>
              <a:pPr eaLnBrk="1" hangingPunct="1"/>
              <a:t>1</a:t>
            </a:fld>
            <a:endParaRPr lang="it-IT" altLang="it-IT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188913"/>
            <a:ext cx="9034463" cy="6256337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1pPr>
            <a:lvl2pPr marL="742950" indent="-28575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2pPr>
            <a:lvl3pPr marL="1143000" indent="-22860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3pPr>
            <a:lvl4pPr marL="1600200" indent="-22860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4pPr>
            <a:lvl5pPr marL="2057400" indent="-22860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9pPr>
          </a:lstStyle>
          <a:p>
            <a:pPr eaLnBrk="1" hangingPunct="1"/>
            <a:fld id="{39AFBE1E-E286-4F1F-9B6E-836098768D8A}" type="slidenum">
              <a:rPr lang="it-IT" altLang="it-IT" smtClean="0">
                <a:latin typeface="Arial" charset="0"/>
              </a:rPr>
              <a:pPr eaLnBrk="1" hangingPunct="1"/>
              <a:t>2</a:t>
            </a:fld>
            <a:endParaRPr lang="it-IT" altLang="it-IT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2300" y="214313"/>
            <a:ext cx="8907463" cy="6167437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1pPr>
            <a:lvl2pPr marL="742950" indent="-28575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2pPr>
            <a:lvl3pPr marL="1143000" indent="-22860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3pPr>
            <a:lvl4pPr marL="1600200" indent="-22860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4pPr>
            <a:lvl5pPr marL="2057400" indent="-228600" defTabSz="962025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9pPr>
          </a:lstStyle>
          <a:p>
            <a:pPr eaLnBrk="1" hangingPunct="1"/>
            <a:fld id="{699563FC-1258-4F03-9878-85406816900D}" type="slidenum">
              <a:rPr lang="it-IT" altLang="it-IT" smtClean="0">
                <a:latin typeface="Arial" charset="0"/>
              </a:rPr>
              <a:pPr eaLnBrk="1" hangingPunct="1"/>
              <a:t>14</a:t>
            </a:fld>
            <a:endParaRPr lang="it-IT" altLang="it-IT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188913"/>
            <a:ext cx="9034463" cy="6256337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7907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210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96150" y="127000"/>
            <a:ext cx="2330450" cy="22891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1625" y="127000"/>
            <a:ext cx="6842125" cy="22891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806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625" y="127000"/>
            <a:ext cx="9324975" cy="482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4013" y="904875"/>
            <a:ext cx="4533900" cy="1511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0313" y="904875"/>
            <a:ext cx="4533900" cy="1511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5529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22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9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40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864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519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80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86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5042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05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28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484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885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947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575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062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618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530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68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8424517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132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473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640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657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19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4013" y="904875"/>
            <a:ext cx="4533900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0313" y="904875"/>
            <a:ext cx="4533900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0141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8425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1882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4960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85262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264051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"/>
          <p:cNvSpPr>
            <a:spLocks noChangeShapeType="1"/>
          </p:cNvSpPr>
          <p:nvPr/>
        </p:nvSpPr>
        <p:spPr bwMode="auto">
          <a:xfrm>
            <a:off x="0" y="877888"/>
            <a:ext cx="990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239963"/>
            <a:ext cx="92202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385763"/>
            <a:ext cx="93249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9158288" y="6457950"/>
            <a:ext cx="6032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rgbClr val="00279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rgbClr val="00279F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4000"/>
              </a:lnSpc>
              <a:defRPr/>
            </a:pPr>
            <a:r>
              <a:rPr lang="it-IT" altLang="it-IT" sz="800" i="0" smtClean="0">
                <a:solidFill>
                  <a:schemeClr val="tx1"/>
                </a:solidFill>
              </a:rPr>
              <a:t>- </a:t>
            </a:r>
            <a:fld id="{A535B61B-A743-4553-8926-2CD2BD76D5F8}" type="slidenum">
              <a:rPr lang="it-IT" altLang="it-IT" sz="800" i="0" smtClean="0">
                <a:solidFill>
                  <a:schemeClr val="tx1"/>
                </a:solidFill>
              </a:rPr>
              <a:pPr algn="ctr">
                <a:lnSpc>
                  <a:spcPct val="104000"/>
                </a:lnSpc>
                <a:defRPr/>
              </a:pPr>
              <a:t>‹N›</a:t>
            </a:fld>
            <a:r>
              <a:rPr lang="it-IT" altLang="it-IT" sz="800" i="0" smtClean="0">
                <a:solidFill>
                  <a:schemeClr val="tx1"/>
                </a:solidFill>
              </a:rPr>
              <a:t> -</a:t>
            </a:r>
          </a:p>
        </p:txBody>
      </p:sp>
      <p:sp>
        <p:nvSpPr>
          <p:cNvPr id="1030" name="Line 69"/>
          <p:cNvSpPr>
            <a:spLocks noChangeShapeType="1"/>
          </p:cNvSpPr>
          <p:nvPr userDrawn="1"/>
        </p:nvSpPr>
        <p:spPr bwMode="auto">
          <a:xfrm>
            <a:off x="2770188" y="6546850"/>
            <a:ext cx="6321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098" name="Picture 2" descr="C:\Users\Arras\Pictures\immagini BCC\BANCHE DI CREDITO DELL ER_OK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169025"/>
            <a:ext cx="2188369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384175" indent="-384175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marL="384175" indent="-384175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2pPr>
      <a:lvl3pPr marL="384175" indent="-384175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3pPr>
      <a:lvl4pPr marL="384175" indent="-384175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4pPr>
      <a:lvl5pPr marL="384175" indent="-384175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5pPr>
      <a:lvl6pPr marL="841375" indent="-384175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6pPr>
      <a:lvl7pPr marL="1298575" indent="-384175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7pPr>
      <a:lvl8pPr marL="1755775" indent="-384175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8pPr>
      <a:lvl9pPr marL="2212975" indent="-384175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7000"/>
        </a:lnSpc>
        <a:spcBef>
          <a:spcPct val="150000"/>
        </a:spcBef>
        <a:spcAft>
          <a:spcPct val="0"/>
        </a:spcAft>
        <a:tabLst>
          <a:tab pos="6400800" algn="r"/>
          <a:tab pos="8636000" algn="r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54038" indent="-439738" algn="l" rtl="0" eaLnBrk="0" fontAlgn="base" hangingPunct="0">
        <a:spcBef>
          <a:spcPct val="80000"/>
        </a:spcBef>
        <a:spcAft>
          <a:spcPct val="0"/>
        </a:spcAft>
        <a:buClr>
          <a:srgbClr val="0000FF"/>
        </a:buClr>
        <a:buSzPct val="75000"/>
        <a:buFont typeface="Wingdings" pitchFamily="2" charset="2"/>
        <a:buChar char="l"/>
        <a:tabLst>
          <a:tab pos="6400800" algn="r"/>
          <a:tab pos="8636000" algn="r"/>
        </a:tabLst>
        <a:defRPr sz="1400">
          <a:solidFill>
            <a:schemeClr val="tx1"/>
          </a:solidFill>
          <a:latin typeface="+mn-lt"/>
        </a:defRPr>
      </a:lvl2pPr>
      <a:lvl3pPr marL="1046163" indent="-301625" algn="l" rtl="0" eaLnBrk="0" fontAlgn="base" hangingPunct="0">
        <a:spcBef>
          <a:spcPct val="50000"/>
        </a:spcBef>
        <a:spcAft>
          <a:spcPct val="0"/>
        </a:spcAft>
        <a:buClr>
          <a:srgbClr val="0000FF"/>
        </a:buClr>
        <a:buSzPct val="110000"/>
        <a:buChar char="–"/>
        <a:tabLst>
          <a:tab pos="6400800" algn="r"/>
          <a:tab pos="8636000" algn="r"/>
        </a:tabLst>
        <a:defRPr sz="1200">
          <a:solidFill>
            <a:schemeClr val="tx1"/>
          </a:solidFill>
          <a:latin typeface="+mn-lt"/>
        </a:defRPr>
      </a:lvl3pPr>
      <a:lvl4pPr marL="1524000" indent="-28416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FF"/>
        </a:buClr>
        <a:buSzPct val="80000"/>
        <a:buFont typeface="Monotype Sorts" pitchFamily="2" charset="2"/>
        <a:buChar char="v"/>
        <a:tabLst>
          <a:tab pos="6400800" algn="r"/>
          <a:tab pos="8636000" algn="r"/>
        </a:tabLst>
        <a:defRPr sz="1200">
          <a:solidFill>
            <a:schemeClr val="tx1"/>
          </a:solidFill>
          <a:latin typeface="+mn-lt"/>
        </a:defRPr>
      </a:lvl4pPr>
      <a:lvl5pPr marL="2001838" indent="-28416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FF"/>
        </a:buClr>
        <a:buFont typeface="Monotype Sorts" pitchFamily="2" charset="2"/>
        <a:buChar char="Ô"/>
        <a:tabLst>
          <a:tab pos="6400800" algn="r"/>
          <a:tab pos="8636000" algn="r"/>
        </a:tabLst>
        <a:defRPr sz="1200">
          <a:solidFill>
            <a:schemeClr val="tx1"/>
          </a:solidFill>
          <a:latin typeface="+mn-lt"/>
        </a:defRPr>
      </a:lvl5pPr>
      <a:lvl6pPr marL="2459038" indent="-284163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0000FF"/>
        </a:buClr>
        <a:buFont typeface="Monotype Sorts" pitchFamily="2" charset="2"/>
        <a:buChar char="Ô"/>
        <a:tabLst>
          <a:tab pos="6400800" algn="r"/>
          <a:tab pos="8636000" algn="r"/>
        </a:tabLst>
        <a:defRPr sz="1200">
          <a:solidFill>
            <a:schemeClr val="tx1"/>
          </a:solidFill>
          <a:latin typeface="+mn-lt"/>
        </a:defRPr>
      </a:lvl6pPr>
      <a:lvl7pPr marL="2916238" indent="-284163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0000FF"/>
        </a:buClr>
        <a:buFont typeface="Monotype Sorts" pitchFamily="2" charset="2"/>
        <a:buChar char="Ô"/>
        <a:tabLst>
          <a:tab pos="6400800" algn="r"/>
          <a:tab pos="8636000" algn="r"/>
        </a:tabLst>
        <a:defRPr sz="1200">
          <a:solidFill>
            <a:schemeClr val="tx1"/>
          </a:solidFill>
          <a:latin typeface="+mn-lt"/>
        </a:defRPr>
      </a:lvl7pPr>
      <a:lvl8pPr marL="3373438" indent="-284163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0000FF"/>
        </a:buClr>
        <a:buFont typeface="Monotype Sorts" pitchFamily="2" charset="2"/>
        <a:buChar char="Ô"/>
        <a:tabLst>
          <a:tab pos="6400800" algn="r"/>
          <a:tab pos="8636000" algn="r"/>
        </a:tabLst>
        <a:defRPr sz="1200">
          <a:solidFill>
            <a:schemeClr val="tx1"/>
          </a:solidFill>
          <a:latin typeface="+mn-lt"/>
        </a:defRPr>
      </a:lvl8pPr>
      <a:lvl9pPr marL="3830638" indent="-284163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0000FF"/>
        </a:buClr>
        <a:buFont typeface="Monotype Sorts" pitchFamily="2" charset="2"/>
        <a:buChar char="Ô"/>
        <a:tabLst>
          <a:tab pos="6400800" algn="r"/>
          <a:tab pos="8636000" algn="r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317B0-6DEB-464C-9C23-AAFBE1CED271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F3F78-1EC3-4BF3-A351-CABEF584E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74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0E95-2087-426E-9360-C586169B857C}" type="datetimeFigureOut">
              <a:rPr lang="it-IT" smtClean="0"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030F-D485-4897-A671-57235D974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creabancaimpresa.it/" TargetMode="External"/><Relationship Id="rId2" Type="http://schemas.openxmlformats.org/officeDocument/2006/relationships/hyperlink" Target="http://www.fondidigaranzia.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fondostarter.eu" TargetMode="External"/><Relationship Id="rId4" Type="http://schemas.openxmlformats.org/officeDocument/2006/relationships/hyperlink" Target="http://www.fondostarter.e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58"/>
          <p:cNvSpPr>
            <a:spLocks noChangeArrowheads="1"/>
          </p:cNvSpPr>
          <p:nvPr/>
        </p:nvSpPr>
        <p:spPr bwMode="auto">
          <a:xfrm>
            <a:off x="781051" y="5105400"/>
            <a:ext cx="833437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7000"/>
              </a:lnSpc>
              <a:spcBef>
                <a:spcPct val="150000"/>
              </a:spcBef>
              <a:tabLst>
                <a:tab pos="6400800" algn="r"/>
                <a:tab pos="8636000" algn="r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80000"/>
              </a:spcBef>
              <a:buClr>
                <a:srgbClr val="0000FF"/>
              </a:buClr>
              <a:buSzPct val="75000"/>
              <a:buFont typeface="Wingdings" pitchFamily="2" charset="2"/>
              <a:buChar char="l"/>
              <a:tabLst>
                <a:tab pos="6400800" algn="r"/>
                <a:tab pos="8636000" algn="r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rgbClr val="0000FF"/>
              </a:buClr>
              <a:buSzPct val="110000"/>
              <a:buChar char="–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buClr>
                <a:srgbClr val="0000FF"/>
              </a:buClr>
              <a:buSzPct val="80000"/>
              <a:buFont typeface="Monotype Sorts" pitchFamily="2" charset="2"/>
              <a:buChar char="v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b="1" dirty="0" smtClean="0"/>
              <a:t>Giornata della </a:t>
            </a:r>
            <a:r>
              <a:rPr lang="it-IT" b="1" dirty="0"/>
              <a:t>P</a:t>
            </a:r>
            <a:r>
              <a:rPr lang="it-IT" b="1" dirty="0" smtClean="0"/>
              <a:t>roprietà Industriale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sz="1200" b="1" dirty="0" smtClean="0"/>
              <a:t>Eurosportello CCIAA Ravenna</a:t>
            </a:r>
            <a:r>
              <a:rPr lang="it-IT" sz="1200" dirty="0"/>
              <a:t/>
            </a:r>
            <a:br>
              <a:rPr lang="it-IT" sz="1200" dirty="0"/>
            </a:br>
            <a:endParaRPr lang="it-IT" altLang="it-IT" sz="1200" b="1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1200" b="1" dirty="0" smtClean="0"/>
              <a:t>Ravenna, 26 giungo 2014</a:t>
            </a:r>
            <a:endParaRPr lang="it-IT" altLang="it-IT" sz="1200" b="1" dirty="0"/>
          </a:p>
        </p:txBody>
      </p:sp>
      <p:sp>
        <p:nvSpPr>
          <p:cNvPr id="2051" name="Rectangle 2096"/>
          <p:cNvSpPr>
            <a:spLocks noGrp="1" noChangeArrowheads="1"/>
          </p:cNvSpPr>
          <p:nvPr>
            <p:ph type="ctrTitle"/>
          </p:nvPr>
        </p:nvSpPr>
        <p:spPr>
          <a:xfrm>
            <a:off x="1033650" y="3571875"/>
            <a:ext cx="7823200" cy="1038225"/>
          </a:xfrm>
        </p:spPr>
        <p:txBody>
          <a:bodyPr/>
          <a:lstStyle/>
          <a:p>
            <a:pPr marL="0" indent="0" algn="ctr" eaLnBrk="1" hangingPunct="1">
              <a:lnSpc>
                <a:spcPct val="160000"/>
              </a:lnSpc>
            </a:pPr>
            <a:r>
              <a:rPr lang="it-IT" altLang="it-IT" sz="1800" b="1" i="1" dirty="0" smtClean="0"/>
              <a:t>Elsa Arras - Federazione BCC E.R.</a:t>
            </a:r>
            <a:r>
              <a:rPr lang="it-IT" altLang="it-IT" sz="1600" b="1" i="1" dirty="0" smtClean="0"/>
              <a:t/>
            </a:r>
            <a:br>
              <a:rPr lang="it-IT" altLang="it-IT" sz="1600" b="1" i="1" dirty="0" smtClean="0"/>
            </a:br>
            <a:r>
              <a:rPr lang="it-IT" altLang="it-IT" sz="1600" b="1" i="1" dirty="0" smtClean="0"/>
              <a:t>arrase@fedemilia.bcc.it</a:t>
            </a:r>
            <a:endParaRPr lang="en-US" altLang="it-IT" sz="1800" b="1" i="1" dirty="0" smtClean="0"/>
          </a:p>
        </p:txBody>
      </p:sp>
      <p:sp>
        <p:nvSpPr>
          <p:cNvPr id="2052" name="Line 2099"/>
          <p:cNvSpPr>
            <a:spLocks noChangeShapeType="1"/>
          </p:cNvSpPr>
          <p:nvPr/>
        </p:nvSpPr>
        <p:spPr bwMode="auto">
          <a:xfrm>
            <a:off x="1395413" y="4778375"/>
            <a:ext cx="7281862" cy="0"/>
          </a:xfrm>
          <a:prstGeom prst="line">
            <a:avLst/>
          </a:prstGeom>
          <a:noFill/>
          <a:ln w="47625" cmpd="thickThin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Line 2100"/>
          <p:cNvSpPr>
            <a:spLocks noChangeShapeType="1"/>
          </p:cNvSpPr>
          <p:nvPr/>
        </p:nvSpPr>
        <p:spPr bwMode="auto">
          <a:xfrm>
            <a:off x="4257675" y="3403600"/>
            <a:ext cx="4419600" cy="3175"/>
          </a:xfrm>
          <a:prstGeom prst="line">
            <a:avLst/>
          </a:prstGeom>
          <a:noFill/>
          <a:ln w="47625" cmpd="thickThin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098" name="Picture 2" descr="C:\Users\Arras\Pictures\immagini BCC\BANCHE DI CREDITO DELL ER_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771438"/>
            <a:ext cx="4376737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57875" y="1987034"/>
            <a:ext cx="8574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/>
              <a:t>Le opportunità di finanziamento per le imprese </a:t>
            </a:r>
          </a:p>
          <a:p>
            <a:pPr algn="ctr"/>
            <a:r>
              <a:rPr lang="it-IT" sz="2400" b="1" dirty="0" smtClean="0"/>
              <a:t>per lo sviluppo del loro potenziale d’innovazione</a:t>
            </a:r>
            <a:endParaRPr lang="it-IT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4300" y="134719"/>
            <a:ext cx="946785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000" b="1" dirty="0"/>
              <a:t>Finanza agevolativa Regionale per le Nuove Imprese</a:t>
            </a:r>
            <a:br>
              <a:rPr lang="it-IT" altLang="it-IT" sz="2000" b="1" dirty="0"/>
            </a:br>
            <a:r>
              <a:rPr lang="it-IT" sz="2400" dirty="0">
                <a:solidFill>
                  <a:srgbClr val="0092D2"/>
                </a:solidFill>
                <a:latin typeface="Myriad Pro" pitchFamily="-101" charset="0"/>
              </a:rPr>
              <a:t>FONDO</a:t>
            </a:r>
            <a:r>
              <a:rPr lang="it-IT" sz="2400" dirty="0">
                <a:solidFill>
                  <a:srgbClr val="008000"/>
                </a:solidFill>
                <a:latin typeface="Myriad Pro" pitchFamily="-101" charset="0"/>
              </a:rPr>
              <a:t> START</a:t>
            </a:r>
            <a:r>
              <a:rPr lang="it-IT" sz="2400" dirty="0">
                <a:solidFill>
                  <a:srgbClr val="AA0F1F"/>
                </a:solidFill>
                <a:latin typeface="Myriad Pro" pitchFamily="-101" charset="0"/>
              </a:rPr>
              <a:t>ER</a:t>
            </a:r>
            <a:r>
              <a:rPr lang="it-IT" sz="1400" dirty="0">
                <a:solidFill>
                  <a:srgbClr val="AA0F1F"/>
                </a:solidFill>
                <a:latin typeface="Myriad Pro" pitchFamily="-101" charset="0"/>
              </a:rPr>
              <a:t/>
            </a:r>
            <a:br>
              <a:rPr lang="it-IT" sz="1400" dirty="0">
                <a:solidFill>
                  <a:srgbClr val="AA0F1F"/>
                </a:solidFill>
                <a:latin typeface="Myriad Pro" pitchFamily="-101" charset="0"/>
              </a:rPr>
            </a:br>
            <a:endParaRPr lang="it-IT" dirty="0"/>
          </a:p>
        </p:txBody>
      </p:sp>
      <p:sp>
        <p:nvSpPr>
          <p:cNvPr id="5" name="Segnaposto contenuto 2"/>
          <p:cNvSpPr>
            <a:spLocks/>
          </p:cNvSpPr>
          <p:nvPr/>
        </p:nvSpPr>
        <p:spPr bwMode="auto">
          <a:xfrm>
            <a:off x="219075" y="1128713"/>
            <a:ext cx="9286875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E’ un fondo rotativo di finanza  agevolata  a compartecipazione privata, finalizzato al supporto delle nuove imprese del territorio regionale.</a:t>
            </a:r>
          </a:p>
          <a:p>
            <a:pPr marL="6858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Istituito dalla  Regione Emilia Romagna con Delibera di Giunta n. 1198/2013.</a:t>
            </a:r>
          </a:p>
          <a:p>
            <a:pPr marL="6858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Dotato di un plafond di circa 7 milioni di euro a valere sul POR FESR 2007-2013.</a:t>
            </a:r>
          </a:p>
          <a:p>
            <a:pPr marL="6858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Gestito dall’ATI Fondi Rotativi, costituita da Unifidi e Fidindustria Emilia Romagna.</a:t>
            </a:r>
          </a:p>
          <a:p>
            <a:pPr marL="342900" defTabSz="914400" eaLnBrk="0" hangingPunct="0">
              <a:spcBef>
                <a:spcPct val="20000"/>
              </a:spcBef>
              <a:buFont typeface="Wingdings" pitchFamily="-101" charset="2"/>
              <a:buChar char="ü"/>
            </a:pPr>
            <a:endParaRPr lang="it-IT" sz="3200" dirty="0">
              <a:solidFill>
                <a:srgbClr val="7F7F7F"/>
              </a:solidFill>
              <a:latin typeface="Myriad Pro" pitchFamily="-101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49437" y="4878943"/>
            <a:ext cx="6219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8000"/>
                </a:solidFill>
                <a:latin typeface="Myriad Pro" pitchFamily="-101" charset="0"/>
              </a:rPr>
              <a:t>APERTURA </a:t>
            </a:r>
            <a:r>
              <a:rPr lang="it-IT" sz="2800" dirty="0" smtClean="0">
                <a:solidFill>
                  <a:srgbClr val="0092D2"/>
                </a:solidFill>
                <a:latin typeface="Myriad Pro" pitchFamily="-101" charset="0"/>
              </a:rPr>
              <a:t>BANDO     </a:t>
            </a:r>
          </a:p>
          <a:p>
            <a:pPr algn="ctr"/>
            <a:r>
              <a:rPr lang="it-IT" sz="2800" b="1" dirty="0">
                <a:solidFill>
                  <a:srgbClr val="7F7F7F"/>
                </a:solidFill>
                <a:latin typeface="Myriad Pro" pitchFamily="-101" charset="0"/>
              </a:rPr>
              <a:t>d</a:t>
            </a:r>
            <a:r>
              <a:rPr lang="it-IT" sz="2800" b="1" dirty="0" smtClean="0">
                <a:solidFill>
                  <a:srgbClr val="7F7F7F"/>
                </a:solidFill>
                <a:latin typeface="Myriad Pro" pitchFamily="-101" charset="0"/>
              </a:rPr>
              <a:t>al </a:t>
            </a:r>
            <a:r>
              <a:rPr lang="it-IT" sz="2800" b="1" dirty="0">
                <a:solidFill>
                  <a:srgbClr val="7F7F7F"/>
                </a:solidFill>
                <a:latin typeface="Myriad Pro" pitchFamily="-101" charset="0"/>
              </a:rPr>
              <a:t>4 aprile 2014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54505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4300" y="134719"/>
            <a:ext cx="946785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000" b="1" dirty="0"/>
              <a:t>Finanza agevolativa Regionale per le Nuove Imprese</a:t>
            </a:r>
            <a:br>
              <a:rPr lang="it-IT" altLang="it-IT" sz="2000" b="1" dirty="0"/>
            </a:br>
            <a:r>
              <a:rPr lang="it-IT" sz="2400" dirty="0">
                <a:solidFill>
                  <a:srgbClr val="0092D2"/>
                </a:solidFill>
                <a:latin typeface="Myriad Pro" pitchFamily="-101" charset="0"/>
              </a:rPr>
              <a:t>FONDO</a:t>
            </a:r>
            <a:r>
              <a:rPr lang="it-IT" sz="2400" dirty="0">
                <a:solidFill>
                  <a:srgbClr val="008000"/>
                </a:solidFill>
                <a:latin typeface="Myriad Pro" pitchFamily="-101" charset="0"/>
              </a:rPr>
              <a:t> START</a:t>
            </a:r>
            <a:r>
              <a:rPr lang="it-IT" sz="2400" dirty="0">
                <a:solidFill>
                  <a:srgbClr val="AA0F1F"/>
                </a:solidFill>
                <a:latin typeface="Myriad Pro" pitchFamily="-101" charset="0"/>
              </a:rPr>
              <a:t>ER</a:t>
            </a:r>
            <a:r>
              <a:rPr lang="it-IT" sz="1400" dirty="0">
                <a:solidFill>
                  <a:srgbClr val="AA0F1F"/>
                </a:solidFill>
                <a:latin typeface="Myriad Pro" pitchFamily="-101" charset="0"/>
              </a:rPr>
              <a:t/>
            </a:r>
            <a:br>
              <a:rPr lang="it-IT" sz="1400" dirty="0">
                <a:solidFill>
                  <a:srgbClr val="AA0F1F"/>
                </a:solidFill>
                <a:latin typeface="Myriad Pro" pitchFamily="-101" charset="0"/>
              </a:rPr>
            </a:br>
            <a:endParaRPr lang="it-IT" dirty="0"/>
          </a:p>
        </p:txBody>
      </p:sp>
      <p:sp>
        <p:nvSpPr>
          <p:cNvPr id="5" name="Segnaposto contenuto 2"/>
          <p:cNvSpPr>
            <a:spLocks/>
          </p:cNvSpPr>
          <p:nvPr/>
        </p:nvSpPr>
        <p:spPr bwMode="auto">
          <a:xfrm>
            <a:off x="228600" y="1019175"/>
            <a:ext cx="9448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 Piccole e medie imprese (ex 2003/361/CE e D.M. 18/04/2005);</a:t>
            </a:r>
          </a:p>
          <a:p>
            <a:pPr marL="6858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 Con sede legale o operativa in Emilia Romagna</a:t>
            </a:r>
            <a:r>
              <a:rPr lang="it-IT" sz="2000" i="0" kern="0" dirty="0" smtClean="0">
                <a:solidFill>
                  <a:srgbClr val="002060"/>
                </a:solidFill>
                <a:latin typeface="+mn-lt"/>
              </a:rPr>
              <a:t>;</a:t>
            </a:r>
            <a:endParaRPr lang="it-IT" sz="2000" i="0" kern="0" dirty="0">
              <a:solidFill>
                <a:srgbClr val="002060"/>
              </a:solidFill>
              <a:latin typeface="+mn-lt"/>
            </a:endParaRPr>
          </a:p>
          <a:p>
            <a:pPr marL="6858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 Costituite successivamente al 01/01/2011</a:t>
            </a:r>
            <a:r>
              <a:rPr lang="it-IT" sz="2000" i="0" kern="0" dirty="0" smtClean="0">
                <a:solidFill>
                  <a:srgbClr val="002060"/>
                </a:solidFill>
                <a:latin typeface="+mn-lt"/>
              </a:rPr>
              <a:t>;</a:t>
            </a:r>
            <a:endParaRPr lang="it-IT" sz="2000" i="0" kern="0" dirty="0">
              <a:solidFill>
                <a:srgbClr val="002060"/>
              </a:solidFill>
              <a:latin typeface="+mn-lt"/>
            </a:endParaRPr>
          </a:p>
          <a:p>
            <a:pPr marL="6858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 Non devono essere imprese in difficoltà (ex 2004/c 244/02); </a:t>
            </a:r>
          </a:p>
          <a:p>
            <a:pPr marL="342900" defTabSz="914400" eaLnBrk="0" hangingPunct="0">
              <a:spcBef>
                <a:spcPct val="20000"/>
              </a:spcBef>
              <a:buFont typeface="Wingdings" pitchFamily="-101" charset="2"/>
              <a:buChar char="ü"/>
            </a:pPr>
            <a:endParaRPr lang="it-IT" sz="2000" i="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8601" y="3778711"/>
            <a:ext cx="94488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defTabSz="914400" eaLnBrk="0" hangingPunct="0">
              <a:spcBef>
                <a:spcPct val="20000"/>
              </a:spcBef>
            </a:pPr>
            <a:r>
              <a:rPr lang="it-IT" sz="2400" i="0" kern="0" dirty="0">
                <a:solidFill>
                  <a:srgbClr val="002060"/>
                </a:solidFill>
                <a:latin typeface="+mn-lt"/>
              </a:rPr>
              <a:t>Fondi pubblici (80%): circa 7 milioni di euro</a:t>
            </a:r>
          </a:p>
          <a:p>
            <a:pPr marL="342900" defTabSz="914400" eaLnBrk="0" hangingPunct="0">
              <a:spcBef>
                <a:spcPct val="20000"/>
              </a:spcBef>
            </a:pPr>
            <a:r>
              <a:rPr lang="it-IT" sz="2400" i="0" kern="0" dirty="0">
                <a:solidFill>
                  <a:srgbClr val="002060"/>
                </a:solidFill>
                <a:latin typeface="+mn-lt"/>
              </a:rPr>
              <a:t>Fondi privati (20%): 1,75 </a:t>
            </a:r>
            <a:r>
              <a:rPr lang="it-IT" sz="2400" i="0" kern="0" dirty="0" smtClean="0">
                <a:solidFill>
                  <a:srgbClr val="002060"/>
                </a:solidFill>
                <a:latin typeface="+mn-lt"/>
              </a:rPr>
              <a:t>milioni</a:t>
            </a:r>
          </a:p>
          <a:p>
            <a:pPr marL="342900" defTabSz="914400" eaLnBrk="0" hangingPunct="0">
              <a:spcBef>
                <a:spcPct val="20000"/>
              </a:spcBef>
            </a:pPr>
            <a:endParaRPr lang="it-IT" sz="2400" i="0" kern="0" dirty="0">
              <a:solidFill>
                <a:srgbClr val="002060"/>
              </a:solidFill>
              <a:latin typeface="+mn-lt"/>
            </a:endParaRPr>
          </a:p>
          <a:p>
            <a:pPr marL="342900" defTabSz="914400" eaLnBrk="0" hangingPunct="0">
              <a:spcBef>
                <a:spcPct val="20000"/>
              </a:spcBef>
            </a:pPr>
            <a:r>
              <a:rPr lang="it-IT" sz="2400" b="1" i="0" u="sng" kern="0" dirty="0">
                <a:solidFill>
                  <a:srgbClr val="002060"/>
                </a:solidFill>
                <a:latin typeface="+mn-lt"/>
              </a:rPr>
              <a:t>Totale fondi: circa 8,75 milioni</a:t>
            </a:r>
          </a:p>
        </p:txBody>
      </p:sp>
      <p:sp>
        <p:nvSpPr>
          <p:cNvPr id="7" name="CasellaDiTesto 1"/>
          <p:cNvSpPr txBox="1">
            <a:spLocks noChangeArrowheads="1"/>
          </p:cNvSpPr>
          <p:nvPr/>
        </p:nvSpPr>
        <p:spPr bwMode="auto">
          <a:xfrm>
            <a:off x="434975" y="3076575"/>
            <a:ext cx="7016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/>
              <a:t>FONDI DISPONIBILI</a:t>
            </a:r>
          </a:p>
        </p:txBody>
      </p:sp>
    </p:spTree>
    <p:extLst>
      <p:ext uri="{BB962C8B-B14F-4D97-AF65-F5344CB8AC3E}">
        <p14:creationId xmlns:p14="http://schemas.microsoft.com/office/powerpoint/2010/main" val="184941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330200" y="222251"/>
            <a:ext cx="850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/>
              <a:t>CARATTERISTICHE DEI FINANZIAMENTI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9538" y="869716"/>
            <a:ext cx="961548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defTabSz="914400" eaLnBrk="0" hangingPunct="0">
              <a:spcBef>
                <a:spcPct val="20000"/>
              </a:spcBef>
            </a:pPr>
            <a:r>
              <a:rPr lang="it-IT" i="0" kern="0" dirty="0">
                <a:solidFill>
                  <a:srgbClr val="002060"/>
                </a:solidFill>
                <a:latin typeface="+mn-lt"/>
              </a:rPr>
              <a:t> Il Fondo interviene concedendo finanziamenti a tasso agevolato con provvista mista, derivante per l’80% dalle risorse pubbliche (Por </a:t>
            </a:r>
            <a:r>
              <a:rPr lang="it-IT" i="0" kern="0" dirty="0" err="1">
                <a:solidFill>
                  <a:srgbClr val="002060"/>
                </a:solidFill>
                <a:latin typeface="+mn-lt"/>
              </a:rPr>
              <a:t>Fesr</a:t>
            </a:r>
            <a:r>
              <a:rPr lang="it-IT" i="0" kern="0" dirty="0">
                <a:solidFill>
                  <a:srgbClr val="002060"/>
                </a:solidFill>
                <a:latin typeface="+mn-lt"/>
              </a:rPr>
              <a:t> 2007-2013 ) e per il restante 20%  da risorse messe a disposizione degli istituti di credito convenzionati con l’ATI Fondi Rotativi</a:t>
            </a:r>
            <a:r>
              <a:rPr lang="it-IT" i="0" kern="0" dirty="0" smtClean="0">
                <a:solidFill>
                  <a:srgbClr val="002060"/>
                </a:solidFill>
                <a:latin typeface="+mn-lt"/>
              </a:rPr>
              <a:t>.</a:t>
            </a:r>
            <a:endParaRPr lang="it-IT" i="0" kern="0" dirty="0">
              <a:solidFill>
                <a:srgbClr val="002060"/>
              </a:solidFill>
              <a:latin typeface="+mn-lt"/>
            </a:endParaRPr>
          </a:p>
          <a:p>
            <a:pPr marL="342900" defTabSz="914400" eaLnBrk="0" hangingPunct="0">
              <a:spcBef>
                <a:spcPct val="20000"/>
              </a:spcBef>
            </a:pPr>
            <a:r>
              <a:rPr lang="it-IT" i="0" kern="0" dirty="0">
                <a:solidFill>
                  <a:srgbClr val="002060"/>
                </a:solidFill>
                <a:latin typeface="+mn-lt"/>
              </a:rPr>
              <a:t>I finanziamenti, nella forma tecnica di mutuo chirografario, possono avere una durata compresa tra </a:t>
            </a:r>
            <a:r>
              <a:rPr lang="it-IT" b="1" i="0" kern="0" dirty="0">
                <a:solidFill>
                  <a:srgbClr val="002060"/>
                </a:solidFill>
                <a:latin typeface="+mn-lt"/>
              </a:rPr>
              <a:t>18 e 84 mesi </a:t>
            </a:r>
            <a:r>
              <a:rPr lang="it-IT" i="0" kern="0" dirty="0">
                <a:solidFill>
                  <a:srgbClr val="002060"/>
                </a:solidFill>
                <a:latin typeface="+mn-lt"/>
              </a:rPr>
              <a:t>ed un importo compreso tra </a:t>
            </a:r>
            <a:r>
              <a:rPr lang="it-IT" b="1" i="0" kern="0" dirty="0">
                <a:solidFill>
                  <a:srgbClr val="002060"/>
                </a:solidFill>
                <a:latin typeface="+mn-lt"/>
              </a:rPr>
              <a:t>25mila euro e 300mila euro</a:t>
            </a:r>
            <a:r>
              <a:rPr lang="it-IT" i="0" kern="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9538" y="3325796"/>
            <a:ext cx="968692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defTabSz="914400" eaLnBrk="0" hangingPunct="0">
              <a:spcBef>
                <a:spcPct val="20000"/>
              </a:spcBef>
            </a:pPr>
            <a:r>
              <a:rPr lang="it-IT" i="0" kern="0" dirty="0">
                <a:solidFill>
                  <a:srgbClr val="002060"/>
                </a:solidFill>
                <a:latin typeface="+mn-lt"/>
              </a:rPr>
              <a:t>Progetti di investimento effettuati da nuove imprese sul territorio regionale, quali</a:t>
            </a:r>
            <a:r>
              <a:rPr lang="it-IT" i="0" kern="0" dirty="0" smtClean="0">
                <a:solidFill>
                  <a:srgbClr val="002060"/>
                </a:solidFill>
                <a:latin typeface="+mn-lt"/>
              </a:rPr>
              <a:t>:</a:t>
            </a:r>
            <a:endParaRPr lang="it-IT" i="0" kern="0" dirty="0">
              <a:solidFill>
                <a:srgbClr val="002060"/>
              </a:solidFill>
              <a:latin typeface="+mn-lt"/>
            </a:endParaRPr>
          </a:p>
          <a:p>
            <a:pPr marL="628650" indent="-28575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i="0" kern="0" dirty="0">
                <a:solidFill>
                  <a:srgbClr val="002060"/>
                </a:solidFill>
                <a:latin typeface="+mn-lt"/>
              </a:rPr>
              <a:t>Interventi su immobili strumentali (acquisizione, ampliamento e ristrutturazione);</a:t>
            </a:r>
          </a:p>
          <a:p>
            <a:pPr marL="628650" indent="-28575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i="0" kern="0" dirty="0">
                <a:solidFill>
                  <a:srgbClr val="002060"/>
                </a:solidFill>
                <a:latin typeface="+mn-lt"/>
              </a:rPr>
              <a:t>Acquisizione di impianti e macchinari;</a:t>
            </a:r>
          </a:p>
          <a:p>
            <a:pPr marL="628650" indent="-28575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i="0" kern="0" dirty="0">
                <a:solidFill>
                  <a:srgbClr val="002060"/>
                </a:solidFill>
                <a:latin typeface="+mn-lt"/>
              </a:rPr>
              <a:t>Acquisizione di brevetti, licenze, marchi e avviamento;</a:t>
            </a:r>
          </a:p>
          <a:p>
            <a:pPr marL="628650" indent="-28575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i="0" kern="0" dirty="0">
                <a:solidFill>
                  <a:srgbClr val="002060"/>
                </a:solidFill>
                <a:latin typeface="+mn-lt"/>
              </a:rPr>
              <a:t>Consulenze tecniche e/o specialistiche;</a:t>
            </a:r>
          </a:p>
          <a:p>
            <a:pPr marL="628650" indent="-28575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i="0" kern="0" dirty="0">
                <a:solidFill>
                  <a:srgbClr val="002060"/>
                </a:solidFill>
                <a:latin typeface="+mn-lt"/>
              </a:rPr>
              <a:t>Spese per la presentazione della domanda</a:t>
            </a:r>
          </a:p>
          <a:p>
            <a:pPr marL="628650" indent="-28575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i="0" kern="0" dirty="0">
                <a:solidFill>
                  <a:srgbClr val="002060"/>
                </a:solidFill>
                <a:latin typeface="+mn-lt"/>
              </a:rPr>
              <a:t>Costo del personale (</a:t>
            </a:r>
            <a:r>
              <a:rPr lang="it-IT" i="0" kern="0" dirty="0" err="1">
                <a:solidFill>
                  <a:srgbClr val="002060"/>
                </a:solidFill>
                <a:latin typeface="+mn-lt"/>
              </a:rPr>
              <a:t>max</a:t>
            </a:r>
            <a:r>
              <a:rPr lang="it-IT" i="0" kern="0" dirty="0">
                <a:solidFill>
                  <a:srgbClr val="002060"/>
                </a:solidFill>
                <a:latin typeface="+mn-lt"/>
              </a:rPr>
              <a:t> 30% progetto)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90550" y="3009900"/>
            <a:ext cx="432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Finanziamenti ammissibili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58990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263525" y="209550"/>
            <a:ext cx="850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/>
              <a:t>AGEVOLAZIONE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263525" y="1171575"/>
            <a:ext cx="929957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eaLnBrk="0" hangingPunct="0">
              <a:spcBef>
                <a:spcPct val="20000"/>
              </a:spcBef>
            </a:pP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L’onere effettivo degli interessi a carico dell’impresa beneficiaria è pari alla media ponderata fra i due seguenti tassi: </a:t>
            </a:r>
          </a:p>
          <a:p>
            <a:pPr marL="6858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 TAEG (Tasso Annuo Effettivo Globale) pari allo zero% per la parte di finanziamento avente provvista pubblica (80%);</a:t>
            </a:r>
          </a:p>
          <a:p>
            <a:pPr marL="342900" eaLnBrk="0" hangingPunct="0">
              <a:spcBef>
                <a:spcPct val="20000"/>
              </a:spcBef>
            </a:pPr>
            <a:endParaRPr lang="it-IT" sz="2000" i="0" kern="0" dirty="0">
              <a:solidFill>
                <a:srgbClr val="002060"/>
              </a:solidFill>
              <a:latin typeface="+mn-lt"/>
            </a:endParaRPr>
          </a:p>
          <a:p>
            <a:pPr marL="6858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TAEG massimo pari all’</a:t>
            </a:r>
            <a:r>
              <a:rPr lang="it-IT" sz="2000" i="0" kern="0" dirty="0" err="1">
                <a:solidFill>
                  <a:srgbClr val="002060"/>
                </a:solidFill>
                <a:latin typeface="+mn-lt"/>
              </a:rPr>
              <a:t>Euribor</a:t>
            </a: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 3 mesi </a:t>
            </a:r>
            <a:r>
              <a:rPr lang="it-IT" sz="2000" i="0" kern="0" dirty="0" err="1">
                <a:solidFill>
                  <a:srgbClr val="002060"/>
                </a:solidFill>
                <a:latin typeface="+mn-lt"/>
              </a:rPr>
              <a:t>mmp</a:t>
            </a:r>
            <a:r>
              <a:rPr lang="it-IT" sz="2000" i="0" kern="0" dirty="0">
                <a:solidFill>
                  <a:srgbClr val="002060"/>
                </a:solidFill>
                <a:latin typeface="+mn-lt"/>
              </a:rPr>
              <a:t> + spread massimo del 5% per la parte di finanziamento  con provvista bancaria (20%).</a:t>
            </a:r>
          </a:p>
        </p:txBody>
      </p:sp>
    </p:spTree>
    <p:extLst>
      <p:ext uri="{BB962C8B-B14F-4D97-AF65-F5344CB8AC3E}">
        <p14:creationId xmlns:p14="http://schemas.microsoft.com/office/powerpoint/2010/main" val="208316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096"/>
          <p:cNvSpPr>
            <a:spLocks noGrp="1" noChangeArrowheads="1"/>
          </p:cNvSpPr>
          <p:nvPr>
            <p:ph type="ctrTitle"/>
          </p:nvPr>
        </p:nvSpPr>
        <p:spPr>
          <a:xfrm>
            <a:off x="1033650" y="3571875"/>
            <a:ext cx="7823200" cy="1038225"/>
          </a:xfrm>
        </p:spPr>
        <p:txBody>
          <a:bodyPr/>
          <a:lstStyle/>
          <a:p>
            <a:pPr marL="0" indent="0" algn="ctr" eaLnBrk="1" hangingPunct="1">
              <a:lnSpc>
                <a:spcPct val="160000"/>
              </a:lnSpc>
            </a:pPr>
            <a:r>
              <a:rPr lang="it-IT" altLang="it-IT" sz="1800" b="1" i="1" dirty="0" smtClean="0"/>
              <a:t>Elsa Arras - Federazione BCC E.R.</a:t>
            </a:r>
            <a:r>
              <a:rPr lang="it-IT" altLang="it-IT" sz="1600" b="1" i="1" dirty="0" smtClean="0"/>
              <a:t/>
            </a:r>
            <a:br>
              <a:rPr lang="it-IT" altLang="it-IT" sz="1600" b="1" i="1" dirty="0" smtClean="0"/>
            </a:br>
            <a:r>
              <a:rPr lang="it-IT" altLang="it-IT" sz="1600" b="1" i="1" dirty="0" smtClean="0"/>
              <a:t>arrase@fedemilia.bcc.it</a:t>
            </a:r>
            <a:endParaRPr lang="en-US" altLang="it-IT" sz="1800" b="1" i="1" dirty="0" smtClean="0"/>
          </a:p>
        </p:txBody>
      </p:sp>
      <p:sp>
        <p:nvSpPr>
          <p:cNvPr id="2052" name="Line 2099"/>
          <p:cNvSpPr>
            <a:spLocks noChangeShapeType="1"/>
          </p:cNvSpPr>
          <p:nvPr/>
        </p:nvSpPr>
        <p:spPr bwMode="auto">
          <a:xfrm>
            <a:off x="1395413" y="4778375"/>
            <a:ext cx="7281862" cy="0"/>
          </a:xfrm>
          <a:prstGeom prst="line">
            <a:avLst/>
          </a:prstGeom>
          <a:noFill/>
          <a:ln w="47625" cmpd="thickThin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Line 2100"/>
          <p:cNvSpPr>
            <a:spLocks noChangeShapeType="1"/>
          </p:cNvSpPr>
          <p:nvPr/>
        </p:nvSpPr>
        <p:spPr bwMode="auto">
          <a:xfrm>
            <a:off x="4257675" y="3403600"/>
            <a:ext cx="4419600" cy="3175"/>
          </a:xfrm>
          <a:prstGeom prst="line">
            <a:avLst/>
          </a:prstGeom>
          <a:noFill/>
          <a:ln w="47625" cmpd="thickThin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098" name="Picture 2" descr="C:\Users\Arras\Pictures\immagini BCC\BANCHE DI CREDITO DELL ER_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047663"/>
            <a:ext cx="4376737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905000" y="2419350"/>
            <a:ext cx="602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Grazie per l’attenzione!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230508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57188"/>
            <a:ext cx="9324975" cy="482600"/>
          </a:xfrm>
        </p:spPr>
        <p:txBody>
          <a:bodyPr/>
          <a:lstStyle/>
          <a:p>
            <a:pPr eaLnBrk="1" hangingPunct="1"/>
            <a:r>
              <a:rPr lang="it-IT" altLang="it-IT" b="1" i="1" kern="1200" dirty="0">
                <a:solidFill>
                  <a:srgbClr val="00279F"/>
                </a:solidFill>
                <a:latin typeface="Verdana" pitchFamily="34" charset="0"/>
                <a:ea typeface="+mn-ea"/>
                <a:cs typeface="+mn-cs"/>
              </a:rPr>
              <a:t>Le BCC Associate: diffusione sul territorio</a:t>
            </a:r>
            <a:endParaRPr lang="en-US" altLang="it-IT" b="1" i="1" kern="1200" dirty="0">
              <a:solidFill>
                <a:srgbClr val="00279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" name="Picture 2" descr="C:\Users\Arras\Desktop\pres. Microcredito CC ER 19 settembre\Cartina ER 2011 competenza e sportelli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412224"/>
            <a:ext cx="8934450" cy="46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81000" y="4468822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BCC </a:t>
            </a:r>
            <a:r>
              <a:rPr lang="it-IT" b="1" dirty="0" smtClean="0">
                <a:solidFill>
                  <a:srgbClr val="FF0000"/>
                </a:solidFill>
              </a:rPr>
              <a:t>20</a:t>
            </a:r>
          </a:p>
          <a:p>
            <a:r>
              <a:rPr lang="it-IT" dirty="0" smtClean="0"/>
              <a:t>Sportelli </a:t>
            </a:r>
            <a:r>
              <a:rPr lang="it-IT" b="1" i="0" dirty="0" smtClean="0">
                <a:solidFill>
                  <a:srgbClr val="FF0000"/>
                </a:solidFill>
              </a:rPr>
              <a:t>366</a:t>
            </a:r>
          </a:p>
          <a:p>
            <a:r>
              <a:rPr lang="it-IT" dirty="0" smtClean="0"/>
              <a:t>Soci </a:t>
            </a:r>
            <a:r>
              <a:rPr lang="it-IT" b="1" i="0" dirty="0" smtClean="0">
                <a:solidFill>
                  <a:srgbClr val="FF0000"/>
                </a:solidFill>
              </a:rPr>
              <a:t>117,235</a:t>
            </a:r>
          </a:p>
          <a:p>
            <a:r>
              <a:rPr lang="it-IT" dirty="0" smtClean="0"/>
              <a:t>Dipendenti </a:t>
            </a:r>
            <a:r>
              <a:rPr lang="it-IT" b="1" i="0" dirty="0" smtClean="0">
                <a:solidFill>
                  <a:srgbClr val="FF0000"/>
                </a:solidFill>
              </a:rPr>
              <a:t>2,985</a:t>
            </a:r>
            <a:endParaRPr lang="it-IT" b="1" i="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44925" y="5517436"/>
            <a:ext cx="570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Raccolta </a:t>
            </a:r>
            <a:r>
              <a:rPr lang="it-IT" b="1" i="0" dirty="0" smtClean="0">
                <a:solidFill>
                  <a:srgbClr val="FF0000"/>
                </a:solidFill>
              </a:rPr>
              <a:t>13,922</a:t>
            </a:r>
            <a:r>
              <a:rPr lang="it-IT" dirty="0" smtClean="0"/>
              <a:t> in milioni di euro</a:t>
            </a:r>
          </a:p>
          <a:p>
            <a:r>
              <a:rPr lang="it-IT" dirty="0" smtClean="0"/>
              <a:t>Impieghi </a:t>
            </a:r>
            <a:r>
              <a:rPr lang="it-IT" b="1" i="0" dirty="0" smtClean="0">
                <a:solidFill>
                  <a:srgbClr val="FF0000"/>
                </a:solidFill>
              </a:rPr>
              <a:t>12,510</a:t>
            </a:r>
            <a:r>
              <a:rPr lang="it-IT" dirty="0" smtClean="0"/>
              <a:t> in milioni di euro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66950" y="1057275"/>
            <a:ext cx="512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BCC EMILIA ROMAGNA </a:t>
            </a:r>
          </a:p>
          <a:p>
            <a:pPr algn="ctr"/>
            <a:r>
              <a:rPr lang="it-IT" sz="1200" dirty="0" smtClean="0"/>
              <a:t>(dati al 31.12.2013)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063488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68625" y="2014363"/>
            <a:ext cx="9512306" cy="4091849"/>
            <a:chOff x="168625" y="2014363"/>
            <a:chExt cx="9512306" cy="4091849"/>
          </a:xfrm>
        </p:grpSpPr>
        <p:sp>
          <p:nvSpPr>
            <p:cNvPr id="2" name="Rettangolo arrotondato 1"/>
            <p:cNvSpPr/>
            <p:nvPr/>
          </p:nvSpPr>
          <p:spPr bwMode="auto">
            <a:xfrm>
              <a:off x="168625" y="2014363"/>
              <a:ext cx="9512306" cy="4091849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1" u="none" strike="noStrike" cap="none" normalizeH="0" baseline="0" smtClean="0">
                <a:ln>
                  <a:noFill/>
                </a:ln>
                <a:solidFill>
                  <a:srgbClr val="00279F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329123" y="2216669"/>
              <a:ext cx="9210945" cy="3620341"/>
              <a:chOff x="323526" y="4503883"/>
              <a:chExt cx="8502411" cy="1535209"/>
            </a:xfrm>
          </p:grpSpPr>
          <p:pic>
            <p:nvPicPr>
              <p:cNvPr id="22" name="Picture 7" descr="C:\Users\Arras\Pictures\loghi\CCREGGIANO nuovo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6" y="4900271"/>
                <a:ext cx="1230911" cy="349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C:\Users\Arras\Pictures\loghi\ALTO RENO nuov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4598228"/>
                <a:ext cx="1230910" cy="221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C:\Users\Arras\Pictures\loghi\BANCA ROM COOP_logo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5" y="4553259"/>
                <a:ext cx="1395975" cy="224533"/>
              </a:xfrm>
              <a:prstGeom prst="rect">
                <a:avLst/>
              </a:prstGeom>
              <a:noFill/>
              <a:ln w="38100">
                <a:solidFill>
                  <a:srgbClr val="F2650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 descr="C:\Users\Arras\Pictures\loghi\CASTENASO nuov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8377" y="4503883"/>
                <a:ext cx="1602785" cy="289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C:\Users\Arras\Pictures\loghi\CENTRO EMILIA nuovo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865" y="4984938"/>
                <a:ext cx="1577402" cy="298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9" descr="C:\Users\Arras\Pictures\loghi\CESENA_logo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714" y="4859441"/>
                <a:ext cx="1039824" cy="373666"/>
              </a:xfrm>
              <a:prstGeom prst="rect">
                <a:avLst/>
              </a:prstGeom>
              <a:noFill/>
              <a:ln w="38100">
                <a:solidFill>
                  <a:srgbClr val="F2650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1" descr="C:\Users\Arras\Pictures\loghi\EMILBANCA_logo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079" y="4908252"/>
                <a:ext cx="1478193" cy="261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2" descr="C:\Users\Arras\Pictures\loghi\FORLI_logo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4463" y="4840330"/>
                <a:ext cx="1153398" cy="309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3" descr="C:\Users\Arras\Pictures\loghi\GATTEO_logo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5382491"/>
                <a:ext cx="1046999" cy="225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5" descr="C:\Users\Arras\Pictures\loghi\LOGO MALATESTIANA_OK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438" y="5226384"/>
                <a:ext cx="1624794" cy="343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6" descr="C:\Users\Arras\Pictures\loghi\MONTERENZIO nuovo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3680" y="5348405"/>
                <a:ext cx="1462253" cy="268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7" descr="C:\Users\Arras\Pictures\loghi\RAV IMOLESE_logo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852" y="5199877"/>
                <a:ext cx="1442961" cy="48550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8" descr="C:\Users\Arras\Pictures\loghi\RIMINI_logo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7286" y="5226384"/>
                <a:ext cx="1152102" cy="417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9" descr="C:\Users\Arras\Pictures\loghi\ROMAGNA EST nuovo1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5977" y="5283780"/>
                <a:ext cx="1419960" cy="285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0" descr="C:\Users\Arras\Pictures\loghi\ROMAGNA OCCID_logo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5720579"/>
                <a:ext cx="1582241" cy="31851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1" descr="C:\Users\Arras\Pictures\loghi\SALA nuovo1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3462" y="5796375"/>
                <a:ext cx="1478339" cy="242717"/>
              </a:xfrm>
              <a:prstGeom prst="rect">
                <a:avLst/>
              </a:prstGeom>
              <a:noFill/>
              <a:ln w="38100">
                <a:solidFill>
                  <a:srgbClr val="F2650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2" descr="C:\Users\Arras\Pictures\loghi\SARSINA nuovo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4380" y="5743623"/>
                <a:ext cx="1550315" cy="244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3" descr="C:\Users\Arras\Pictures\loghi\VALMARECCHIA_logo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3258" y="5743623"/>
                <a:ext cx="1109745" cy="270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4" name="Picture 10" descr="C:\Users\Arras\Pictures\loghi\VERGATO nuovo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807" y="5148781"/>
              <a:ext cx="1646158" cy="566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Arras\Pictures\loghi\Logo+Bancoemiliano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697" y="2208990"/>
              <a:ext cx="1538456" cy="96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asellaDiTesto 2">
            <a:hlinkClick r:id="" action="ppaction://noaction" highlightClick="1"/>
          </p:cNvPr>
          <p:cNvSpPr txBox="1"/>
          <p:nvPr/>
        </p:nvSpPr>
        <p:spPr>
          <a:xfrm>
            <a:off x="184143" y="319435"/>
            <a:ext cx="946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Le 20 Banche di Credito Cooperativo</a:t>
            </a:r>
            <a:endParaRPr lang="it-IT" sz="20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04606" y="1020127"/>
            <a:ext cx="949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Le BCC sono presenti su tutto il territorio della Regione, ognuna con la propria competenza territoriale e la propria autonomia di scelta.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3842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0025" y="174109"/>
            <a:ext cx="937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Le opportunità di finanziamento per le imprese per lo sviluppo del loro potenziale d’innovazione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5750" y="1371600"/>
            <a:ext cx="9391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Opportunità dal Fondo Centrale di Garanzia</a:t>
            </a:r>
          </a:p>
          <a:p>
            <a:r>
              <a:rPr lang="it-IT" sz="2400" dirty="0" smtClean="0">
                <a:hlinkClick r:id="rId2"/>
              </a:rPr>
              <a:t>	http</a:t>
            </a:r>
            <a:r>
              <a:rPr lang="it-IT" sz="2400" dirty="0">
                <a:hlinkClick r:id="rId2"/>
              </a:rPr>
              <a:t>://www.fondidigaranzia.it</a:t>
            </a:r>
            <a:r>
              <a:rPr lang="it-IT" sz="2400" dirty="0" smtClean="0">
                <a:hlinkClick r:id="rId2"/>
              </a:rPr>
              <a:t>/</a:t>
            </a:r>
            <a:endParaRPr lang="it-IT" sz="2400" dirty="0" smtClean="0"/>
          </a:p>
          <a:p>
            <a:r>
              <a:rPr lang="it-IT" sz="2400" dirty="0" smtClean="0">
                <a:hlinkClick r:id="rId3"/>
              </a:rPr>
              <a:t>	http</a:t>
            </a:r>
            <a:r>
              <a:rPr lang="it-IT" sz="2400" dirty="0">
                <a:hlinkClick r:id="rId3"/>
              </a:rPr>
              <a:t>://</a:t>
            </a:r>
            <a:r>
              <a:rPr lang="it-IT" sz="2400" dirty="0" smtClean="0">
                <a:hlinkClick r:id="rId3"/>
              </a:rPr>
              <a:t>www.iccreabancaimpresa.it</a:t>
            </a:r>
            <a:endParaRPr lang="it-IT" sz="2400" dirty="0" smtClean="0"/>
          </a:p>
          <a:p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Opportunità dai fondi rotativi della Regione: Fondo Starter  </a:t>
            </a:r>
            <a:r>
              <a:rPr lang="it-IT" sz="2400" b="1" dirty="0" smtClean="0">
                <a:solidFill>
                  <a:srgbClr val="0092D2"/>
                </a:solidFill>
                <a:latin typeface="Myriad Pro" pitchFamily="-101" charset="0"/>
                <a:hlinkClick r:id="rId4"/>
              </a:rPr>
              <a:t>www.fondostarter.eu</a:t>
            </a:r>
            <a:r>
              <a:rPr lang="it-IT" sz="2400" b="1" dirty="0" smtClean="0">
                <a:solidFill>
                  <a:srgbClr val="0092D2"/>
                </a:solidFill>
                <a:latin typeface="Myriad Pro" pitchFamily="-101" charset="0"/>
              </a:rPr>
              <a:t>      </a:t>
            </a:r>
            <a:r>
              <a:rPr lang="it-IT" sz="2400" b="1" dirty="0" smtClean="0">
                <a:solidFill>
                  <a:srgbClr val="0092D2"/>
                </a:solidFill>
                <a:latin typeface="Myriad Pro" pitchFamily="-101" charset="0"/>
                <a:hlinkClick r:id="rId5"/>
              </a:rPr>
              <a:t>info@fondostarter.eu</a:t>
            </a:r>
            <a:endParaRPr lang="it-IT" sz="2400" b="1" dirty="0">
              <a:solidFill>
                <a:srgbClr val="0092D2"/>
              </a:solidFill>
              <a:latin typeface="Myriad Pro" pitchFamily="-101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89073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/>
          <p:cNvSpPr txBox="1">
            <a:spLocks/>
          </p:cNvSpPr>
          <p:nvPr/>
        </p:nvSpPr>
        <p:spPr>
          <a:xfrm>
            <a:off x="376237" y="1022350"/>
            <a:ext cx="8967787" cy="5045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7000"/>
              </a:lnSpc>
              <a:spcBef>
                <a:spcPct val="150000"/>
              </a:spcBef>
              <a:spcAft>
                <a:spcPct val="0"/>
              </a:spcAft>
              <a:tabLst>
                <a:tab pos="6400800" algn="r"/>
                <a:tab pos="8636000" algn="r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038" indent="-439738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l"/>
              <a:tabLst>
                <a:tab pos="6400800" algn="r"/>
                <a:tab pos="8636000" algn="r"/>
              </a:tabLst>
              <a:defRPr sz="1400">
                <a:solidFill>
                  <a:schemeClr val="tx1"/>
                </a:solidFill>
                <a:latin typeface="+mn-lt"/>
              </a:defRPr>
            </a:lvl2pPr>
            <a:lvl3pPr marL="1046163" indent="-301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Pct val="110000"/>
              <a:buChar char="–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3pPr>
            <a:lvl4pPr marL="1524000" indent="-28416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Monotype Sorts" pitchFamily="2" charset="2"/>
              <a:buChar char="v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4pPr>
            <a:lvl5pPr marL="2001838" indent="-28416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5pPr>
            <a:lvl6pPr marL="24590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6pPr>
            <a:lvl7pPr marL="29162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7pPr>
            <a:lvl8pPr marL="33734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8pPr>
            <a:lvl9pPr marL="38306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+mj-lt"/>
              <a:buNone/>
            </a:pPr>
            <a:r>
              <a:rPr lang="it-IT" altLang="it-IT" b="1" i="0" kern="0" dirty="0" smtClean="0">
                <a:solidFill>
                  <a:srgbClr val="002060"/>
                </a:solidFill>
              </a:rPr>
              <a:t>● 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Il Fondo non interviene direttamente nel </a:t>
            </a:r>
            <a:r>
              <a:rPr lang="it-IT" altLang="it-IT" i="0" u="sng" kern="0" dirty="0" smtClean="0">
                <a:solidFill>
                  <a:srgbClr val="002060"/>
                </a:solidFill>
              </a:rPr>
              <a:t>rapporto tra banca e impresa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: tassi di interesse, condizioni di rimborso, </a:t>
            </a:r>
            <a:r>
              <a:rPr lang="it-IT" altLang="it-IT" i="0" kern="0" dirty="0" err="1" smtClean="0">
                <a:solidFill>
                  <a:srgbClr val="002060"/>
                </a:solidFill>
              </a:rPr>
              <a:t>etc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…, sono lasciati alla contrattazione tra le parti;</a:t>
            </a:r>
          </a:p>
          <a:p>
            <a:pPr marL="0" indent="0">
              <a:buFont typeface="+mj-lt"/>
              <a:buNone/>
            </a:pPr>
            <a:r>
              <a:rPr lang="it-IT" altLang="it-IT" i="0" kern="0" dirty="0" smtClean="0">
                <a:solidFill>
                  <a:srgbClr val="002060"/>
                </a:solidFill>
              </a:rPr>
              <a:t>● L’impresa </a:t>
            </a:r>
            <a:r>
              <a:rPr lang="it-IT" altLang="it-IT" i="0" u="sng" kern="0" dirty="0" smtClean="0">
                <a:solidFill>
                  <a:srgbClr val="002060"/>
                </a:solidFill>
              </a:rPr>
              <a:t>non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 può inoltrare la </a:t>
            </a:r>
            <a:r>
              <a:rPr lang="it-IT" altLang="it-IT" i="0" u="sng" kern="0" dirty="0" smtClean="0">
                <a:solidFill>
                  <a:srgbClr val="002060"/>
                </a:solidFill>
              </a:rPr>
              <a:t>domanda direttamente al Fondo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: deve rivolgersi ad una banca per candidarsi a ricevere il finanziamento e, contestualmente, richiedere che sul finanziamento sia acquisita la garanzia diretta; sarà la banca stessa ad occuparsi della domanda;</a:t>
            </a:r>
          </a:p>
          <a:p>
            <a:pPr marL="0" indent="0">
              <a:buFont typeface="+mj-lt"/>
              <a:buNone/>
            </a:pPr>
            <a:r>
              <a:rPr lang="it-IT" altLang="it-IT" i="0" kern="0" dirty="0" smtClean="0">
                <a:solidFill>
                  <a:srgbClr val="002060"/>
                </a:solidFill>
              </a:rPr>
              <a:t>● Le procedure sono snelle e veloci; l’intervento è concesso, fino ad un massimo dell’80% del finanziamento, su diverse tipologie di operazioni, in una o più soluzioni, che riguardano sia investimenti nel capitale fisso che nel circolante; il Fondo garantisce per ciascun impresa un importo massimo di 2,5 mln;</a:t>
            </a:r>
            <a:endParaRPr lang="it-IT" altLang="it-IT" i="0" kern="0" dirty="0" smtClean="0">
              <a:solidFill>
                <a:srgbClr val="FF0000"/>
              </a:solidFill>
            </a:endParaRPr>
          </a:p>
          <a:p>
            <a:pPr marL="0" indent="0">
              <a:buFont typeface="+mj-lt"/>
              <a:buNone/>
            </a:pPr>
            <a:endParaRPr lang="it-IT" altLang="it-IT" b="1" i="0" kern="0" dirty="0" smtClean="0">
              <a:solidFill>
                <a:srgbClr val="FF0000"/>
              </a:solidFill>
            </a:endParaRPr>
          </a:p>
          <a:p>
            <a:pPr marL="0" indent="0">
              <a:buFont typeface="+mj-lt"/>
              <a:buNone/>
            </a:pPr>
            <a:endParaRPr lang="it-IT" altLang="it-IT" b="1" i="0" kern="0" dirty="0" smtClean="0">
              <a:solidFill>
                <a:srgbClr val="FF0000"/>
              </a:solidFill>
            </a:endParaRP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85726" y="215900"/>
            <a:ext cx="9620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i="1" dirty="0">
                <a:solidFill>
                  <a:srgbClr val="98862A"/>
                </a:solidFill>
                <a:latin typeface="Arial Black" pitchFamily="34" charset="0"/>
              </a:rPr>
              <a:t>Fondo Centrale di </a:t>
            </a:r>
            <a:r>
              <a:rPr lang="it-IT" altLang="it-IT" sz="2800" i="1" dirty="0" smtClean="0">
                <a:solidFill>
                  <a:srgbClr val="98862A"/>
                </a:solidFill>
                <a:latin typeface="Arial Black" pitchFamily="34" charset="0"/>
              </a:rPr>
              <a:t>Garanzia </a:t>
            </a:r>
            <a:endParaRPr lang="it-IT" altLang="it-IT" sz="1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31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/>
          <p:cNvSpPr txBox="1">
            <a:spLocks/>
          </p:cNvSpPr>
          <p:nvPr/>
        </p:nvSpPr>
        <p:spPr>
          <a:xfrm>
            <a:off x="381001" y="1190625"/>
            <a:ext cx="9058274" cy="3324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7000"/>
              </a:lnSpc>
              <a:spcBef>
                <a:spcPct val="150000"/>
              </a:spcBef>
              <a:spcAft>
                <a:spcPct val="0"/>
              </a:spcAft>
              <a:tabLst>
                <a:tab pos="6400800" algn="r"/>
                <a:tab pos="8636000" algn="r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038" indent="-439738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l"/>
              <a:tabLst>
                <a:tab pos="6400800" algn="r"/>
                <a:tab pos="8636000" algn="r"/>
              </a:tabLst>
              <a:defRPr sz="1400">
                <a:solidFill>
                  <a:schemeClr val="tx1"/>
                </a:solidFill>
                <a:latin typeface="+mn-lt"/>
              </a:defRPr>
            </a:lvl2pPr>
            <a:lvl3pPr marL="1046163" indent="-301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Pct val="110000"/>
              <a:buChar char="–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3pPr>
            <a:lvl4pPr marL="1524000" indent="-28416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Monotype Sorts" pitchFamily="2" charset="2"/>
              <a:buChar char="v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4pPr>
            <a:lvl5pPr marL="2001838" indent="-28416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5pPr>
            <a:lvl6pPr marL="24590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6pPr>
            <a:lvl7pPr marL="29162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7pPr>
            <a:lvl8pPr marL="33734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8pPr>
            <a:lvl9pPr marL="38306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+mj-lt"/>
              <a:buNone/>
            </a:pPr>
            <a:r>
              <a:rPr lang="it-IT" altLang="it-IT" sz="1800" b="1" i="0" kern="0" dirty="0" smtClean="0">
                <a:solidFill>
                  <a:srgbClr val="002060"/>
                </a:solidFill>
              </a:rPr>
              <a:t>● La </a:t>
            </a:r>
            <a:r>
              <a:rPr lang="it-IT" altLang="it-IT" sz="1800" b="1" i="0" u="sng" kern="0" dirty="0" smtClean="0">
                <a:solidFill>
                  <a:srgbClr val="002060"/>
                </a:solidFill>
              </a:rPr>
              <a:t>garanzia </a:t>
            </a:r>
            <a:r>
              <a:rPr lang="it-IT" altLang="it-IT" sz="1800" b="1" i="0" kern="0" dirty="0" smtClean="0">
                <a:solidFill>
                  <a:srgbClr val="002060"/>
                </a:solidFill>
              </a:rPr>
              <a:t>sui finanziamenti bancaria è concessa a titolo gratuito;</a:t>
            </a:r>
          </a:p>
          <a:p>
            <a:pPr marL="0" indent="0">
              <a:buFont typeface="+mj-lt"/>
              <a:buNone/>
            </a:pPr>
            <a:r>
              <a:rPr lang="it-IT" altLang="it-IT" sz="1800" b="1" i="0" kern="0" dirty="0" smtClean="0">
                <a:solidFill>
                  <a:srgbClr val="002060"/>
                </a:solidFill>
              </a:rPr>
              <a:t>● Le </a:t>
            </a:r>
            <a:r>
              <a:rPr lang="it-IT" altLang="it-IT" sz="1800" b="1" i="0" u="sng" kern="0" dirty="0" smtClean="0">
                <a:solidFill>
                  <a:srgbClr val="002060"/>
                </a:solidFill>
              </a:rPr>
              <a:t>domande</a:t>
            </a:r>
            <a:r>
              <a:rPr lang="it-IT" altLang="it-IT" sz="1800" b="1" i="0" kern="0" dirty="0" smtClean="0">
                <a:solidFill>
                  <a:srgbClr val="002060"/>
                </a:solidFill>
              </a:rPr>
              <a:t> presentate su queste tipologie di imprese presentano un carattere di </a:t>
            </a:r>
            <a:r>
              <a:rPr lang="it-IT" altLang="it-IT" sz="1800" b="1" i="0" u="sng" kern="0" dirty="0" smtClean="0">
                <a:solidFill>
                  <a:srgbClr val="002060"/>
                </a:solidFill>
              </a:rPr>
              <a:t>priorità</a:t>
            </a:r>
            <a:r>
              <a:rPr lang="it-IT" altLang="it-IT" sz="1800" b="1" i="0" kern="0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Font typeface="+mj-lt"/>
              <a:buNone/>
            </a:pPr>
            <a:r>
              <a:rPr lang="it-IT" altLang="it-IT" sz="1800" b="1" i="0" kern="0" dirty="0" smtClean="0">
                <a:solidFill>
                  <a:srgbClr val="002060"/>
                </a:solidFill>
              </a:rPr>
              <a:t>● L’intervento al Fondo è ammissibile per tutte le tipologie di operazioni, anche </a:t>
            </a:r>
            <a:r>
              <a:rPr lang="it-IT" altLang="it-IT" sz="1800" b="1" i="0" u="sng" kern="0" dirty="0" smtClean="0">
                <a:solidFill>
                  <a:srgbClr val="002060"/>
                </a:solidFill>
              </a:rPr>
              <a:t>in assenza di un programma di intervento</a:t>
            </a:r>
            <a:r>
              <a:rPr lang="it-IT" altLang="it-IT" sz="1800" b="1" i="0" kern="0" dirty="0" smtClean="0">
                <a:solidFill>
                  <a:srgbClr val="002060"/>
                </a:solidFill>
              </a:rPr>
              <a:t>; né è richiesta una misura minima del versamento dei mezzi propri;</a:t>
            </a:r>
          </a:p>
          <a:p>
            <a:pPr marL="0" indent="0">
              <a:buFont typeface="+mj-lt"/>
              <a:buNone/>
            </a:pPr>
            <a:endParaRPr lang="it-IT" altLang="it-IT" i="0" kern="0" dirty="0" smtClean="0">
              <a:solidFill>
                <a:srgbClr val="002060"/>
              </a:solidFill>
            </a:endParaRPr>
          </a:p>
          <a:p>
            <a:pPr marL="0" indent="0">
              <a:buFont typeface="+mj-lt"/>
              <a:buNone/>
            </a:pPr>
            <a:endParaRPr lang="it-IT" altLang="it-IT" i="0" kern="0" dirty="0" smtClean="0">
              <a:solidFill>
                <a:srgbClr val="FF0000"/>
              </a:solidFill>
            </a:endParaRPr>
          </a:p>
          <a:p>
            <a:pPr marL="0" indent="0">
              <a:buFont typeface="+mj-lt"/>
              <a:buNone/>
            </a:pPr>
            <a:endParaRPr lang="it-IT" altLang="it-IT" i="0" kern="0" dirty="0" smtClean="0">
              <a:solidFill>
                <a:srgbClr val="FF0000"/>
              </a:solidFill>
            </a:endParaRPr>
          </a:p>
          <a:p>
            <a:pPr marL="0" indent="0">
              <a:buFont typeface="+mj-lt"/>
              <a:buNone/>
            </a:pPr>
            <a:endParaRPr lang="it-IT" altLang="it-IT" i="0" kern="0" dirty="0" smtClean="0">
              <a:solidFill>
                <a:srgbClr val="FF0000"/>
              </a:solidFill>
            </a:endParaRPr>
          </a:p>
          <a:p>
            <a:pPr marL="0" indent="0">
              <a:buFont typeface="+mj-lt"/>
              <a:buNone/>
            </a:pPr>
            <a:endParaRPr lang="it-IT" altLang="it-IT" i="0" kern="0" dirty="0" smtClean="0">
              <a:solidFill>
                <a:srgbClr val="FF0000"/>
              </a:solidFill>
            </a:endParaRPr>
          </a:p>
          <a:p>
            <a:pPr marL="0" indent="0">
              <a:buFont typeface="+mj-lt"/>
              <a:buNone/>
            </a:pPr>
            <a:endParaRPr lang="it-IT" altLang="it-IT" i="0" kern="0" dirty="0" smtClean="0">
              <a:solidFill>
                <a:srgbClr val="FF0000"/>
              </a:solidFill>
            </a:endParaRPr>
          </a:p>
          <a:p>
            <a:pPr marL="0" indent="0">
              <a:buFont typeface="+mj-lt"/>
              <a:buNone/>
            </a:pPr>
            <a:endParaRPr lang="it-IT" altLang="it-IT" i="0" kern="0" dirty="0" smtClean="0">
              <a:solidFill>
                <a:srgbClr val="FF0000"/>
              </a:solidFill>
            </a:endParaRPr>
          </a:p>
          <a:p>
            <a:pPr marL="0" indent="0">
              <a:buFont typeface="+mj-lt"/>
              <a:buNone/>
            </a:pPr>
            <a:endParaRPr lang="it-IT" altLang="it-IT" i="0" kern="0" dirty="0" smtClean="0">
              <a:solidFill>
                <a:srgbClr val="FF0000"/>
              </a:solidFill>
            </a:endParaRPr>
          </a:p>
        </p:txBody>
      </p:sp>
      <p:sp>
        <p:nvSpPr>
          <p:cNvPr id="5" name="Rettangolo 1"/>
          <p:cNvSpPr>
            <a:spLocks noChangeArrowheads="1"/>
          </p:cNvSpPr>
          <p:nvPr/>
        </p:nvSpPr>
        <p:spPr bwMode="auto">
          <a:xfrm>
            <a:off x="85726" y="215900"/>
            <a:ext cx="9620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i="1" dirty="0">
                <a:solidFill>
                  <a:srgbClr val="98862A"/>
                </a:solidFill>
                <a:latin typeface="Arial Black" pitchFamily="34" charset="0"/>
              </a:rPr>
              <a:t>Fondo Centrale di </a:t>
            </a:r>
            <a:r>
              <a:rPr lang="it-IT" altLang="it-IT" sz="2800" i="1" dirty="0" smtClean="0">
                <a:solidFill>
                  <a:srgbClr val="98862A"/>
                </a:solidFill>
                <a:latin typeface="Arial Black" pitchFamily="34" charset="0"/>
              </a:rPr>
              <a:t>Garanzia Start </a:t>
            </a:r>
            <a:r>
              <a:rPr lang="it-IT" altLang="it-IT" sz="2800" i="1" dirty="0">
                <a:solidFill>
                  <a:srgbClr val="98862A"/>
                </a:solidFill>
                <a:latin typeface="Arial Black" pitchFamily="34" charset="0"/>
              </a:rPr>
              <a:t>Up Innovative</a:t>
            </a:r>
            <a:endParaRPr lang="it-IT" altLang="it-IT" sz="1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8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/>
          <p:cNvSpPr>
            <a:spLocks noChangeArrowheads="1"/>
          </p:cNvSpPr>
          <p:nvPr/>
        </p:nvSpPr>
        <p:spPr bwMode="auto">
          <a:xfrm>
            <a:off x="85726" y="215900"/>
            <a:ext cx="9620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i="1" dirty="0">
                <a:solidFill>
                  <a:srgbClr val="98862A"/>
                </a:solidFill>
                <a:latin typeface="Arial Black" pitchFamily="34" charset="0"/>
              </a:rPr>
              <a:t>Fondo Centrale di </a:t>
            </a:r>
            <a:r>
              <a:rPr lang="it-IT" altLang="it-IT" sz="2800" i="1" dirty="0" smtClean="0">
                <a:solidFill>
                  <a:srgbClr val="98862A"/>
                </a:solidFill>
                <a:latin typeface="Arial Black" pitchFamily="34" charset="0"/>
              </a:rPr>
              <a:t>Garanzia Start </a:t>
            </a:r>
            <a:r>
              <a:rPr lang="it-IT" altLang="it-IT" sz="2800" i="1" dirty="0">
                <a:solidFill>
                  <a:srgbClr val="98862A"/>
                </a:solidFill>
                <a:latin typeface="Arial Black" pitchFamily="34" charset="0"/>
              </a:rPr>
              <a:t>Up Innovative</a:t>
            </a:r>
            <a:endParaRPr lang="it-IT" altLang="it-IT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00046" y="1024235"/>
            <a:ext cx="877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98862A"/>
                </a:solidFill>
                <a:latin typeface="Arial Black" pitchFamily="34" charset="0"/>
              </a:rPr>
              <a:t>Quadro normativo ed agevolazioni per le </a:t>
            </a:r>
            <a:r>
              <a:rPr lang="it-IT" altLang="it-IT" dirty="0" smtClean="0">
                <a:solidFill>
                  <a:srgbClr val="98862A"/>
                </a:solidFill>
                <a:latin typeface="Arial Black" pitchFamily="34" charset="0"/>
              </a:rPr>
              <a:t>start </a:t>
            </a:r>
            <a:r>
              <a:rPr lang="it-IT" altLang="it-IT" dirty="0">
                <a:solidFill>
                  <a:srgbClr val="98862A"/>
                </a:solidFill>
                <a:latin typeface="Arial Black" pitchFamily="34" charset="0"/>
              </a:rPr>
              <a:t>up innovative</a:t>
            </a:r>
            <a:endParaRPr lang="it-IT" altLang="it-IT" sz="105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209550" y="1562100"/>
            <a:ext cx="9391650" cy="4143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7000"/>
              </a:lnSpc>
              <a:spcBef>
                <a:spcPct val="150000"/>
              </a:spcBef>
              <a:spcAft>
                <a:spcPct val="0"/>
              </a:spcAft>
              <a:tabLst>
                <a:tab pos="6400800" algn="r"/>
                <a:tab pos="8636000" algn="r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038" indent="-439738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l"/>
              <a:tabLst>
                <a:tab pos="6400800" algn="r"/>
                <a:tab pos="8636000" algn="r"/>
              </a:tabLst>
              <a:defRPr sz="1400">
                <a:solidFill>
                  <a:schemeClr val="tx1"/>
                </a:solidFill>
                <a:latin typeface="+mn-lt"/>
              </a:defRPr>
            </a:lvl2pPr>
            <a:lvl3pPr marL="1046163" indent="-301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Pct val="110000"/>
              <a:buChar char="–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3pPr>
            <a:lvl4pPr marL="1524000" indent="-28416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Monotype Sorts" pitchFamily="2" charset="2"/>
              <a:buChar char="v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4pPr>
            <a:lvl5pPr marL="2001838" indent="-28416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5pPr>
            <a:lvl6pPr marL="24590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6pPr>
            <a:lvl7pPr marL="29162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7pPr>
            <a:lvl8pPr marL="33734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8pPr>
            <a:lvl9pPr marL="38306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+mj-lt"/>
              <a:buNone/>
            </a:pPr>
            <a:r>
              <a:rPr lang="it-IT" altLang="it-IT" i="0" kern="0" dirty="0" smtClean="0">
                <a:solidFill>
                  <a:srgbClr val="002060"/>
                </a:solidFill>
              </a:rPr>
              <a:t>Con il Dl «Lavoro», n.76/2013, sono state apportate alcune modifiche sul fronte delle start up innovative, semplificando ed amplificando i requisiti di accesso e le agevolazioni; i contenuti principali della legge sono:</a:t>
            </a:r>
          </a:p>
          <a:p>
            <a:pPr marL="0" indent="0">
              <a:buFont typeface="+mj-lt"/>
              <a:buNone/>
            </a:pPr>
            <a:r>
              <a:rPr lang="it-IT" altLang="it-IT" i="0" u="sng" kern="0" dirty="0" smtClean="0">
                <a:solidFill>
                  <a:srgbClr val="002060"/>
                </a:solidFill>
              </a:rPr>
              <a:t>1 Definizione di start up innovativa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: essere operativa da meno di 4 anni; avere la sede principale in Italia; avere meno di 5 milioni di euro di fatturato, non deve distribuire utili, avere come oggetto sociale (unico o principale) l’innovazione tecnologica; non essere costituita da una fusione o scissione societaria; è qualificabile come innovativa se il 15% delle proprie spese è in Ricerca &amp; Sviluppo (in alternativa presenza significativa di dottorandi o ricercatori nel team, o proprietaria o licenziataria di brevetti);</a:t>
            </a:r>
          </a:p>
          <a:p>
            <a:pPr marL="0" indent="0">
              <a:buFont typeface="+mj-lt"/>
              <a:buNone/>
            </a:pPr>
            <a:r>
              <a:rPr lang="it-IT" altLang="it-IT" i="0" kern="0" dirty="0" smtClean="0">
                <a:solidFill>
                  <a:srgbClr val="002060"/>
                </a:solidFill>
              </a:rPr>
              <a:t>2. Registrazione nelle </a:t>
            </a:r>
            <a:r>
              <a:rPr lang="it-IT" altLang="it-IT" i="0" u="sng" kern="0" dirty="0" smtClean="0">
                <a:solidFill>
                  <a:srgbClr val="002060"/>
                </a:solidFill>
              </a:rPr>
              <a:t>sezioni speciali del Registro delle Imprese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 create ad hoc presso le Camere di Commercio</a:t>
            </a:r>
            <a:r>
              <a:rPr lang="it-IT" altLang="it-IT" i="0" kern="0" dirty="0">
                <a:solidFill>
                  <a:srgbClr val="002060"/>
                </a:solidFill>
              </a:rPr>
              <a:t>;</a:t>
            </a:r>
            <a:endParaRPr lang="it-IT" altLang="it-IT" i="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7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00026" y="190499"/>
            <a:ext cx="934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dirty="0">
                <a:solidFill>
                  <a:srgbClr val="98862A"/>
                </a:solidFill>
                <a:latin typeface="Arial Black" pitchFamily="34" charset="0"/>
              </a:rPr>
              <a:t>Quadro normativo ed agevolazioni per le </a:t>
            </a:r>
            <a:r>
              <a:rPr lang="it-IT" altLang="it-IT" sz="2000" dirty="0" smtClean="0">
                <a:solidFill>
                  <a:srgbClr val="98862A"/>
                </a:solidFill>
                <a:latin typeface="Arial Black" pitchFamily="34" charset="0"/>
              </a:rPr>
              <a:t>start </a:t>
            </a:r>
            <a:r>
              <a:rPr lang="it-IT" altLang="it-IT" sz="2000" dirty="0">
                <a:solidFill>
                  <a:srgbClr val="98862A"/>
                </a:solidFill>
                <a:latin typeface="Arial Black" pitchFamily="34" charset="0"/>
              </a:rPr>
              <a:t>up innovative</a:t>
            </a:r>
            <a:endParaRPr lang="it-IT" altLang="it-IT" sz="11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285740" y="1041401"/>
            <a:ext cx="9258310" cy="51419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7000"/>
              </a:lnSpc>
              <a:spcBef>
                <a:spcPct val="150000"/>
              </a:spcBef>
              <a:spcAft>
                <a:spcPct val="0"/>
              </a:spcAft>
              <a:tabLst>
                <a:tab pos="6400800" algn="r"/>
                <a:tab pos="8636000" algn="r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038" indent="-439738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l"/>
              <a:tabLst>
                <a:tab pos="6400800" algn="r"/>
                <a:tab pos="8636000" algn="r"/>
              </a:tabLst>
              <a:defRPr sz="1400">
                <a:solidFill>
                  <a:schemeClr val="tx1"/>
                </a:solidFill>
                <a:latin typeface="+mn-lt"/>
              </a:defRPr>
            </a:lvl2pPr>
            <a:lvl3pPr marL="1046163" indent="-301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Pct val="110000"/>
              <a:buChar char="–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3pPr>
            <a:lvl4pPr marL="1524000" indent="-28416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Monotype Sorts" pitchFamily="2" charset="2"/>
              <a:buChar char="v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4pPr>
            <a:lvl5pPr marL="2001838" indent="-28416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5pPr>
            <a:lvl6pPr marL="24590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6pPr>
            <a:lvl7pPr marL="29162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7pPr>
            <a:lvl8pPr marL="33734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8pPr>
            <a:lvl9pPr marL="3830638" indent="-28416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Monotype Sorts" pitchFamily="2" charset="2"/>
              <a:buChar char="Ô"/>
              <a:tabLst>
                <a:tab pos="6400800" algn="r"/>
                <a:tab pos="8636000" algn="r"/>
              </a:tabLs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+mj-lt"/>
              <a:buNone/>
            </a:pPr>
            <a:r>
              <a:rPr lang="it-IT" altLang="it-IT" i="0" kern="0" dirty="0" smtClean="0">
                <a:solidFill>
                  <a:srgbClr val="002060"/>
                </a:solidFill>
              </a:rPr>
              <a:t>3. Abbattimento degli </a:t>
            </a:r>
            <a:r>
              <a:rPr lang="it-IT" altLang="it-IT" i="0" u="sng" kern="0" dirty="0" smtClean="0">
                <a:solidFill>
                  <a:srgbClr val="002060"/>
                </a:solidFill>
              </a:rPr>
              <a:t>oneri per l’avvio d’impresa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; esentate dagli oneri di costituzione e registrazione presso le Camere di Commercio;</a:t>
            </a:r>
          </a:p>
          <a:p>
            <a:pPr marL="0" indent="0">
              <a:buFont typeface="+mj-lt"/>
              <a:buNone/>
            </a:pPr>
            <a:r>
              <a:rPr lang="it-IT" altLang="it-IT" i="0" kern="0" dirty="0" smtClean="0">
                <a:solidFill>
                  <a:srgbClr val="002060"/>
                </a:solidFill>
              </a:rPr>
              <a:t>4. </a:t>
            </a:r>
            <a:r>
              <a:rPr lang="it-IT" altLang="it-IT" i="0" u="sng" kern="0" dirty="0" smtClean="0">
                <a:solidFill>
                  <a:srgbClr val="002060"/>
                </a:solidFill>
              </a:rPr>
              <a:t>Disciplina in materia di lavoro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: maggiore flessibilità nel rinnovo dei contratti a tempo determinato; </a:t>
            </a:r>
          </a:p>
          <a:p>
            <a:pPr marL="0" indent="0">
              <a:buFont typeface="+mj-lt"/>
              <a:buNone/>
            </a:pPr>
            <a:r>
              <a:rPr lang="it-IT" altLang="it-IT" i="0" kern="0" dirty="0" smtClean="0">
                <a:solidFill>
                  <a:srgbClr val="002060"/>
                </a:solidFill>
              </a:rPr>
              <a:t>5. I collaboratori possono essere remunerati con </a:t>
            </a:r>
            <a:r>
              <a:rPr lang="it-IT" altLang="it-IT" i="0" u="sng" kern="0" dirty="0" smtClean="0">
                <a:solidFill>
                  <a:srgbClr val="002060"/>
                </a:solidFill>
              </a:rPr>
              <a:t>stock option 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ed i fornitore di servizi esterni attraverso il </a:t>
            </a:r>
            <a:r>
              <a:rPr lang="it-IT" altLang="it-IT" i="0" u="sng" kern="0" dirty="0" smtClean="0">
                <a:solidFill>
                  <a:srgbClr val="002060"/>
                </a:solidFill>
              </a:rPr>
              <a:t>work for </a:t>
            </a:r>
            <a:r>
              <a:rPr lang="it-IT" altLang="it-IT" i="0" u="sng" kern="0" dirty="0" err="1" smtClean="0">
                <a:solidFill>
                  <a:srgbClr val="002060"/>
                </a:solidFill>
              </a:rPr>
              <a:t>equity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Font typeface="+mj-lt"/>
              <a:buNone/>
            </a:pPr>
            <a:r>
              <a:rPr lang="it-IT" altLang="it-IT" i="0" kern="0" dirty="0" smtClean="0">
                <a:solidFill>
                  <a:srgbClr val="002060"/>
                </a:solidFill>
              </a:rPr>
              <a:t>6. </a:t>
            </a:r>
            <a:r>
              <a:rPr lang="it-IT" altLang="it-IT" i="0" u="sng" kern="0" dirty="0" smtClean="0">
                <a:solidFill>
                  <a:srgbClr val="002060"/>
                </a:solidFill>
              </a:rPr>
              <a:t>Credito d’imposta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: 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pari </a:t>
            </a:r>
            <a:r>
              <a:rPr lang="it-IT" altLang="it-IT" i="0" kern="0" dirty="0" smtClean="0">
                <a:solidFill>
                  <a:srgbClr val="002060"/>
                </a:solidFill>
              </a:rPr>
              <a:t>al 35% del costo aziendale sostenuto per le assunzioni a tempo indeterminato, anche con contratto di apprendistato;</a:t>
            </a:r>
          </a:p>
          <a:p>
            <a:pPr marL="0" indent="0">
              <a:buFont typeface="+mj-lt"/>
              <a:buNone/>
            </a:pPr>
            <a:r>
              <a:rPr lang="it-IT" altLang="it-IT" dirty="0">
                <a:solidFill>
                  <a:srgbClr val="002060"/>
                </a:solidFill>
              </a:rPr>
              <a:t>7. </a:t>
            </a:r>
            <a:r>
              <a:rPr lang="it-IT" altLang="it-IT" u="sng" dirty="0">
                <a:solidFill>
                  <a:srgbClr val="002060"/>
                </a:solidFill>
              </a:rPr>
              <a:t>Incentivi fiscali, </a:t>
            </a:r>
            <a:r>
              <a:rPr lang="it-IT" altLang="it-IT" dirty="0">
                <a:solidFill>
                  <a:srgbClr val="002060"/>
                </a:solidFill>
              </a:rPr>
              <a:t>per aziende e privati, per investimenti in start up per gli anni 2013-2014-2015-2016</a:t>
            </a:r>
            <a:r>
              <a:rPr lang="it-IT" altLang="it-IT" dirty="0" smtClean="0">
                <a:solidFill>
                  <a:srgbClr val="002060"/>
                </a:solidFill>
              </a:rPr>
              <a:t>;</a:t>
            </a:r>
            <a:endParaRPr lang="it-IT" altLang="it-IT" dirty="0">
              <a:solidFill>
                <a:srgbClr val="002060"/>
              </a:solidFill>
            </a:endParaRPr>
          </a:p>
          <a:p>
            <a:pPr marL="0" indent="0">
              <a:buFont typeface="+mj-lt"/>
              <a:buNone/>
            </a:pPr>
            <a:endParaRPr lang="it-IT" altLang="it-IT" u="sng" dirty="0">
              <a:solidFill>
                <a:srgbClr val="002060"/>
              </a:solidFill>
            </a:endParaRPr>
          </a:p>
          <a:p>
            <a:pPr marL="0" indent="0">
              <a:buFont typeface="+mj-lt"/>
              <a:buNone/>
            </a:pPr>
            <a:endParaRPr lang="it-IT" altLang="it-IT" i="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31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0026" y="190499"/>
            <a:ext cx="934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dirty="0">
                <a:solidFill>
                  <a:srgbClr val="98862A"/>
                </a:solidFill>
                <a:latin typeface="Arial Black" pitchFamily="34" charset="0"/>
              </a:rPr>
              <a:t>Quadro normativo ed agevolazioni per le </a:t>
            </a:r>
            <a:r>
              <a:rPr lang="it-IT" altLang="it-IT" sz="2000" dirty="0" smtClean="0">
                <a:solidFill>
                  <a:srgbClr val="98862A"/>
                </a:solidFill>
                <a:latin typeface="Arial Black" pitchFamily="34" charset="0"/>
              </a:rPr>
              <a:t>start </a:t>
            </a:r>
            <a:r>
              <a:rPr lang="it-IT" altLang="it-IT" sz="2000" dirty="0">
                <a:solidFill>
                  <a:srgbClr val="98862A"/>
                </a:solidFill>
                <a:latin typeface="Arial Black" pitchFamily="34" charset="0"/>
              </a:rPr>
              <a:t>up innovative</a:t>
            </a:r>
            <a:endParaRPr lang="it-IT" altLang="it-IT" sz="11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0025" y="1076326"/>
            <a:ext cx="94487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+mj-lt"/>
              <a:buNone/>
            </a:pPr>
            <a:r>
              <a:rPr lang="it-IT" altLang="it-IT" sz="1600" dirty="0">
                <a:solidFill>
                  <a:srgbClr val="002060"/>
                </a:solidFill>
              </a:rPr>
              <a:t>8. Introduzione </a:t>
            </a:r>
            <a:r>
              <a:rPr lang="it-IT" altLang="it-IT" sz="1600" u="sng" dirty="0">
                <a:solidFill>
                  <a:srgbClr val="002060"/>
                </a:solidFill>
              </a:rPr>
              <a:t>dell’</a:t>
            </a:r>
            <a:r>
              <a:rPr lang="it-IT" altLang="it-IT" sz="1600" u="sng" dirty="0" err="1">
                <a:solidFill>
                  <a:srgbClr val="002060"/>
                </a:solidFill>
              </a:rPr>
              <a:t>equity</a:t>
            </a:r>
            <a:r>
              <a:rPr lang="it-IT" altLang="it-IT" sz="1600" u="sng" dirty="0">
                <a:solidFill>
                  <a:srgbClr val="002060"/>
                </a:solidFill>
              </a:rPr>
              <a:t> </a:t>
            </a:r>
            <a:r>
              <a:rPr lang="it-IT" altLang="it-IT" sz="1600" u="sng" dirty="0" err="1">
                <a:solidFill>
                  <a:srgbClr val="002060"/>
                </a:solidFill>
              </a:rPr>
              <a:t>crowdfunding</a:t>
            </a:r>
            <a:r>
              <a:rPr lang="it-IT" altLang="it-IT" sz="1600" dirty="0" err="1">
                <a:solidFill>
                  <a:srgbClr val="002060"/>
                </a:solidFill>
              </a:rPr>
              <a:t>;la</a:t>
            </a:r>
            <a:r>
              <a:rPr lang="it-IT" altLang="it-IT" sz="1600" dirty="0">
                <a:solidFill>
                  <a:srgbClr val="002060"/>
                </a:solidFill>
              </a:rPr>
              <a:t> regolamentazione di dettaglio è stata predisposta dalla </a:t>
            </a:r>
            <a:r>
              <a:rPr lang="it-IT" altLang="it-IT" sz="1600" dirty="0" err="1">
                <a:solidFill>
                  <a:srgbClr val="002060"/>
                </a:solidFill>
              </a:rPr>
              <a:t>Consob</a:t>
            </a:r>
            <a:r>
              <a:rPr lang="it-IT" altLang="it-IT" sz="1600" dirty="0">
                <a:solidFill>
                  <a:srgbClr val="002060"/>
                </a:solidFill>
              </a:rPr>
              <a:t>; l’Italia è l’unico paese dell’UE con una normativa organica sul tema;</a:t>
            </a:r>
          </a:p>
          <a:p>
            <a:pPr marL="0" indent="0">
              <a:buFont typeface="+mj-lt"/>
              <a:buNone/>
            </a:pPr>
            <a:endParaRPr lang="it-IT" altLang="it-IT" sz="1600" u="sng" dirty="0">
              <a:solidFill>
                <a:srgbClr val="002060"/>
              </a:solidFill>
            </a:endParaRPr>
          </a:p>
          <a:p>
            <a:pPr marL="0" indent="0">
              <a:buFont typeface="+mj-lt"/>
              <a:buNone/>
            </a:pPr>
            <a:r>
              <a:rPr lang="it-IT" altLang="it-IT" sz="1600" dirty="0">
                <a:solidFill>
                  <a:srgbClr val="002060"/>
                </a:solidFill>
              </a:rPr>
              <a:t>9. Sostegno ad hoc del processo di internazionalizzazione delle start up da parte </a:t>
            </a:r>
            <a:r>
              <a:rPr lang="it-IT" altLang="it-IT" sz="1600" u="sng" dirty="0">
                <a:solidFill>
                  <a:srgbClr val="002060"/>
                </a:solidFill>
              </a:rPr>
              <a:t>dell’Agenzia ICE </a:t>
            </a:r>
            <a:r>
              <a:rPr lang="it-IT" altLang="it-IT" sz="1600" dirty="0">
                <a:solidFill>
                  <a:srgbClr val="002060"/>
                </a:solidFill>
              </a:rPr>
              <a:t>(ente pubblico che ha il compito di promuovere i rapporti economici e commerciali italiani con l’estero);</a:t>
            </a:r>
          </a:p>
          <a:p>
            <a:pPr marL="0" indent="0">
              <a:buFont typeface="+mj-lt"/>
              <a:buNone/>
            </a:pPr>
            <a:endParaRPr lang="it-IT" altLang="it-IT" sz="1600" dirty="0">
              <a:solidFill>
                <a:srgbClr val="002060"/>
              </a:solidFill>
            </a:endParaRPr>
          </a:p>
          <a:p>
            <a:pPr marL="0" indent="0">
              <a:buFont typeface="+mj-lt"/>
              <a:buNone/>
            </a:pPr>
            <a:r>
              <a:rPr lang="it-IT" altLang="it-IT" sz="1600" dirty="0">
                <a:solidFill>
                  <a:srgbClr val="002060"/>
                </a:solidFill>
              </a:rPr>
              <a:t>10. Accesso semplificato, gratuito e diretto al </a:t>
            </a:r>
            <a:r>
              <a:rPr lang="it-IT" altLang="it-IT" sz="1600" u="sng" dirty="0">
                <a:solidFill>
                  <a:srgbClr val="002060"/>
                </a:solidFill>
              </a:rPr>
              <a:t>Fondo Centrale di Garanzia</a:t>
            </a:r>
            <a:r>
              <a:rPr lang="it-IT" altLang="it-IT" sz="1600" u="sng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Font typeface="+mj-lt"/>
              <a:buNone/>
            </a:pPr>
            <a:endParaRPr lang="it-IT" altLang="it-IT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4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">
  <a:themeElements>
    <a:clrScheme name="">
      <a:dk1>
        <a:srgbClr val="000000"/>
      </a:dk1>
      <a:lt1>
        <a:srgbClr val="FFFFFF"/>
      </a:lt1>
      <a:dk2>
        <a:srgbClr val="333333"/>
      </a:dk2>
      <a:lt2>
        <a:srgbClr val="919191"/>
      </a:lt2>
      <a:accent1>
        <a:srgbClr val="474747"/>
      </a:accent1>
      <a:accent2>
        <a:srgbClr val="676767"/>
      </a:accent2>
      <a:accent3>
        <a:srgbClr val="FFFFFF"/>
      </a:accent3>
      <a:accent4>
        <a:srgbClr val="000000"/>
      </a:accent4>
      <a:accent5>
        <a:srgbClr val="B1B1B1"/>
      </a:accent5>
      <a:accent6>
        <a:srgbClr val="5D5D5D"/>
      </a:accent6>
      <a:hlink>
        <a:srgbClr val="919191"/>
      </a:hlink>
      <a:folHlink>
        <a:srgbClr val="CECECE"/>
      </a:folHlink>
    </a:clrScheme>
    <a:fontScheme name="presentazio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1" u="none" strike="noStrike" cap="none" normalizeH="0" baseline="0" smtClean="0">
            <a:ln>
              <a:noFill/>
            </a:ln>
            <a:solidFill>
              <a:srgbClr val="00279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1" u="none" strike="noStrike" cap="none" normalizeH="0" baseline="0" smtClean="0">
            <a:ln>
              <a:noFill/>
            </a:ln>
            <a:solidFill>
              <a:srgbClr val="00279F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entazi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38450</TotalTime>
  <Pages>32</Pages>
  <Words>1059</Words>
  <Application>Microsoft Office PowerPoint</Application>
  <PresentationFormat>A4 (21x29,7 cm)</PresentationFormat>
  <Paragraphs>94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presentazione</vt:lpstr>
      <vt:lpstr>Personalizza struttura</vt:lpstr>
      <vt:lpstr>1_Personalizza struttura</vt:lpstr>
      <vt:lpstr>Elsa Arras - Federazione BCC E.R. arrase@fedemilia.bcc.it</vt:lpstr>
      <vt:lpstr>Le BCC Associate: diffusione sul territorio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Elsa Arras - Federazione BCC E.R. arrase@fedemilia.bcc.it</vt:lpstr>
    </vt:vector>
  </TitlesOfParts>
  <Company>Fedemilia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</dc:title>
  <dc:creator>Carlo Guiducci</dc:creator>
  <cp:lastModifiedBy>Elsa Arras</cp:lastModifiedBy>
  <cp:revision>2072</cp:revision>
  <cp:lastPrinted>2014-05-09T13:21:48Z</cp:lastPrinted>
  <dcterms:created xsi:type="dcterms:W3CDTF">2000-03-29T06:24:42Z</dcterms:created>
  <dcterms:modified xsi:type="dcterms:W3CDTF">2014-06-26T07:13:28Z</dcterms:modified>
</cp:coreProperties>
</file>