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1" r:id="rId2"/>
    <p:sldMasterId id="2147483673" r:id="rId3"/>
  </p:sldMasterIdLst>
  <p:notesMasterIdLst>
    <p:notesMasterId r:id="rId18"/>
  </p:notesMasterIdLst>
  <p:handoutMasterIdLst>
    <p:handoutMasterId r:id="rId19"/>
  </p:handoutMasterIdLst>
  <p:sldIdLst>
    <p:sldId id="1009" r:id="rId4"/>
    <p:sldId id="1207" r:id="rId5"/>
    <p:sldId id="1197" r:id="rId6"/>
    <p:sldId id="1206" r:id="rId7"/>
    <p:sldId id="1199" r:id="rId8"/>
    <p:sldId id="1205" r:id="rId9"/>
    <p:sldId id="1201" r:id="rId10"/>
    <p:sldId id="1200" r:id="rId11"/>
    <p:sldId id="1202" r:id="rId12"/>
    <p:sldId id="1203" r:id="rId13"/>
    <p:sldId id="1204" r:id="rId14"/>
    <p:sldId id="1208" r:id="rId15"/>
    <p:sldId id="1209" r:id="rId16"/>
    <p:sldId id="1211" r:id="rId17"/>
  </p:sldIdLst>
  <p:sldSz cx="9906000" cy="6858000" type="A4"/>
  <p:notesSz cx="9926638" cy="6797675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i="1" kern="1200">
        <a:solidFill>
          <a:srgbClr val="00279F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rgbClr val="00279F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rgbClr val="00279F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rgbClr val="00279F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rgbClr val="00279F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rgbClr val="00279F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rgbClr val="00279F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rgbClr val="00279F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rgbClr val="00279F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2650E"/>
    <a:srgbClr val="006600"/>
    <a:srgbClr val="008000"/>
    <a:srgbClr val="9CF709"/>
    <a:srgbClr val="F9BA07"/>
    <a:srgbClr val="FFCC00"/>
    <a:srgbClr val="FFFFFF"/>
    <a:srgbClr val="99FFCC"/>
    <a:srgbClr val="FF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95221" autoAdjust="0"/>
  </p:normalViewPr>
  <p:slideViewPr>
    <p:cSldViewPr snapToGrid="0" showGuides="1">
      <p:cViewPr>
        <p:scale>
          <a:sx n="80" d="100"/>
          <a:sy n="80" d="100"/>
        </p:scale>
        <p:origin x="-1406" y="-91"/>
      </p:cViewPr>
      <p:guideLst>
        <p:guide orient="horz" pos="22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>
        <p:scale>
          <a:sx n="75" d="100"/>
          <a:sy n="75" d="100"/>
        </p:scale>
        <p:origin x="-594" y="-114"/>
      </p:cViewPr>
      <p:guideLst>
        <p:guide orient="horz" pos="1196"/>
        <p:guide pos="41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0633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976438" y="188913"/>
            <a:ext cx="6122987" cy="37544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34925" y="25400"/>
            <a:ext cx="43084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755" tIns="0" rIns="19755" bIns="0" numCol="1" anchor="t" anchorCtr="0" compatLnSpc="1">
            <a:prstTxWarp prst="textNoShape">
              <a:avLst/>
            </a:prstTxWarp>
          </a:bodyPr>
          <a:lstStyle>
            <a:lvl1pPr defTabSz="962025">
              <a:defRPr sz="19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5653088" y="25400"/>
            <a:ext cx="43084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755" tIns="0" rIns="19755" bIns="0" numCol="1" anchor="t" anchorCtr="0" compatLnSpc="1">
            <a:prstTxWarp prst="textNoShape">
              <a:avLst/>
            </a:prstTxWarp>
          </a:bodyPr>
          <a:lstStyle>
            <a:lvl1pPr algn="r" defTabSz="962025">
              <a:defRPr sz="19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34925" y="6467475"/>
            <a:ext cx="43084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755" tIns="0" rIns="19755" bIns="0" numCol="1" anchor="b" anchorCtr="0" compatLnSpc="1">
            <a:prstTxWarp prst="textNoShape">
              <a:avLst/>
            </a:prstTxWarp>
          </a:bodyPr>
          <a:lstStyle>
            <a:lvl1pPr defTabSz="962025">
              <a:defRPr sz="19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53088" y="6467475"/>
            <a:ext cx="43084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755" tIns="0" rIns="19755" bIns="0" numCol="1" anchor="b" anchorCtr="0" compatLnSpc="1">
            <a:prstTxWarp prst="textNoShape">
              <a:avLst/>
            </a:prstTxWarp>
          </a:bodyPr>
          <a:lstStyle>
            <a:lvl1pPr algn="r" defTabSz="962025">
              <a:defRPr sz="1900">
                <a:latin typeface="Arial" charset="0"/>
              </a:defRPr>
            </a:lvl1pPr>
          </a:lstStyle>
          <a:p>
            <a:pPr>
              <a:defRPr/>
            </a:pPr>
            <a:fld id="{511B6E36-D640-4054-864B-48D488C37C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58169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49325" rtl="0" eaLnBrk="0" fontAlgn="base" hangingPunct="0">
      <a:lnSpc>
        <a:spcPct val="87000"/>
      </a:lnSpc>
      <a:spcBef>
        <a:spcPct val="40000"/>
      </a:spcBef>
      <a:spcAft>
        <a:spcPct val="0"/>
      </a:spcAft>
      <a:tabLst>
        <a:tab pos="1168400" algn="l"/>
      </a:tabLs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61963" indent="-268288" algn="l" defTabSz="949325" rtl="0" eaLnBrk="0" fontAlgn="base" hangingPunct="0">
      <a:lnSpc>
        <a:spcPct val="87000"/>
      </a:lnSpc>
      <a:spcBef>
        <a:spcPct val="40000"/>
      </a:spcBef>
      <a:spcAft>
        <a:spcPct val="0"/>
      </a:spcAft>
      <a:buFont typeface="Wingdings" pitchFamily="2" charset="2"/>
      <a:buChar char="l"/>
      <a:tabLst>
        <a:tab pos="1168400" algn="l"/>
      </a:tabLs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776288" indent="-120650" algn="l" defTabSz="949325" rtl="0" eaLnBrk="0" fontAlgn="base" hangingPunct="0">
      <a:lnSpc>
        <a:spcPct val="87000"/>
      </a:lnSpc>
      <a:spcBef>
        <a:spcPct val="40000"/>
      </a:spcBef>
      <a:spcAft>
        <a:spcPct val="0"/>
      </a:spcAft>
      <a:buChar char="­"/>
      <a:tabLst>
        <a:tab pos="1168400" algn="l"/>
      </a:tabLs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168400" indent="-195263" algn="l" defTabSz="949325" rtl="0" eaLnBrk="0" fontAlgn="base" hangingPunct="0">
      <a:lnSpc>
        <a:spcPct val="87000"/>
      </a:lnSpc>
      <a:spcBef>
        <a:spcPct val="40000"/>
      </a:spcBef>
      <a:spcAft>
        <a:spcPct val="0"/>
      </a:spcAft>
      <a:buFont typeface="Symbol" pitchFamily="18" charset="2"/>
      <a:buChar char="·"/>
      <a:tabLst>
        <a:tab pos="1168400" algn="l"/>
      </a:tabLs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62138" indent="-33338" algn="l" defTabSz="949325" rtl="0" eaLnBrk="0" fontAlgn="base" hangingPunct="0">
      <a:lnSpc>
        <a:spcPct val="87000"/>
      </a:lnSpc>
      <a:spcBef>
        <a:spcPct val="40000"/>
      </a:spcBef>
      <a:spcAft>
        <a:spcPct val="0"/>
      </a:spcAft>
      <a:tabLst>
        <a:tab pos="1168400" algn="l"/>
      </a:tabLs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2025"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1pPr>
            <a:lvl2pPr marL="742950" indent="-285750" defTabSz="962025"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2pPr>
            <a:lvl3pPr marL="1143000" indent="-228600" defTabSz="962025"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3pPr>
            <a:lvl4pPr marL="1600200" indent="-228600" defTabSz="962025"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4pPr>
            <a:lvl5pPr marL="2057400" indent="-228600" defTabSz="962025"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279F"/>
                </a:solidFill>
                <a:latin typeface="Verdana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279F"/>
                </a:solidFill>
                <a:latin typeface="Verdana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279F"/>
                </a:solidFill>
                <a:latin typeface="Verdana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279F"/>
                </a:solidFill>
                <a:latin typeface="Verdana" pitchFamily="34" charset="0"/>
              </a:defRPr>
            </a:lvl9pPr>
          </a:lstStyle>
          <a:p>
            <a:pPr eaLnBrk="1" hangingPunct="1"/>
            <a:fld id="{699563FC-1258-4F03-9878-85406816900D}" type="slidenum">
              <a:rPr lang="it-IT" altLang="it-IT" smtClean="0">
                <a:latin typeface="Arial" charset="0"/>
              </a:rPr>
              <a:pPr eaLnBrk="1" hangingPunct="1"/>
              <a:t>1</a:t>
            </a:fld>
            <a:endParaRPr lang="it-IT" altLang="it-IT" smtClean="0">
              <a:latin typeface="Arial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84200" y="188913"/>
            <a:ext cx="9034463" cy="6256337"/>
          </a:xfrm>
          <a:ln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2025"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1pPr>
            <a:lvl2pPr marL="742950" indent="-285750" defTabSz="962025"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2pPr>
            <a:lvl3pPr marL="1143000" indent="-228600" defTabSz="962025"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3pPr>
            <a:lvl4pPr marL="1600200" indent="-228600" defTabSz="962025"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4pPr>
            <a:lvl5pPr marL="2057400" indent="-228600" defTabSz="962025"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279F"/>
                </a:solidFill>
                <a:latin typeface="Verdana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279F"/>
                </a:solidFill>
                <a:latin typeface="Verdana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279F"/>
                </a:solidFill>
                <a:latin typeface="Verdana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279F"/>
                </a:solidFill>
                <a:latin typeface="Verdana" pitchFamily="34" charset="0"/>
              </a:defRPr>
            </a:lvl9pPr>
          </a:lstStyle>
          <a:p>
            <a:pPr eaLnBrk="1" hangingPunct="1"/>
            <a:fld id="{39AFBE1E-E286-4F1F-9B6E-836098768D8A}" type="slidenum">
              <a:rPr lang="it-IT" altLang="it-IT" smtClean="0">
                <a:latin typeface="Arial" charset="0"/>
              </a:rPr>
              <a:pPr eaLnBrk="1" hangingPunct="1"/>
              <a:t>2</a:t>
            </a:fld>
            <a:endParaRPr lang="it-IT" altLang="it-IT" smtClean="0">
              <a:latin typeface="Arial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22300" y="214313"/>
            <a:ext cx="8907463" cy="6167437"/>
          </a:xfrm>
          <a:ln/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2025"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1pPr>
            <a:lvl2pPr marL="742950" indent="-285750" defTabSz="962025"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2pPr>
            <a:lvl3pPr marL="1143000" indent="-228600" defTabSz="962025"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3pPr>
            <a:lvl4pPr marL="1600200" indent="-228600" defTabSz="962025"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4pPr>
            <a:lvl5pPr marL="2057400" indent="-228600" defTabSz="962025"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5pPr>
            <a:lvl6pPr marL="25146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279F"/>
                </a:solidFill>
                <a:latin typeface="Verdana" pitchFamily="34" charset="0"/>
              </a:defRPr>
            </a:lvl6pPr>
            <a:lvl7pPr marL="29718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279F"/>
                </a:solidFill>
                <a:latin typeface="Verdana" pitchFamily="34" charset="0"/>
              </a:defRPr>
            </a:lvl7pPr>
            <a:lvl8pPr marL="34290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279F"/>
                </a:solidFill>
                <a:latin typeface="Verdana" pitchFamily="34" charset="0"/>
              </a:defRPr>
            </a:lvl8pPr>
            <a:lvl9pPr marL="3886200" indent="-228600" defTabSz="962025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279F"/>
                </a:solidFill>
                <a:latin typeface="Verdana" pitchFamily="34" charset="0"/>
              </a:defRPr>
            </a:lvl9pPr>
          </a:lstStyle>
          <a:p>
            <a:pPr eaLnBrk="1" hangingPunct="1"/>
            <a:fld id="{699563FC-1258-4F03-9878-85406816900D}" type="slidenum">
              <a:rPr lang="it-IT" altLang="it-IT" smtClean="0">
                <a:latin typeface="Arial" charset="0"/>
              </a:rPr>
              <a:pPr eaLnBrk="1" hangingPunct="1"/>
              <a:t>14</a:t>
            </a:fld>
            <a:endParaRPr lang="it-IT" altLang="it-IT" smtClean="0">
              <a:latin typeface="Arial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84200" y="188913"/>
            <a:ext cx="9034463" cy="6256337"/>
          </a:xfrm>
          <a:ln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979073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22108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96150" y="127000"/>
            <a:ext cx="2330450" cy="22891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01625" y="127000"/>
            <a:ext cx="6842125" cy="22891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228066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625" y="127000"/>
            <a:ext cx="9324975" cy="482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354013" y="904875"/>
            <a:ext cx="4533900" cy="15113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40313" y="904875"/>
            <a:ext cx="4533900" cy="15113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155298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17B0-6DEB-464C-9C23-AAFBE1CED271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3F78-1EC3-4BF3-A351-CABEF584EF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0221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17B0-6DEB-464C-9C23-AAFBE1CED271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3F78-1EC3-4BF3-A351-CABEF584EF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2893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17B0-6DEB-464C-9C23-AAFBE1CED271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3F78-1EC3-4BF3-A351-CABEF584EF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4409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17B0-6DEB-464C-9C23-AAFBE1CED271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3F78-1EC3-4BF3-A351-CABEF584EF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7864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17B0-6DEB-464C-9C23-AAFBE1CED271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3F78-1EC3-4BF3-A351-CABEF584EF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25199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17B0-6DEB-464C-9C23-AAFBE1CED271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3F78-1EC3-4BF3-A351-CABEF584EF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8804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17B0-6DEB-464C-9C23-AAFBE1CED271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3F78-1EC3-4BF3-A351-CABEF584EF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2863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504293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17B0-6DEB-464C-9C23-AAFBE1CED271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3F78-1EC3-4BF3-A351-CABEF584EF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20567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17B0-6DEB-464C-9C23-AAFBE1CED271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3F78-1EC3-4BF3-A351-CABEF584EF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628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17B0-6DEB-464C-9C23-AAFBE1CED271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3F78-1EC3-4BF3-A351-CABEF584EF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04848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17B0-6DEB-464C-9C23-AAFBE1CED271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3F78-1EC3-4BF3-A351-CABEF584EF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6885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0E95-2087-426E-9360-C586169B857C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030F-D485-4897-A671-57235D9745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09477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0E95-2087-426E-9360-C586169B857C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030F-D485-4897-A671-57235D9745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05754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0E95-2087-426E-9360-C586169B857C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030F-D485-4897-A671-57235D9745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00628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0E95-2087-426E-9360-C586169B857C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030F-D485-4897-A671-57235D9745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46181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0E95-2087-426E-9360-C586169B857C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030F-D485-4897-A671-57235D9745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75305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0E95-2087-426E-9360-C586169B857C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030F-D485-4897-A671-57235D9745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6684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18424517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0E95-2087-426E-9360-C586169B857C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030F-D485-4897-A671-57235D9745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51325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0E95-2087-426E-9360-C586169B857C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030F-D485-4897-A671-57235D9745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84738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0E95-2087-426E-9360-C586169B857C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030F-D485-4897-A671-57235D9745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96406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0E95-2087-426E-9360-C586169B857C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030F-D485-4897-A671-57235D9745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06572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0E95-2087-426E-9360-C586169B857C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030F-D485-4897-A671-57235D9745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2196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54013" y="904875"/>
            <a:ext cx="4533900" cy="1511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40313" y="904875"/>
            <a:ext cx="4533900" cy="1511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801416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584250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518824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649608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85852622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32640516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4"/>
          <p:cNvSpPr>
            <a:spLocks noChangeShapeType="1"/>
          </p:cNvSpPr>
          <p:nvPr/>
        </p:nvSpPr>
        <p:spPr bwMode="auto">
          <a:xfrm>
            <a:off x="0" y="877888"/>
            <a:ext cx="9906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239963"/>
            <a:ext cx="92202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290513" y="385763"/>
            <a:ext cx="9324975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1029" name="Rectangle 13"/>
          <p:cNvSpPr>
            <a:spLocks noChangeArrowheads="1"/>
          </p:cNvSpPr>
          <p:nvPr/>
        </p:nvSpPr>
        <p:spPr bwMode="auto">
          <a:xfrm>
            <a:off x="9158288" y="6457950"/>
            <a:ext cx="60325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3500" tIns="25400" rIns="63500" bIns="25400">
            <a:spAutoFit/>
          </a:bodyPr>
          <a:lstStyle>
            <a:lvl1pPr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1pPr>
            <a:lvl2pPr marL="742950" indent="-285750"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2pPr>
            <a:lvl3pPr marL="1143000" indent="-228600"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3pPr>
            <a:lvl4pPr marL="1600200" indent="-228600"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4pPr>
            <a:lvl5pPr marL="2057400" indent="-228600" eaLnBrk="0" hangingPunct="0">
              <a:defRPr i="1">
                <a:solidFill>
                  <a:srgbClr val="00279F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279F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279F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279F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rgbClr val="00279F"/>
                </a:solidFill>
                <a:latin typeface="Verdana" pitchFamily="34" charset="0"/>
              </a:defRPr>
            </a:lvl9pPr>
          </a:lstStyle>
          <a:p>
            <a:pPr algn="ctr">
              <a:lnSpc>
                <a:spcPct val="104000"/>
              </a:lnSpc>
              <a:defRPr/>
            </a:pPr>
            <a:r>
              <a:rPr lang="it-IT" altLang="it-IT" sz="800" i="0" smtClean="0">
                <a:solidFill>
                  <a:schemeClr val="tx1"/>
                </a:solidFill>
              </a:rPr>
              <a:t>- </a:t>
            </a:r>
            <a:fld id="{A535B61B-A743-4553-8926-2CD2BD76D5F8}" type="slidenum">
              <a:rPr lang="it-IT" altLang="it-IT" sz="800" i="0" smtClean="0">
                <a:solidFill>
                  <a:schemeClr val="tx1"/>
                </a:solidFill>
              </a:rPr>
              <a:pPr algn="ctr">
                <a:lnSpc>
                  <a:spcPct val="104000"/>
                </a:lnSpc>
                <a:defRPr/>
              </a:pPr>
              <a:t>‹N›</a:t>
            </a:fld>
            <a:r>
              <a:rPr lang="it-IT" altLang="it-IT" sz="800" i="0" smtClean="0">
                <a:solidFill>
                  <a:schemeClr val="tx1"/>
                </a:solidFill>
              </a:rPr>
              <a:t> -</a:t>
            </a:r>
          </a:p>
        </p:txBody>
      </p:sp>
      <p:sp>
        <p:nvSpPr>
          <p:cNvPr id="1030" name="Line 69"/>
          <p:cNvSpPr>
            <a:spLocks noChangeShapeType="1"/>
          </p:cNvSpPr>
          <p:nvPr userDrawn="1"/>
        </p:nvSpPr>
        <p:spPr bwMode="auto">
          <a:xfrm>
            <a:off x="2770188" y="6546850"/>
            <a:ext cx="63214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4098" name="Picture 2" descr="C:\Users\Arras\Pictures\immagini BCC\BANCHE DI CREDITO DELL ER_OK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6169025"/>
            <a:ext cx="2188369" cy="37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marL="384175" indent="-384175"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marL="384175" indent="-384175"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</a:defRPr>
      </a:lvl2pPr>
      <a:lvl3pPr marL="384175" indent="-384175"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</a:defRPr>
      </a:lvl3pPr>
      <a:lvl4pPr marL="384175" indent="-384175"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</a:defRPr>
      </a:lvl4pPr>
      <a:lvl5pPr marL="384175" indent="-384175"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</a:defRPr>
      </a:lvl5pPr>
      <a:lvl6pPr marL="841375" indent="-384175" algn="l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</a:defRPr>
      </a:lvl6pPr>
      <a:lvl7pPr marL="1298575" indent="-384175" algn="l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</a:defRPr>
      </a:lvl7pPr>
      <a:lvl8pPr marL="1755775" indent="-384175" algn="l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</a:defRPr>
      </a:lvl8pPr>
      <a:lvl9pPr marL="2212975" indent="-384175" algn="l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7000"/>
        </a:lnSpc>
        <a:spcBef>
          <a:spcPct val="150000"/>
        </a:spcBef>
        <a:spcAft>
          <a:spcPct val="0"/>
        </a:spcAft>
        <a:tabLst>
          <a:tab pos="6400800" algn="r"/>
          <a:tab pos="8636000" algn="r"/>
        </a:tabLs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54038" indent="-439738" algn="l" rtl="0" eaLnBrk="0" fontAlgn="base" hangingPunct="0">
        <a:spcBef>
          <a:spcPct val="80000"/>
        </a:spcBef>
        <a:spcAft>
          <a:spcPct val="0"/>
        </a:spcAft>
        <a:buClr>
          <a:srgbClr val="0000FF"/>
        </a:buClr>
        <a:buSzPct val="75000"/>
        <a:buFont typeface="Wingdings" pitchFamily="2" charset="2"/>
        <a:buChar char="l"/>
        <a:tabLst>
          <a:tab pos="6400800" algn="r"/>
          <a:tab pos="8636000" algn="r"/>
        </a:tabLst>
        <a:defRPr sz="1400">
          <a:solidFill>
            <a:schemeClr val="tx1"/>
          </a:solidFill>
          <a:latin typeface="+mn-lt"/>
        </a:defRPr>
      </a:lvl2pPr>
      <a:lvl3pPr marL="1046163" indent="-301625" algn="l" rtl="0" eaLnBrk="0" fontAlgn="base" hangingPunct="0">
        <a:spcBef>
          <a:spcPct val="50000"/>
        </a:spcBef>
        <a:spcAft>
          <a:spcPct val="0"/>
        </a:spcAft>
        <a:buClr>
          <a:srgbClr val="0000FF"/>
        </a:buClr>
        <a:buSzPct val="110000"/>
        <a:buChar char="–"/>
        <a:tabLst>
          <a:tab pos="6400800" algn="r"/>
          <a:tab pos="8636000" algn="r"/>
        </a:tabLst>
        <a:defRPr sz="1200">
          <a:solidFill>
            <a:schemeClr val="tx1"/>
          </a:solidFill>
          <a:latin typeface="+mn-lt"/>
        </a:defRPr>
      </a:lvl3pPr>
      <a:lvl4pPr marL="1524000" indent="-284163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000FF"/>
        </a:buClr>
        <a:buSzPct val="80000"/>
        <a:buFont typeface="Monotype Sorts" pitchFamily="2" charset="2"/>
        <a:buChar char="v"/>
        <a:tabLst>
          <a:tab pos="6400800" algn="r"/>
          <a:tab pos="8636000" algn="r"/>
        </a:tabLst>
        <a:defRPr sz="1200">
          <a:solidFill>
            <a:schemeClr val="tx1"/>
          </a:solidFill>
          <a:latin typeface="+mn-lt"/>
        </a:defRPr>
      </a:lvl4pPr>
      <a:lvl5pPr marL="2001838" indent="-284163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000FF"/>
        </a:buClr>
        <a:buFont typeface="Monotype Sorts" pitchFamily="2" charset="2"/>
        <a:buChar char="Ô"/>
        <a:tabLst>
          <a:tab pos="6400800" algn="r"/>
          <a:tab pos="8636000" algn="r"/>
        </a:tabLst>
        <a:defRPr sz="1200">
          <a:solidFill>
            <a:schemeClr val="tx1"/>
          </a:solidFill>
          <a:latin typeface="+mn-lt"/>
        </a:defRPr>
      </a:lvl5pPr>
      <a:lvl6pPr marL="2459038" indent="-284163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0000FF"/>
        </a:buClr>
        <a:buFont typeface="Monotype Sorts" pitchFamily="2" charset="2"/>
        <a:buChar char="Ô"/>
        <a:tabLst>
          <a:tab pos="6400800" algn="r"/>
          <a:tab pos="8636000" algn="r"/>
        </a:tabLst>
        <a:defRPr sz="1200">
          <a:solidFill>
            <a:schemeClr val="tx1"/>
          </a:solidFill>
          <a:latin typeface="+mn-lt"/>
        </a:defRPr>
      </a:lvl6pPr>
      <a:lvl7pPr marL="2916238" indent="-284163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0000FF"/>
        </a:buClr>
        <a:buFont typeface="Monotype Sorts" pitchFamily="2" charset="2"/>
        <a:buChar char="Ô"/>
        <a:tabLst>
          <a:tab pos="6400800" algn="r"/>
          <a:tab pos="8636000" algn="r"/>
        </a:tabLst>
        <a:defRPr sz="1200">
          <a:solidFill>
            <a:schemeClr val="tx1"/>
          </a:solidFill>
          <a:latin typeface="+mn-lt"/>
        </a:defRPr>
      </a:lvl7pPr>
      <a:lvl8pPr marL="3373438" indent="-284163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0000FF"/>
        </a:buClr>
        <a:buFont typeface="Monotype Sorts" pitchFamily="2" charset="2"/>
        <a:buChar char="Ô"/>
        <a:tabLst>
          <a:tab pos="6400800" algn="r"/>
          <a:tab pos="8636000" algn="r"/>
        </a:tabLst>
        <a:defRPr sz="1200">
          <a:solidFill>
            <a:schemeClr val="tx1"/>
          </a:solidFill>
          <a:latin typeface="+mn-lt"/>
        </a:defRPr>
      </a:lvl8pPr>
      <a:lvl9pPr marL="3830638" indent="-284163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0000FF"/>
        </a:buClr>
        <a:buFont typeface="Monotype Sorts" pitchFamily="2" charset="2"/>
        <a:buChar char="Ô"/>
        <a:tabLst>
          <a:tab pos="6400800" algn="r"/>
          <a:tab pos="8636000" algn="r"/>
        </a:tabLst>
        <a:defRPr sz="12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317B0-6DEB-464C-9C23-AAFBE1CED271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F3F78-1EC3-4BF3-A351-CABEF584EF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6749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60E95-2087-426E-9360-C586169B857C}" type="datetimeFigureOut">
              <a:rPr lang="it-IT" smtClean="0"/>
              <a:t>26/06/2014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0030F-D485-4897-A671-57235D97453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0533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18" Type="http://schemas.openxmlformats.org/officeDocument/2006/relationships/image" Target="../media/image19.jpeg"/><Relationship Id="rId3" Type="http://schemas.openxmlformats.org/officeDocument/2006/relationships/image" Target="../media/image4.jpeg"/><Relationship Id="rId21" Type="http://schemas.openxmlformats.org/officeDocument/2006/relationships/image" Target="../media/image22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" Type="http://schemas.openxmlformats.org/officeDocument/2006/relationships/image" Target="../media/image3.jpeg"/><Relationship Id="rId16" Type="http://schemas.openxmlformats.org/officeDocument/2006/relationships/image" Target="../media/image17.jpeg"/><Relationship Id="rId20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19" Type="http://schemas.openxmlformats.org/officeDocument/2006/relationships/image" Target="../media/image20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creabancaimpresa.it/" TargetMode="External"/><Relationship Id="rId2" Type="http://schemas.openxmlformats.org/officeDocument/2006/relationships/hyperlink" Target="http://www.fondidigaranzia.it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info@fondostarter.eu" TargetMode="External"/><Relationship Id="rId4" Type="http://schemas.openxmlformats.org/officeDocument/2006/relationships/hyperlink" Target="http://www.fondostarter.eu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058"/>
          <p:cNvSpPr>
            <a:spLocks noChangeArrowheads="1"/>
          </p:cNvSpPr>
          <p:nvPr/>
        </p:nvSpPr>
        <p:spPr bwMode="auto">
          <a:xfrm>
            <a:off x="781051" y="5105400"/>
            <a:ext cx="8334374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117000"/>
              </a:lnSpc>
              <a:spcBef>
                <a:spcPct val="150000"/>
              </a:spcBef>
              <a:tabLst>
                <a:tab pos="6400800" algn="r"/>
                <a:tab pos="8636000" algn="r"/>
              </a:tabLst>
              <a:defRPr sz="16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80000"/>
              </a:spcBef>
              <a:buClr>
                <a:srgbClr val="0000FF"/>
              </a:buClr>
              <a:buSzPct val="75000"/>
              <a:buFont typeface="Wingdings" pitchFamily="2" charset="2"/>
              <a:buChar char="l"/>
              <a:tabLst>
                <a:tab pos="6400800" algn="r"/>
                <a:tab pos="8636000" algn="r"/>
              </a:tabLst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50000"/>
              </a:spcBef>
              <a:buClr>
                <a:srgbClr val="0000FF"/>
              </a:buClr>
              <a:buSzPct val="110000"/>
              <a:buChar char="–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40000"/>
              </a:spcBef>
              <a:buClr>
                <a:srgbClr val="0000FF"/>
              </a:buClr>
              <a:buSzPct val="80000"/>
              <a:buFont typeface="Monotype Sorts" pitchFamily="2" charset="2"/>
              <a:buChar char="v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40000"/>
              </a:spcBef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b="1" dirty="0" smtClean="0"/>
              <a:t>Giornata della </a:t>
            </a:r>
            <a:r>
              <a:rPr lang="it-IT" b="1" dirty="0"/>
              <a:t>P</a:t>
            </a:r>
            <a:r>
              <a:rPr lang="it-IT" b="1" dirty="0" smtClean="0"/>
              <a:t>roprietà Industriale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sz="1200" b="1" dirty="0" smtClean="0"/>
              <a:t>Eurosportello CCIAA Ravenna</a:t>
            </a:r>
            <a:r>
              <a:rPr lang="it-IT" sz="1200" dirty="0"/>
              <a:t/>
            </a:r>
            <a:br>
              <a:rPr lang="it-IT" sz="1200" dirty="0"/>
            </a:br>
            <a:endParaRPr lang="it-IT" altLang="it-IT" sz="1200" b="1" dirty="0" smtClean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1200" b="1" dirty="0" smtClean="0"/>
              <a:t>Ravenna, 26 giungo 2014</a:t>
            </a:r>
            <a:endParaRPr lang="it-IT" altLang="it-IT" sz="1200" b="1" dirty="0"/>
          </a:p>
        </p:txBody>
      </p:sp>
      <p:sp>
        <p:nvSpPr>
          <p:cNvPr id="2051" name="Rectangle 2096"/>
          <p:cNvSpPr>
            <a:spLocks noGrp="1" noChangeArrowheads="1"/>
          </p:cNvSpPr>
          <p:nvPr>
            <p:ph type="ctrTitle"/>
          </p:nvPr>
        </p:nvSpPr>
        <p:spPr>
          <a:xfrm>
            <a:off x="1033650" y="3571875"/>
            <a:ext cx="7823200" cy="1038225"/>
          </a:xfrm>
        </p:spPr>
        <p:txBody>
          <a:bodyPr/>
          <a:lstStyle/>
          <a:p>
            <a:pPr marL="0" indent="0" algn="ctr" eaLnBrk="1" hangingPunct="1">
              <a:lnSpc>
                <a:spcPct val="160000"/>
              </a:lnSpc>
            </a:pPr>
            <a:r>
              <a:rPr lang="it-IT" altLang="it-IT" sz="1800" b="1" i="1" dirty="0" smtClean="0"/>
              <a:t>Elsa Arras - Federazione BCC E.R.</a:t>
            </a:r>
            <a:r>
              <a:rPr lang="it-IT" altLang="it-IT" sz="1600" b="1" i="1" dirty="0" smtClean="0"/>
              <a:t/>
            </a:r>
            <a:br>
              <a:rPr lang="it-IT" altLang="it-IT" sz="1600" b="1" i="1" dirty="0" smtClean="0"/>
            </a:br>
            <a:r>
              <a:rPr lang="it-IT" altLang="it-IT" sz="1600" b="1" i="1" dirty="0" smtClean="0"/>
              <a:t>arrase@fedemilia.bcc.it</a:t>
            </a:r>
            <a:endParaRPr lang="en-US" altLang="it-IT" sz="1800" b="1" i="1" dirty="0" smtClean="0"/>
          </a:p>
        </p:txBody>
      </p:sp>
      <p:sp>
        <p:nvSpPr>
          <p:cNvPr id="2052" name="Line 2099"/>
          <p:cNvSpPr>
            <a:spLocks noChangeShapeType="1"/>
          </p:cNvSpPr>
          <p:nvPr/>
        </p:nvSpPr>
        <p:spPr bwMode="auto">
          <a:xfrm>
            <a:off x="1395413" y="4778375"/>
            <a:ext cx="7281862" cy="0"/>
          </a:xfrm>
          <a:prstGeom prst="line">
            <a:avLst/>
          </a:prstGeom>
          <a:noFill/>
          <a:ln w="47625" cmpd="thickThin">
            <a:solidFill>
              <a:srgbClr val="00006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3" name="Line 2100"/>
          <p:cNvSpPr>
            <a:spLocks noChangeShapeType="1"/>
          </p:cNvSpPr>
          <p:nvPr/>
        </p:nvSpPr>
        <p:spPr bwMode="auto">
          <a:xfrm>
            <a:off x="4257675" y="3403600"/>
            <a:ext cx="4419600" cy="3175"/>
          </a:xfrm>
          <a:prstGeom prst="line">
            <a:avLst/>
          </a:prstGeom>
          <a:noFill/>
          <a:ln w="47625" cmpd="thickThin">
            <a:solidFill>
              <a:srgbClr val="00006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4098" name="Picture 2" descr="C:\Users\Arras\Pictures\immagini BCC\BANCHE DI CREDITO DELL ER_O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0" y="771438"/>
            <a:ext cx="4376737" cy="75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657875" y="1987034"/>
            <a:ext cx="85747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400" b="1" dirty="0" smtClean="0"/>
              <a:t>Le opportunità di finanziamento per le imprese </a:t>
            </a:r>
          </a:p>
          <a:p>
            <a:pPr algn="ctr"/>
            <a:r>
              <a:rPr lang="it-IT" sz="2400" b="1" dirty="0" smtClean="0"/>
              <a:t>per lo sviluppo del loro potenziale d’innovazione</a:t>
            </a:r>
            <a:endParaRPr lang="it-IT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14300" y="134719"/>
            <a:ext cx="946785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2000" b="1" dirty="0"/>
              <a:t>Finanza agevolativa Regionale per le Nuove Imprese</a:t>
            </a:r>
            <a:br>
              <a:rPr lang="it-IT" altLang="it-IT" sz="2000" b="1" dirty="0"/>
            </a:br>
            <a:r>
              <a:rPr lang="it-IT" sz="2400" dirty="0">
                <a:solidFill>
                  <a:srgbClr val="0092D2"/>
                </a:solidFill>
                <a:latin typeface="Myriad Pro" pitchFamily="-101" charset="0"/>
              </a:rPr>
              <a:t>FONDO</a:t>
            </a:r>
            <a:r>
              <a:rPr lang="it-IT" sz="2400" dirty="0">
                <a:solidFill>
                  <a:srgbClr val="008000"/>
                </a:solidFill>
                <a:latin typeface="Myriad Pro" pitchFamily="-101" charset="0"/>
              </a:rPr>
              <a:t> START</a:t>
            </a:r>
            <a:r>
              <a:rPr lang="it-IT" sz="2400" dirty="0">
                <a:solidFill>
                  <a:srgbClr val="AA0F1F"/>
                </a:solidFill>
                <a:latin typeface="Myriad Pro" pitchFamily="-101" charset="0"/>
              </a:rPr>
              <a:t>ER</a:t>
            </a:r>
            <a:r>
              <a:rPr lang="it-IT" sz="1400" dirty="0">
                <a:solidFill>
                  <a:srgbClr val="AA0F1F"/>
                </a:solidFill>
                <a:latin typeface="Myriad Pro" pitchFamily="-101" charset="0"/>
              </a:rPr>
              <a:t/>
            </a:r>
            <a:br>
              <a:rPr lang="it-IT" sz="1400" dirty="0">
                <a:solidFill>
                  <a:srgbClr val="AA0F1F"/>
                </a:solidFill>
                <a:latin typeface="Myriad Pro" pitchFamily="-101" charset="0"/>
              </a:rPr>
            </a:br>
            <a:endParaRPr lang="it-IT" dirty="0"/>
          </a:p>
        </p:txBody>
      </p:sp>
      <p:sp>
        <p:nvSpPr>
          <p:cNvPr id="5" name="Segnaposto contenuto 2"/>
          <p:cNvSpPr>
            <a:spLocks/>
          </p:cNvSpPr>
          <p:nvPr/>
        </p:nvSpPr>
        <p:spPr bwMode="auto">
          <a:xfrm>
            <a:off x="219075" y="1128713"/>
            <a:ext cx="9286875" cy="368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85800" indent="-342900" defTabSz="9144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it-IT" sz="2000" i="0" kern="0" dirty="0">
                <a:solidFill>
                  <a:srgbClr val="002060"/>
                </a:solidFill>
                <a:latin typeface="+mn-lt"/>
              </a:rPr>
              <a:t>E’ un fondo rotativo di finanza  agevolata  a compartecipazione privata, finalizzato al supporto delle nuove imprese del territorio regionale.</a:t>
            </a:r>
          </a:p>
          <a:p>
            <a:pPr marL="685800" indent="-342900" defTabSz="9144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it-IT" sz="2000" i="0" kern="0" dirty="0">
                <a:solidFill>
                  <a:srgbClr val="002060"/>
                </a:solidFill>
                <a:latin typeface="+mn-lt"/>
              </a:rPr>
              <a:t>Istituito dalla  Regione Emilia Romagna con Delibera di Giunta n. 1198/2013.</a:t>
            </a:r>
          </a:p>
          <a:p>
            <a:pPr marL="685800" indent="-342900" defTabSz="9144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it-IT" sz="2000" i="0" kern="0" dirty="0">
                <a:solidFill>
                  <a:srgbClr val="002060"/>
                </a:solidFill>
                <a:latin typeface="+mn-lt"/>
              </a:rPr>
              <a:t>Dotato di un plafond di circa 7 milioni di euro a valere sul POR FESR 2007-2013.</a:t>
            </a:r>
          </a:p>
          <a:p>
            <a:pPr marL="685800" indent="-342900" defTabSz="9144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it-IT" sz="2000" i="0" kern="0" dirty="0">
                <a:solidFill>
                  <a:srgbClr val="002060"/>
                </a:solidFill>
                <a:latin typeface="+mn-lt"/>
              </a:rPr>
              <a:t>Gestito dall’ATI Fondi Rotativi, costituita da Unifidi e Fidindustria Emilia Romagna.</a:t>
            </a:r>
          </a:p>
          <a:p>
            <a:pPr marL="342900" defTabSz="914400" eaLnBrk="0" hangingPunct="0">
              <a:spcBef>
                <a:spcPct val="20000"/>
              </a:spcBef>
              <a:buFont typeface="Wingdings" pitchFamily="-101" charset="2"/>
              <a:buChar char="ü"/>
            </a:pPr>
            <a:endParaRPr lang="it-IT" sz="3200" dirty="0">
              <a:solidFill>
                <a:srgbClr val="7F7F7F"/>
              </a:solidFill>
              <a:latin typeface="Myriad Pro" pitchFamily="-101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849437" y="4878943"/>
            <a:ext cx="62198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rgbClr val="008000"/>
                </a:solidFill>
                <a:latin typeface="Myriad Pro" pitchFamily="-101" charset="0"/>
              </a:rPr>
              <a:t>APERTURA </a:t>
            </a:r>
            <a:r>
              <a:rPr lang="it-IT" sz="2800" dirty="0" smtClean="0">
                <a:solidFill>
                  <a:srgbClr val="0092D2"/>
                </a:solidFill>
                <a:latin typeface="Myriad Pro" pitchFamily="-101" charset="0"/>
              </a:rPr>
              <a:t>BANDO     </a:t>
            </a:r>
          </a:p>
          <a:p>
            <a:pPr algn="ctr"/>
            <a:r>
              <a:rPr lang="it-IT" sz="2800" b="1" dirty="0">
                <a:solidFill>
                  <a:srgbClr val="7F7F7F"/>
                </a:solidFill>
                <a:latin typeface="Myriad Pro" pitchFamily="-101" charset="0"/>
              </a:rPr>
              <a:t>d</a:t>
            </a:r>
            <a:r>
              <a:rPr lang="it-IT" sz="2800" b="1" dirty="0" smtClean="0">
                <a:solidFill>
                  <a:srgbClr val="7F7F7F"/>
                </a:solidFill>
                <a:latin typeface="Myriad Pro" pitchFamily="-101" charset="0"/>
              </a:rPr>
              <a:t>al </a:t>
            </a:r>
            <a:r>
              <a:rPr lang="it-IT" sz="2800" b="1" dirty="0">
                <a:solidFill>
                  <a:srgbClr val="7F7F7F"/>
                </a:solidFill>
                <a:latin typeface="Myriad Pro" pitchFamily="-101" charset="0"/>
              </a:rPr>
              <a:t>4 aprile 2014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2545051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14300" y="134719"/>
            <a:ext cx="946785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2000" b="1" dirty="0"/>
              <a:t>Finanza agevolativa Regionale per le Nuove Imprese</a:t>
            </a:r>
            <a:br>
              <a:rPr lang="it-IT" altLang="it-IT" sz="2000" b="1" dirty="0"/>
            </a:br>
            <a:r>
              <a:rPr lang="it-IT" sz="2400" dirty="0">
                <a:solidFill>
                  <a:srgbClr val="0092D2"/>
                </a:solidFill>
                <a:latin typeface="Myriad Pro" pitchFamily="-101" charset="0"/>
              </a:rPr>
              <a:t>FONDO</a:t>
            </a:r>
            <a:r>
              <a:rPr lang="it-IT" sz="2400" dirty="0">
                <a:solidFill>
                  <a:srgbClr val="008000"/>
                </a:solidFill>
                <a:latin typeface="Myriad Pro" pitchFamily="-101" charset="0"/>
              </a:rPr>
              <a:t> START</a:t>
            </a:r>
            <a:r>
              <a:rPr lang="it-IT" sz="2400" dirty="0">
                <a:solidFill>
                  <a:srgbClr val="AA0F1F"/>
                </a:solidFill>
                <a:latin typeface="Myriad Pro" pitchFamily="-101" charset="0"/>
              </a:rPr>
              <a:t>ER</a:t>
            </a:r>
            <a:r>
              <a:rPr lang="it-IT" sz="1400" dirty="0">
                <a:solidFill>
                  <a:srgbClr val="AA0F1F"/>
                </a:solidFill>
                <a:latin typeface="Myriad Pro" pitchFamily="-101" charset="0"/>
              </a:rPr>
              <a:t/>
            </a:r>
            <a:br>
              <a:rPr lang="it-IT" sz="1400" dirty="0">
                <a:solidFill>
                  <a:srgbClr val="AA0F1F"/>
                </a:solidFill>
                <a:latin typeface="Myriad Pro" pitchFamily="-101" charset="0"/>
              </a:rPr>
            </a:br>
            <a:endParaRPr lang="it-IT" dirty="0"/>
          </a:p>
        </p:txBody>
      </p:sp>
      <p:sp>
        <p:nvSpPr>
          <p:cNvPr id="5" name="Segnaposto contenuto 2"/>
          <p:cNvSpPr>
            <a:spLocks/>
          </p:cNvSpPr>
          <p:nvPr/>
        </p:nvSpPr>
        <p:spPr bwMode="auto">
          <a:xfrm>
            <a:off x="228600" y="1019175"/>
            <a:ext cx="94488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85800" indent="-342900" defTabSz="9144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it-IT" sz="2000" i="0" kern="0" dirty="0">
                <a:solidFill>
                  <a:srgbClr val="002060"/>
                </a:solidFill>
                <a:latin typeface="+mn-lt"/>
              </a:rPr>
              <a:t> Piccole e medie imprese (ex 2003/361/CE e D.M. 18/04/2005);</a:t>
            </a:r>
          </a:p>
          <a:p>
            <a:pPr marL="685800" indent="-342900" defTabSz="9144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it-IT" sz="2000" i="0" kern="0" dirty="0">
                <a:solidFill>
                  <a:srgbClr val="002060"/>
                </a:solidFill>
                <a:latin typeface="+mn-lt"/>
              </a:rPr>
              <a:t> Con sede legale o operativa in Emilia Romagna</a:t>
            </a:r>
            <a:r>
              <a:rPr lang="it-IT" sz="2000" i="0" kern="0" dirty="0" smtClean="0">
                <a:solidFill>
                  <a:srgbClr val="002060"/>
                </a:solidFill>
                <a:latin typeface="+mn-lt"/>
              </a:rPr>
              <a:t>;</a:t>
            </a:r>
            <a:endParaRPr lang="it-IT" sz="2000" i="0" kern="0" dirty="0">
              <a:solidFill>
                <a:srgbClr val="002060"/>
              </a:solidFill>
              <a:latin typeface="+mn-lt"/>
            </a:endParaRPr>
          </a:p>
          <a:p>
            <a:pPr marL="685800" indent="-342900" defTabSz="9144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it-IT" sz="2000" i="0" kern="0" dirty="0">
                <a:solidFill>
                  <a:srgbClr val="002060"/>
                </a:solidFill>
                <a:latin typeface="+mn-lt"/>
              </a:rPr>
              <a:t> Costituite successivamente al 01/01/2011</a:t>
            </a:r>
            <a:r>
              <a:rPr lang="it-IT" sz="2000" i="0" kern="0" dirty="0" smtClean="0">
                <a:solidFill>
                  <a:srgbClr val="002060"/>
                </a:solidFill>
                <a:latin typeface="+mn-lt"/>
              </a:rPr>
              <a:t>;</a:t>
            </a:r>
            <a:endParaRPr lang="it-IT" sz="2000" i="0" kern="0" dirty="0">
              <a:solidFill>
                <a:srgbClr val="002060"/>
              </a:solidFill>
              <a:latin typeface="+mn-lt"/>
            </a:endParaRPr>
          </a:p>
          <a:p>
            <a:pPr marL="685800" indent="-342900" defTabSz="9144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it-IT" sz="2000" i="0" kern="0" dirty="0">
                <a:solidFill>
                  <a:srgbClr val="002060"/>
                </a:solidFill>
                <a:latin typeface="+mn-lt"/>
              </a:rPr>
              <a:t> Non devono essere imprese in difficoltà (ex 2004/c 244/02); </a:t>
            </a:r>
          </a:p>
          <a:p>
            <a:pPr marL="342900" defTabSz="914400" eaLnBrk="0" hangingPunct="0">
              <a:spcBef>
                <a:spcPct val="20000"/>
              </a:spcBef>
              <a:buFont typeface="Wingdings" pitchFamily="-101" charset="2"/>
              <a:buChar char="ü"/>
            </a:pPr>
            <a:endParaRPr lang="it-IT" sz="2000" i="0" kern="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28601" y="3778711"/>
            <a:ext cx="9448800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defTabSz="914400" eaLnBrk="0" hangingPunct="0">
              <a:spcBef>
                <a:spcPct val="20000"/>
              </a:spcBef>
            </a:pPr>
            <a:r>
              <a:rPr lang="it-IT" sz="2400" i="0" kern="0" dirty="0">
                <a:solidFill>
                  <a:srgbClr val="002060"/>
                </a:solidFill>
                <a:latin typeface="+mn-lt"/>
              </a:rPr>
              <a:t>Fondi pubblici (80%): circa 7 milioni di euro</a:t>
            </a:r>
          </a:p>
          <a:p>
            <a:pPr marL="342900" defTabSz="914400" eaLnBrk="0" hangingPunct="0">
              <a:spcBef>
                <a:spcPct val="20000"/>
              </a:spcBef>
            </a:pPr>
            <a:r>
              <a:rPr lang="it-IT" sz="2400" i="0" kern="0" dirty="0">
                <a:solidFill>
                  <a:srgbClr val="002060"/>
                </a:solidFill>
                <a:latin typeface="+mn-lt"/>
              </a:rPr>
              <a:t>Fondi privati (20%): 1,75 </a:t>
            </a:r>
            <a:r>
              <a:rPr lang="it-IT" sz="2400" i="0" kern="0" dirty="0" smtClean="0">
                <a:solidFill>
                  <a:srgbClr val="002060"/>
                </a:solidFill>
                <a:latin typeface="+mn-lt"/>
              </a:rPr>
              <a:t>milioni</a:t>
            </a:r>
          </a:p>
          <a:p>
            <a:pPr marL="342900" defTabSz="914400" eaLnBrk="0" hangingPunct="0">
              <a:spcBef>
                <a:spcPct val="20000"/>
              </a:spcBef>
            </a:pPr>
            <a:endParaRPr lang="it-IT" sz="2400" i="0" kern="0" dirty="0">
              <a:solidFill>
                <a:srgbClr val="002060"/>
              </a:solidFill>
              <a:latin typeface="+mn-lt"/>
            </a:endParaRPr>
          </a:p>
          <a:p>
            <a:pPr marL="342900" defTabSz="914400" eaLnBrk="0" hangingPunct="0">
              <a:spcBef>
                <a:spcPct val="20000"/>
              </a:spcBef>
            </a:pPr>
            <a:r>
              <a:rPr lang="it-IT" sz="2400" b="1" i="0" u="sng" kern="0" dirty="0">
                <a:solidFill>
                  <a:srgbClr val="002060"/>
                </a:solidFill>
                <a:latin typeface="+mn-lt"/>
              </a:rPr>
              <a:t>Totale fondi: circa 8,75 milioni</a:t>
            </a:r>
          </a:p>
        </p:txBody>
      </p:sp>
      <p:sp>
        <p:nvSpPr>
          <p:cNvPr id="7" name="CasellaDiTesto 1"/>
          <p:cNvSpPr txBox="1">
            <a:spLocks noChangeArrowheads="1"/>
          </p:cNvSpPr>
          <p:nvPr/>
        </p:nvSpPr>
        <p:spPr bwMode="auto">
          <a:xfrm>
            <a:off x="434975" y="3076575"/>
            <a:ext cx="70167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 dirty="0"/>
              <a:t>FONDI DISPONIBILI</a:t>
            </a:r>
          </a:p>
        </p:txBody>
      </p:sp>
    </p:spTree>
    <p:extLst>
      <p:ext uri="{BB962C8B-B14F-4D97-AF65-F5344CB8AC3E}">
        <p14:creationId xmlns:p14="http://schemas.microsoft.com/office/powerpoint/2010/main" val="18494171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30200" y="222251"/>
            <a:ext cx="85026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 dirty="0"/>
              <a:t>CARATTERISTICHE DEI FINANZIAMENTI</a:t>
            </a:r>
          </a:p>
        </p:txBody>
      </p:sp>
      <p:sp>
        <p:nvSpPr>
          <p:cNvPr id="5" name="Rettangolo 4"/>
          <p:cNvSpPr/>
          <p:nvPr/>
        </p:nvSpPr>
        <p:spPr>
          <a:xfrm>
            <a:off x="109538" y="869716"/>
            <a:ext cx="9615487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defTabSz="914400" eaLnBrk="0" hangingPunct="0">
              <a:spcBef>
                <a:spcPct val="20000"/>
              </a:spcBef>
            </a:pPr>
            <a:r>
              <a:rPr lang="it-IT" i="0" kern="0" dirty="0">
                <a:solidFill>
                  <a:srgbClr val="002060"/>
                </a:solidFill>
                <a:latin typeface="+mn-lt"/>
              </a:rPr>
              <a:t> Il Fondo interviene concedendo finanziamenti a tasso agevolato con provvista mista, derivante per l’80% dalle risorse pubbliche (Por </a:t>
            </a:r>
            <a:r>
              <a:rPr lang="it-IT" i="0" kern="0" dirty="0" err="1">
                <a:solidFill>
                  <a:srgbClr val="002060"/>
                </a:solidFill>
                <a:latin typeface="+mn-lt"/>
              </a:rPr>
              <a:t>Fesr</a:t>
            </a:r>
            <a:r>
              <a:rPr lang="it-IT" i="0" kern="0" dirty="0">
                <a:solidFill>
                  <a:srgbClr val="002060"/>
                </a:solidFill>
                <a:latin typeface="+mn-lt"/>
              </a:rPr>
              <a:t> 2007-2013 ) e per il restante 20%  da risorse messe a disposizione degli istituti di credito convenzionati con l’ATI Fondi Rotativi</a:t>
            </a:r>
            <a:r>
              <a:rPr lang="it-IT" i="0" kern="0" dirty="0" smtClean="0">
                <a:solidFill>
                  <a:srgbClr val="002060"/>
                </a:solidFill>
                <a:latin typeface="+mn-lt"/>
              </a:rPr>
              <a:t>.</a:t>
            </a:r>
            <a:endParaRPr lang="it-IT" i="0" kern="0" dirty="0">
              <a:solidFill>
                <a:srgbClr val="002060"/>
              </a:solidFill>
              <a:latin typeface="+mn-lt"/>
            </a:endParaRPr>
          </a:p>
          <a:p>
            <a:pPr marL="342900" defTabSz="914400" eaLnBrk="0" hangingPunct="0">
              <a:spcBef>
                <a:spcPct val="20000"/>
              </a:spcBef>
            </a:pPr>
            <a:r>
              <a:rPr lang="it-IT" i="0" kern="0" dirty="0">
                <a:solidFill>
                  <a:srgbClr val="002060"/>
                </a:solidFill>
                <a:latin typeface="+mn-lt"/>
              </a:rPr>
              <a:t>I finanziamenti, nella forma tecnica di mutuo chirografario, possono avere una durata compresa tra </a:t>
            </a:r>
            <a:r>
              <a:rPr lang="it-IT" b="1" i="0" kern="0" dirty="0">
                <a:solidFill>
                  <a:srgbClr val="002060"/>
                </a:solidFill>
                <a:latin typeface="+mn-lt"/>
              </a:rPr>
              <a:t>18 e 84 mesi </a:t>
            </a:r>
            <a:r>
              <a:rPr lang="it-IT" i="0" kern="0" dirty="0">
                <a:solidFill>
                  <a:srgbClr val="002060"/>
                </a:solidFill>
                <a:latin typeface="+mn-lt"/>
              </a:rPr>
              <a:t>ed un importo compreso tra </a:t>
            </a:r>
            <a:r>
              <a:rPr lang="it-IT" b="1" i="0" kern="0" dirty="0">
                <a:solidFill>
                  <a:srgbClr val="002060"/>
                </a:solidFill>
                <a:latin typeface="+mn-lt"/>
              </a:rPr>
              <a:t>25mila euro e 300mila euro</a:t>
            </a:r>
            <a:r>
              <a:rPr lang="it-IT" i="0" kern="0" dirty="0">
                <a:solidFill>
                  <a:srgbClr val="002060"/>
                </a:solidFill>
                <a:latin typeface="+mn-lt"/>
              </a:rPr>
              <a:t>.</a:t>
            </a:r>
          </a:p>
        </p:txBody>
      </p:sp>
      <p:sp>
        <p:nvSpPr>
          <p:cNvPr id="2" name="Rettangolo 1"/>
          <p:cNvSpPr/>
          <p:nvPr/>
        </p:nvSpPr>
        <p:spPr>
          <a:xfrm>
            <a:off x="109538" y="3325796"/>
            <a:ext cx="9686924" cy="2917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defTabSz="914400" eaLnBrk="0" hangingPunct="0">
              <a:spcBef>
                <a:spcPct val="20000"/>
              </a:spcBef>
            </a:pPr>
            <a:r>
              <a:rPr lang="it-IT" i="0" kern="0" dirty="0">
                <a:solidFill>
                  <a:srgbClr val="002060"/>
                </a:solidFill>
                <a:latin typeface="+mn-lt"/>
              </a:rPr>
              <a:t>Progetti di investimento effettuati da nuove imprese sul territorio regionale, quali</a:t>
            </a:r>
            <a:r>
              <a:rPr lang="it-IT" i="0" kern="0" dirty="0" smtClean="0">
                <a:solidFill>
                  <a:srgbClr val="002060"/>
                </a:solidFill>
                <a:latin typeface="+mn-lt"/>
              </a:rPr>
              <a:t>:</a:t>
            </a:r>
            <a:endParaRPr lang="it-IT" i="0" kern="0" dirty="0">
              <a:solidFill>
                <a:srgbClr val="002060"/>
              </a:solidFill>
              <a:latin typeface="+mn-lt"/>
            </a:endParaRPr>
          </a:p>
          <a:p>
            <a:pPr marL="628650" indent="-285750" defTabSz="9144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it-IT" i="0" kern="0" dirty="0">
                <a:solidFill>
                  <a:srgbClr val="002060"/>
                </a:solidFill>
                <a:latin typeface="+mn-lt"/>
              </a:rPr>
              <a:t>Interventi su immobili strumentali (acquisizione, ampliamento e ristrutturazione);</a:t>
            </a:r>
          </a:p>
          <a:p>
            <a:pPr marL="628650" indent="-285750" defTabSz="9144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it-IT" i="0" kern="0" dirty="0">
                <a:solidFill>
                  <a:srgbClr val="002060"/>
                </a:solidFill>
                <a:latin typeface="+mn-lt"/>
              </a:rPr>
              <a:t>Acquisizione di impianti e macchinari;</a:t>
            </a:r>
          </a:p>
          <a:p>
            <a:pPr marL="628650" indent="-285750" defTabSz="9144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it-IT" i="0" kern="0" dirty="0">
                <a:solidFill>
                  <a:srgbClr val="002060"/>
                </a:solidFill>
                <a:latin typeface="+mn-lt"/>
              </a:rPr>
              <a:t>Acquisizione di brevetti, licenze, marchi e avviamento;</a:t>
            </a:r>
          </a:p>
          <a:p>
            <a:pPr marL="628650" indent="-285750" defTabSz="9144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it-IT" i="0" kern="0" dirty="0">
                <a:solidFill>
                  <a:srgbClr val="002060"/>
                </a:solidFill>
                <a:latin typeface="+mn-lt"/>
              </a:rPr>
              <a:t>Consulenze tecniche e/o specialistiche;</a:t>
            </a:r>
          </a:p>
          <a:p>
            <a:pPr marL="628650" indent="-285750" defTabSz="9144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it-IT" i="0" kern="0" dirty="0">
                <a:solidFill>
                  <a:srgbClr val="002060"/>
                </a:solidFill>
                <a:latin typeface="+mn-lt"/>
              </a:rPr>
              <a:t>Spese per la presentazione della domanda</a:t>
            </a:r>
          </a:p>
          <a:p>
            <a:pPr marL="628650" indent="-285750" defTabSz="9144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it-IT" i="0" kern="0" dirty="0">
                <a:solidFill>
                  <a:srgbClr val="002060"/>
                </a:solidFill>
                <a:latin typeface="+mn-lt"/>
              </a:rPr>
              <a:t>Costo del personale (</a:t>
            </a:r>
            <a:r>
              <a:rPr lang="it-IT" i="0" kern="0" dirty="0" err="1">
                <a:solidFill>
                  <a:srgbClr val="002060"/>
                </a:solidFill>
                <a:latin typeface="+mn-lt"/>
              </a:rPr>
              <a:t>max</a:t>
            </a:r>
            <a:r>
              <a:rPr lang="it-IT" i="0" kern="0" dirty="0">
                <a:solidFill>
                  <a:srgbClr val="002060"/>
                </a:solidFill>
                <a:latin typeface="+mn-lt"/>
              </a:rPr>
              <a:t> 30% progetto)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590550" y="3009900"/>
            <a:ext cx="432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Finanziamenti ammissibili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2589904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263525" y="209550"/>
            <a:ext cx="85026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 dirty="0"/>
              <a:t>AGEVOLAZIONE</a:t>
            </a:r>
          </a:p>
        </p:txBody>
      </p:sp>
      <p:sp>
        <p:nvSpPr>
          <p:cNvPr id="5" name="Rettangolo 4"/>
          <p:cNvSpPr/>
          <p:nvPr/>
        </p:nvSpPr>
        <p:spPr>
          <a:xfrm>
            <a:off x="263525" y="1171575"/>
            <a:ext cx="9299575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eaLnBrk="0" hangingPunct="0">
              <a:spcBef>
                <a:spcPct val="20000"/>
              </a:spcBef>
            </a:pPr>
            <a:r>
              <a:rPr lang="it-IT" sz="2000" i="0" kern="0" dirty="0">
                <a:solidFill>
                  <a:srgbClr val="002060"/>
                </a:solidFill>
                <a:latin typeface="+mn-lt"/>
              </a:rPr>
              <a:t>L’onere effettivo degli interessi a carico dell’impresa beneficiaria è pari alla media ponderata fra i due seguenti tassi: </a:t>
            </a:r>
          </a:p>
          <a:p>
            <a:pPr marL="6858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it-IT" sz="2000" i="0" kern="0" dirty="0">
                <a:solidFill>
                  <a:srgbClr val="002060"/>
                </a:solidFill>
                <a:latin typeface="+mn-lt"/>
              </a:rPr>
              <a:t> TAEG (Tasso Annuo Effettivo Globale) pari allo zero% per la parte di finanziamento avente provvista pubblica (80%);</a:t>
            </a:r>
          </a:p>
          <a:p>
            <a:pPr marL="342900" eaLnBrk="0" hangingPunct="0">
              <a:spcBef>
                <a:spcPct val="20000"/>
              </a:spcBef>
            </a:pPr>
            <a:endParaRPr lang="it-IT" sz="2000" i="0" kern="0" dirty="0">
              <a:solidFill>
                <a:srgbClr val="002060"/>
              </a:solidFill>
              <a:latin typeface="+mn-lt"/>
            </a:endParaRPr>
          </a:p>
          <a:p>
            <a:pPr marL="6858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it-IT" sz="2000" i="0" kern="0" dirty="0">
                <a:solidFill>
                  <a:srgbClr val="002060"/>
                </a:solidFill>
                <a:latin typeface="+mn-lt"/>
              </a:rPr>
              <a:t>TAEG massimo pari all’</a:t>
            </a:r>
            <a:r>
              <a:rPr lang="it-IT" sz="2000" i="0" kern="0" dirty="0" err="1">
                <a:solidFill>
                  <a:srgbClr val="002060"/>
                </a:solidFill>
                <a:latin typeface="+mn-lt"/>
              </a:rPr>
              <a:t>Euribor</a:t>
            </a:r>
            <a:r>
              <a:rPr lang="it-IT" sz="2000" i="0" kern="0" dirty="0">
                <a:solidFill>
                  <a:srgbClr val="002060"/>
                </a:solidFill>
                <a:latin typeface="+mn-lt"/>
              </a:rPr>
              <a:t> 3 mesi </a:t>
            </a:r>
            <a:r>
              <a:rPr lang="it-IT" sz="2000" i="0" kern="0" dirty="0" err="1">
                <a:solidFill>
                  <a:srgbClr val="002060"/>
                </a:solidFill>
                <a:latin typeface="+mn-lt"/>
              </a:rPr>
              <a:t>mmp</a:t>
            </a:r>
            <a:r>
              <a:rPr lang="it-IT" sz="2000" i="0" kern="0" dirty="0">
                <a:solidFill>
                  <a:srgbClr val="002060"/>
                </a:solidFill>
                <a:latin typeface="+mn-lt"/>
              </a:rPr>
              <a:t> + spread massimo del 5% per la parte di finanziamento  con provvista bancaria (20%).</a:t>
            </a:r>
          </a:p>
        </p:txBody>
      </p:sp>
    </p:spTree>
    <p:extLst>
      <p:ext uri="{BB962C8B-B14F-4D97-AF65-F5344CB8AC3E}">
        <p14:creationId xmlns:p14="http://schemas.microsoft.com/office/powerpoint/2010/main" val="20831629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096"/>
          <p:cNvSpPr>
            <a:spLocks noGrp="1" noChangeArrowheads="1"/>
          </p:cNvSpPr>
          <p:nvPr>
            <p:ph type="ctrTitle"/>
          </p:nvPr>
        </p:nvSpPr>
        <p:spPr>
          <a:xfrm>
            <a:off x="1033650" y="3571875"/>
            <a:ext cx="7823200" cy="1038225"/>
          </a:xfrm>
        </p:spPr>
        <p:txBody>
          <a:bodyPr/>
          <a:lstStyle/>
          <a:p>
            <a:pPr marL="0" indent="0" algn="ctr" eaLnBrk="1" hangingPunct="1">
              <a:lnSpc>
                <a:spcPct val="160000"/>
              </a:lnSpc>
            </a:pPr>
            <a:r>
              <a:rPr lang="it-IT" altLang="it-IT" sz="1800" b="1" i="1" dirty="0" smtClean="0"/>
              <a:t>Elsa Arras - Federazione BCC E.R.</a:t>
            </a:r>
            <a:r>
              <a:rPr lang="it-IT" altLang="it-IT" sz="1600" b="1" i="1" dirty="0" smtClean="0"/>
              <a:t/>
            </a:r>
            <a:br>
              <a:rPr lang="it-IT" altLang="it-IT" sz="1600" b="1" i="1" dirty="0" smtClean="0"/>
            </a:br>
            <a:r>
              <a:rPr lang="it-IT" altLang="it-IT" sz="1600" b="1" i="1" dirty="0" smtClean="0"/>
              <a:t>arrase@fedemilia.bcc.it</a:t>
            </a:r>
            <a:endParaRPr lang="en-US" altLang="it-IT" sz="1800" b="1" i="1" dirty="0" smtClean="0"/>
          </a:p>
        </p:txBody>
      </p:sp>
      <p:sp>
        <p:nvSpPr>
          <p:cNvPr id="2052" name="Line 2099"/>
          <p:cNvSpPr>
            <a:spLocks noChangeShapeType="1"/>
          </p:cNvSpPr>
          <p:nvPr/>
        </p:nvSpPr>
        <p:spPr bwMode="auto">
          <a:xfrm>
            <a:off x="1395413" y="4778375"/>
            <a:ext cx="7281862" cy="0"/>
          </a:xfrm>
          <a:prstGeom prst="line">
            <a:avLst/>
          </a:prstGeom>
          <a:noFill/>
          <a:ln w="47625" cmpd="thickThin">
            <a:solidFill>
              <a:srgbClr val="00006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3" name="Line 2100"/>
          <p:cNvSpPr>
            <a:spLocks noChangeShapeType="1"/>
          </p:cNvSpPr>
          <p:nvPr/>
        </p:nvSpPr>
        <p:spPr bwMode="auto">
          <a:xfrm>
            <a:off x="4257675" y="3403600"/>
            <a:ext cx="4419600" cy="3175"/>
          </a:xfrm>
          <a:prstGeom prst="line">
            <a:avLst/>
          </a:prstGeom>
          <a:noFill/>
          <a:ln w="47625" cmpd="thickThin">
            <a:solidFill>
              <a:srgbClr val="00006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4098" name="Picture 2" descr="C:\Users\Arras\Pictures\immagini BCC\BANCHE DI CREDITO DELL ER_O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0" y="1047663"/>
            <a:ext cx="4376737" cy="75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905000" y="2419350"/>
            <a:ext cx="6029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/>
              <a:t>Grazie per l’attenzione!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32305082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57188"/>
            <a:ext cx="9324975" cy="482600"/>
          </a:xfrm>
        </p:spPr>
        <p:txBody>
          <a:bodyPr/>
          <a:lstStyle/>
          <a:p>
            <a:pPr eaLnBrk="1" hangingPunct="1"/>
            <a:r>
              <a:rPr lang="it-IT" altLang="it-IT" b="1" i="1" kern="1200" dirty="0">
                <a:solidFill>
                  <a:srgbClr val="00279F"/>
                </a:solidFill>
                <a:latin typeface="Verdana" pitchFamily="34" charset="0"/>
                <a:ea typeface="+mn-ea"/>
                <a:cs typeface="+mn-cs"/>
              </a:rPr>
              <a:t>Le BCC Associate: diffusione sul territorio</a:t>
            </a:r>
            <a:endParaRPr lang="en-US" altLang="it-IT" b="1" i="1" kern="1200" dirty="0">
              <a:solidFill>
                <a:srgbClr val="00279F"/>
              </a:solidFill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4" name="Picture 2" descr="C:\Users\Arras\Desktop\pres. Microcredito CC ER 19 settembre\Cartina ER 2011 competenza e sportelli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1" y="1412224"/>
            <a:ext cx="8934450" cy="466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381000" y="4468822"/>
            <a:ext cx="3314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BCC </a:t>
            </a:r>
            <a:r>
              <a:rPr lang="it-IT" b="1" dirty="0" smtClean="0">
                <a:solidFill>
                  <a:srgbClr val="FF0000"/>
                </a:solidFill>
              </a:rPr>
              <a:t>20</a:t>
            </a:r>
          </a:p>
          <a:p>
            <a:r>
              <a:rPr lang="it-IT" dirty="0" smtClean="0"/>
              <a:t>Sportelli </a:t>
            </a:r>
            <a:r>
              <a:rPr lang="it-IT" b="1" i="0" dirty="0" smtClean="0">
                <a:solidFill>
                  <a:srgbClr val="FF0000"/>
                </a:solidFill>
              </a:rPr>
              <a:t>366</a:t>
            </a:r>
          </a:p>
          <a:p>
            <a:r>
              <a:rPr lang="it-IT" dirty="0" smtClean="0"/>
              <a:t>Soci </a:t>
            </a:r>
            <a:r>
              <a:rPr lang="it-IT" b="1" i="0" dirty="0" smtClean="0">
                <a:solidFill>
                  <a:srgbClr val="FF0000"/>
                </a:solidFill>
              </a:rPr>
              <a:t>117,235</a:t>
            </a:r>
          </a:p>
          <a:p>
            <a:r>
              <a:rPr lang="it-IT" dirty="0" smtClean="0"/>
              <a:t>Dipendenti </a:t>
            </a:r>
            <a:r>
              <a:rPr lang="it-IT" b="1" i="0" dirty="0" smtClean="0">
                <a:solidFill>
                  <a:srgbClr val="FF0000"/>
                </a:solidFill>
              </a:rPr>
              <a:t>2,985</a:t>
            </a:r>
            <a:endParaRPr lang="it-IT" b="1" i="0" dirty="0">
              <a:solidFill>
                <a:srgbClr val="FF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844925" y="5517436"/>
            <a:ext cx="5708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Raccolta </a:t>
            </a:r>
            <a:r>
              <a:rPr lang="it-IT" b="1" i="0" dirty="0" smtClean="0">
                <a:solidFill>
                  <a:srgbClr val="FF0000"/>
                </a:solidFill>
              </a:rPr>
              <a:t>13,922</a:t>
            </a:r>
            <a:r>
              <a:rPr lang="it-IT" dirty="0" smtClean="0"/>
              <a:t> in milioni di euro</a:t>
            </a:r>
          </a:p>
          <a:p>
            <a:r>
              <a:rPr lang="it-IT" dirty="0" smtClean="0"/>
              <a:t>Impieghi </a:t>
            </a:r>
            <a:r>
              <a:rPr lang="it-IT" b="1" i="0" dirty="0" smtClean="0">
                <a:solidFill>
                  <a:srgbClr val="FF0000"/>
                </a:solidFill>
              </a:rPr>
              <a:t>12,510</a:t>
            </a:r>
            <a:r>
              <a:rPr lang="it-IT" dirty="0" smtClean="0"/>
              <a:t> in milioni di euro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266950" y="1057275"/>
            <a:ext cx="5124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BCC EMILIA ROMAGNA </a:t>
            </a:r>
          </a:p>
          <a:p>
            <a:pPr algn="ctr"/>
            <a:r>
              <a:rPr lang="it-IT" sz="1200" dirty="0" smtClean="0"/>
              <a:t>(dati al 31.12.2013)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30634882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/>
        </p:nvGrpSpPr>
        <p:grpSpPr>
          <a:xfrm>
            <a:off x="168625" y="2014363"/>
            <a:ext cx="9512306" cy="4091849"/>
            <a:chOff x="168625" y="2014363"/>
            <a:chExt cx="9512306" cy="4091849"/>
          </a:xfrm>
        </p:grpSpPr>
        <p:sp>
          <p:nvSpPr>
            <p:cNvPr id="2" name="Rettangolo arrotondato 1"/>
            <p:cNvSpPr/>
            <p:nvPr/>
          </p:nvSpPr>
          <p:spPr bwMode="auto">
            <a:xfrm>
              <a:off x="168625" y="2014363"/>
              <a:ext cx="9512306" cy="4091849"/>
            </a:xfrm>
            <a:prstGeom prst="roundRect">
              <a:avLst/>
            </a:prstGeom>
            <a:solidFill>
              <a:schemeClr val="bg1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1" u="none" strike="noStrike" cap="none" normalizeH="0" baseline="0" smtClean="0">
                <a:ln>
                  <a:noFill/>
                </a:ln>
                <a:solidFill>
                  <a:srgbClr val="00279F"/>
                </a:solidFill>
                <a:effectLst/>
                <a:latin typeface="Verdana" pitchFamily="34" charset="0"/>
              </a:endParaRPr>
            </a:p>
          </p:txBody>
        </p:sp>
        <p:grpSp>
          <p:nvGrpSpPr>
            <p:cNvPr id="20" name="Gruppo 19"/>
            <p:cNvGrpSpPr/>
            <p:nvPr/>
          </p:nvGrpSpPr>
          <p:grpSpPr>
            <a:xfrm>
              <a:off x="329123" y="2216669"/>
              <a:ext cx="9210945" cy="3620341"/>
              <a:chOff x="323526" y="4503883"/>
              <a:chExt cx="8502411" cy="1535209"/>
            </a:xfrm>
          </p:grpSpPr>
          <p:pic>
            <p:nvPicPr>
              <p:cNvPr id="22" name="Picture 7" descr="C:\Users\Arras\Pictures\loghi\CCREGGIANO nuovo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526" y="4900271"/>
                <a:ext cx="1230911" cy="3494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C:\Users\Arras\Pictures\loghi\ALTO RENO nuovo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528" y="4598228"/>
                <a:ext cx="1230910" cy="2211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4" descr="C:\Users\Arras\Pictures\loghi\BANCA ROM COOP_logo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67945" y="4553259"/>
                <a:ext cx="1395975" cy="224533"/>
              </a:xfrm>
              <a:prstGeom prst="rect">
                <a:avLst/>
              </a:prstGeom>
              <a:noFill/>
              <a:ln w="38100">
                <a:solidFill>
                  <a:srgbClr val="F2650E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5" descr="C:\Users\Arras\Pictures\loghi\CASTENASO nuovo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08377" y="4503883"/>
                <a:ext cx="1602785" cy="2892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8" descr="C:\Users\Arras\Pictures\loghi\CENTRO EMILIA nuovo.jp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47865" y="4984938"/>
                <a:ext cx="1577402" cy="298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9" descr="C:\Users\Arras\Pictures\loghi\CESENA_logo.jp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79714" y="4859441"/>
                <a:ext cx="1039824" cy="373666"/>
              </a:xfrm>
              <a:prstGeom prst="rect">
                <a:avLst/>
              </a:prstGeom>
              <a:noFill/>
              <a:ln w="38100">
                <a:solidFill>
                  <a:srgbClr val="F2650E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11" descr="C:\Users\Arras\Pictures\loghi\EMILBANCA_logo.jp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42079" y="4908252"/>
                <a:ext cx="1478193" cy="2610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12" descr="C:\Users\Arras\Pictures\loghi\FORLI_logo.jp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4463" y="4840330"/>
                <a:ext cx="1153398" cy="3092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13" descr="C:\Users\Arras\Pictures\loghi\GATTEO_logo.jpg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528" y="5382491"/>
                <a:ext cx="1046999" cy="2252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15" descr="C:\Users\Arras\Pictures\loghi\LOGO MALATESTIANA_OK.jpg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54438" y="5226384"/>
                <a:ext cx="1624794" cy="3432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16" descr="C:\Users\Arras\Pictures\loghi\MONTERENZIO nuovo.jpg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03680" y="5348405"/>
                <a:ext cx="1462253" cy="2685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17" descr="C:\Users\Arras\Pictures\loghi\RAV IMOLESE_logo.jpg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70852" y="5199877"/>
                <a:ext cx="1442961" cy="485509"/>
              </a:xfrm>
              <a:prstGeom prst="rect">
                <a:avLst/>
              </a:prstGeom>
              <a:noFill/>
              <a:ln w="57150"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18" descr="C:\Users\Arras\Pictures\loghi\RIMINI_logo.jpg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77286" y="5226384"/>
                <a:ext cx="1152102" cy="4172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Picture 19" descr="C:\Users\Arras\Pictures\loghi\ROMAGNA EST nuovo1.jpg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05977" y="5283780"/>
                <a:ext cx="1419960" cy="2858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9" name="Picture 20" descr="C:\Users\Arras\Pictures\loghi\ROMAGNA OCCID_logo.jpg"/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528" y="5720579"/>
                <a:ext cx="1582241" cy="318513"/>
              </a:xfrm>
              <a:prstGeom prst="rect">
                <a:avLst/>
              </a:prstGeom>
              <a:noFill/>
              <a:ln w="57150"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" name="Picture 21" descr="C:\Users\Arras\Pictures\loghi\SALA nuovo1.jpg"/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93462" y="5796375"/>
                <a:ext cx="1478339" cy="242717"/>
              </a:xfrm>
              <a:prstGeom prst="rect">
                <a:avLst/>
              </a:prstGeom>
              <a:noFill/>
              <a:ln w="38100">
                <a:solidFill>
                  <a:srgbClr val="F2650E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" name="Picture 22" descr="C:\Users\Arras\Pictures\loghi\SARSINA nuovo.jpg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44380" y="5743623"/>
                <a:ext cx="1550315" cy="2440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" name="Picture 23" descr="C:\Users\Arras\Pictures\loghi\VALMARECCHIA_logo.jpg"/>
              <p:cNvPicPr>
                <a:picLocks noChangeAspect="1" noChangeArrowheads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53258" y="5743623"/>
                <a:ext cx="1109745" cy="2705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34" name="Picture 10" descr="C:\Users\Arras\Pictures\loghi\VERGATO nuovo.jpg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18807" y="5148781"/>
              <a:ext cx="1646158" cy="566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C:\Users\Arras\Pictures\loghi\Logo+Bancoemiliano.jpg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697" y="2208990"/>
              <a:ext cx="1538456" cy="9674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CasellaDiTesto 2">
            <a:hlinkClick r:id="" action="ppaction://noaction" highlightClick="1"/>
          </p:cNvPr>
          <p:cNvSpPr txBox="1"/>
          <p:nvPr/>
        </p:nvSpPr>
        <p:spPr>
          <a:xfrm>
            <a:off x="184143" y="319435"/>
            <a:ext cx="94646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Le 20 Banche di Credito Cooperativo</a:t>
            </a:r>
            <a:endParaRPr lang="it-IT" sz="2000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204606" y="1020127"/>
            <a:ext cx="9496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Le BCC sono presenti su tutto il territorio della Regione, ognuna con la propria competenza territoriale e la propria autonomia di scelta.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5384201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00025" y="174109"/>
            <a:ext cx="9372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/>
              <a:t>Le opportunità di finanziamento per le imprese per lo sviluppo del loro potenziale d’innovazione</a:t>
            </a:r>
            <a:endParaRPr lang="it-IT" sz="20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85750" y="1371600"/>
            <a:ext cx="939164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Opportunità dal Fondo Centrale di Garanzia</a:t>
            </a:r>
          </a:p>
          <a:p>
            <a:r>
              <a:rPr lang="it-IT" sz="2400" dirty="0" smtClean="0">
                <a:hlinkClick r:id="rId2"/>
              </a:rPr>
              <a:t>	http</a:t>
            </a:r>
            <a:r>
              <a:rPr lang="it-IT" sz="2400" dirty="0">
                <a:hlinkClick r:id="rId2"/>
              </a:rPr>
              <a:t>://www.fondidigaranzia.it</a:t>
            </a:r>
            <a:r>
              <a:rPr lang="it-IT" sz="2400" dirty="0" smtClean="0">
                <a:hlinkClick r:id="rId2"/>
              </a:rPr>
              <a:t>/</a:t>
            </a:r>
            <a:endParaRPr lang="it-IT" sz="2400" dirty="0" smtClean="0"/>
          </a:p>
          <a:p>
            <a:r>
              <a:rPr lang="it-IT" sz="2400" dirty="0" smtClean="0">
                <a:hlinkClick r:id="rId3"/>
              </a:rPr>
              <a:t>	http</a:t>
            </a:r>
            <a:r>
              <a:rPr lang="it-IT" sz="2400" dirty="0">
                <a:hlinkClick r:id="rId3"/>
              </a:rPr>
              <a:t>://</a:t>
            </a:r>
            <a:r>
              <a:rPr lang="it-IT" sz="2400" dirty="0" smtClean="0">
                <a:hlinkClick r:id="rId3"/>
              </a:rPr>
              <a:t>www.iccreabancaimpresa.it</a:t>
            </a:r>
            <a:endParaRPr lang="it-IT" sz="2400" dirty="0" smtClean="0"/>
          </a:p>
          <a:p>
            <a:endParaRPr lang="it-IT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Opportunità dai fondi rotativi della Regione: Fondo Starter  </a:t>
            </a:r>
            <a:r>
              <a:rPr lang="it-IT" sz="2400" b="1" dirty="0" smtClean="0">
                <a:solidFill>
                  <a:srgbClr val="0092D2"/>
                </a:solidFill>
                <a:latin typeface="Myriad Pro" pitchFamily="-101" charset="0"/>
                <a:hlinkClick r:id="rId4"/>
              </a:rPr>
              <a:t>www.fondostarter.eu</a:t>
            </a:r>
            <a:r>
              <a:rPr lang="it-IT" sz="2400" b="1" dirty="0" smtClean="0">
                <a:solidFill>
                  <a:srgbClr val="0092D2"/>
                </a:solidFill>
                <a:latin typeface="Myriad Pro" pitchFamily="-101" charset="0"/>
              </a:rPr>
              <a:t>      </a:t>
            </a:r>
            <a:r>
              <a:rPr lang="it-IT" sz="2400" b="1" dirty="0" smtClean="0">
                <a:solidFill>
                  <a:srgbClr val="0092D2"/>
                </a:solidFill>
                <a:latin typeface="Myriad Pro" pitchFamily="-101" charset="0"/>
                <a:hlinkClick r:id="rId5"/>
              </a:rPr>
              <a:t>info@fondostarter.eu</a:t>
            </a:r>
            <a:endParaRPr lang="it-IT" sz="2400" b="1" dirty="0">
              <a:solidFill>
                <a:srgbClr val="0092D2"/>
              </a:solidFill>
              <a:latin typeface="Myriad Pro" pitchFamily="-101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3890736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2"/>
          <p:cNvSpPr txBox="1">
            <a:spLocks/>
          </p:cNvSpPr>
          <p:nvPr/>
        </p:nvSpPr>
        <p:spPr>
          <a:xfrm>
            <a:off x="376237" y="1022350"/>
            <a:ext cx="8967787" cy="504507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117000"/>
              </a:lnSpc>
              <a:spcBef>
                <a:spcPct val="150000"/>
              </a:spcBef>
              <a:spcAft>
                <a:spcPct val="0"/>
              </a:spcAft>
              <a:tabLst>
                <a:tab pos="6400800" algn="r"/>
                <a:tab pos="8636000" algn="r"/>
              </a:tabLst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4038" indent="-439738" algn="l" rtl="0" eaLnBrk="0" fontAlgn="base" hangingPunct="0">
              <a:spcBef>
                <a:spcPct val="80000"/>
              </a:spcBef>
              <a:spcAft>
                <a:spcPct val="0"/>
              </a:spcAft>
              <a:buClr>
                <a:srgbClr val="0000FF"/>
              </a:buClr>
              <a:buSzPct val="75000"/>
              <a:buFont typeface="Wingdings" pitchFamily="2" charset="2"/>
              <a:buChar char="l"/>
              <a:tabLst>
                <a:tab pos="6400800" algn="r"/>
                <a:tab pos="8636000" algn="r"/>
              </a:tabLst>
              <a:defRPr sz="1400">
                <a:solidFill>
                  <a:schemeClr val="tx1"/>
                </a:solidFill>
                <a:latin typeface="+mn-lt"/>
              </a:defRPr>
            </a:lvl2pPr>
            <a:lvl3pPr marL="1046163" indent="-301625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00FF"/>
              </a:buClr>
              <a:buSzPct val="110000"/>
              <a:buChar char="–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3pPr>
            <a:lvl4pPr marL="1524000" indent="-284163" algn="l" rtl="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SzPct val="80000"/>
              <a:buFont typeface="Monotype Sorts" pitchFamily="2" charset="2"/>
              <a:buChar char="v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4pPr>
            <a:lvl5pPr marL="2001838" indent="-284163" algn="l" rtl="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5pPr>
            <a:lvl6pPr marL="2459038" indent="-284163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6pPr>
            <a:lvl7pPr marL="2916238" indent="-284163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7pPr>
            <a:lvl8pPr marL="3373438" indent="-284163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8pPr>
            <a:lvl9pPr marL="3830638" indent="-284163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+mj-lt"/>
              <a:buNone/>
            </a:pPr>
            <a:r>
              <a:rPr lang="it-IT" altLang="it-IT" b="1" i="0" kern="0" dirty="0" smtClean="0">
                <a:solidFill>
                  <a:srgbClr val="002060"/>
                </a:solidFill>
              </a:rPr>
              <a:t>● </a:t>
            </a:r>
            <a:r>
              <a:rPr lang="it-IT" altLang="it-IT" i="0" kern="0" dirty="0" smtClean="0">
                <a:solidFill>
                  <a:srgbClr val="002060"/>
                </a:solidFill>
              </a:rPr>
              <a:t>Il Fondo non interviene direttamente nel </a:t>
            </a:r>
            <a:r>
              <a:rPr lang="it-IT" altLang="it-IT" i="0" u="sng" kern="0" dirty="0" smtClean="0">
                <a:solidFill>
                  <a:srgbClr val="002060"/>
                </a:solidFill>
              </a:rPr>
              <a:t>rapporto tra banca e impresa</a:t>
            </a:r>
            <a:r>
              <a:rPr lang="it-IT" altLang="it-IT" i="0" kern="0" dirty="0" smtClean="0">
                <a:solidFill>
                  <a:srgbClr val="002060"/>
                </a:solidFill>
              </a:rPr>
              <a:t>: tassi di interesse, condizioni di rimborso, </a:t>
            </a:r>
            <a:r>
              <a:rPr lang="it-IT" altLang="it-IT" i="0" kern="0" dirty="0" err="1" smtClean="0">
                <a:solidFill>
                  <a:srgbClr val="002060"/>
                </a:solidFill>
              </a:rPr>
              <a:t>etc</a:t>
            </a:r>
            <a:r>
              <a:rPr lang="it-IT" altLang="it-IT" i="0" kern="0" dirty="0" smtClean="0">
                <a:solidFill>
                  <a:srgbClr val="002060"/>
                </a:solidFill>
              </a:rPr>
              <a:t>…, sono lasciati alla contrattazione tra le parti;</a:t>
            </a:r>
          </a:p>
          <a:p>
            <a:pPr marL="0" indent="0">
              <a:buFont typeface="+mj-lt"/>
              <a:buNone/>
            </a:pPr>
            <a:r>
              <a:rPr lang="it-IT" altLang="it-IT" i="0" kern="0" dirty="0" smtClean="0">
                <a:solidFill>
                  <a:srgbClr val="002060"/>
                </a:solidFill>
              </a:rPr>
              <a:t>● L’impresa </a:t>
            </a:r>
            <a:r>
              <a:rPr lang="it-IT" altLang="it-IT" i="0" u="sng" kern="0" dirty="0" smtClean="0">
                <a:solidFill>
                  <a:srgbClr val="002060"/>
                </a:solidFill>
              </a:rPr>
              <a:t>non</a:t>
            </a:r>
            <a:r>
              <a:rPr lang="it-IT" altLang="it-IT" i="0" kern="0" dirty="0" smtClean="0">
                <a:solidFill>
                  <a:srgbClr val="002060"/>
                </a:solidFill>
              </a:rPr>
              <a:t> può inoltrare la </a:t>
            </a:r>
            <a:r>
              <a:rPr lang="it-IT" altLang="it-IT" i="0" u="sng" kern="0" dirty="0" smtClean="0">
                <a:solidFill>
                  <a:srgbClr val="002060"/>
                </a:solidFill>
              </a:rPr>
              <a:t>domanda direttamente al Fondo</a:t>
            </a:r>
            <a:r>
              <a:rPr lang="it-IT" altLang="it-IT" i="0" kern="0" dirty="0" smtClean="0">
                <a:solidFill>
                  <a:srgbClr val="002060"/>
                </a:solidFill>
              </a:rPr>
              <a:t>: deve rivolgersi ad una banca per candidarsi a ricevere il finanziamento e, contestualmente, richiedere che sul finanziamento sia acquisita la garanzia diretta; sarà la banca stessa ad occuparsi della domanda;</a:t>
            </a:r>
          </a:p>
          <a:p>
            <a:pPr marL="0" indent="0">
              <a:buFont typeface="+mj-lt"/>
              <a:buNone/>
            </a:pPr>
            <a:r>
              <a:rPr lang="it-IT" altLang="it-IT" i="0" kern="0" dirty="0" smtClean="0">
                <a:solidFill>
                  <a:srgbClr val="002060"/>
                </a:solidFill>
              </a:rPr>
              <a:t>● Le procedure sono snelle e veloci; l’intervento è concesso, fino ad un massimo dell’80% del finanziamento, su diverse tipologie di operazioni, in una o più soluzioni, che riguardano sia investimenti nel capitale fisso che nel circolante; il Fondo garantisce per ciascun impresa un importo massimo di 2,5 mln;</a:t>
            </a:r>
            <a:endParaRPr lang="it-IT" altLang="it-IT" i="0" kern="0" dirty="0" smtClean="0">
              <a:solidFill>
                <a:srgbClr val="FF0000"/>
              </a:solidFill>
            </a:endParaRPr>
          </a:p>
          <a:p>
            <a:pPr marL="0" indent="0">
              <a:buFont typeface="+mj-lt"/>
              <a:buNone/>
            </a:pPr>
            <a:endParaRPr lang="it-IT" altLang="it-IT" b="1" i="0" kern="0" dirty="0" smtClean="0">
              <a:solidFill>
                <a:srgbClr val="FF0000"/>
              </a:solidFill>
            </a:endParaRPr>
          </a:p>
          <a:p>
            <a:pPr marL="0" indent="0">
              <a:buFont typeface="+mj-lt"/>
              <a:buNone/>
            </a:pPr>
            <a:endParaRPr lang="it-IT" altLang="it-IT" b="1" i="0" kern="0" dirty="0" smtClean="0">
              <a:solidFill>
                <a:srgbClr val="FF0000"/>
              </a:solidFill>
            </a:endParaRPr>
          </a:p>
        </p:txBody>
      </p:sp>
      <p:sp>
        <p:nvSpPr>
          <p:cNvPr id="6" name="Rettangolo 1"/>
          <p:cNvSpPr>
            <a:spLocks noChangeArrowheads="1"/>
          </p:cNvSpPr>
          <p:nvPr/>
        </p:nvSpPr>
        <p:spPr bwMode="auto">
          <a:xfrm>
            <a:off x="85726" y="215900"/>
            <a:ext cx="96202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i="1" dirty="0">
                <a:solidFill>
                  <a:srgbClr val="98862A"/>
                </a:solidFill>
                <a:latin typeface="Arial Black" pitchFamily="34" charset="0"/>
              </a:rPr>
              <a:t>Fondo Centrale di </a:t>
            </a:r>
            <a:r>
              <a:rPr lang="it-IT" altLang="it-IT" sz="2800" i="1" dirty="0" smtClean="0">
                <a:solidFill>
                  <a:srgbClr val="98862A"/>
                </a:solidFill>
                <a:latin typeface="Arial Black" pitchFamily="34" charset="0"/>
              </a:rPr>
              <a:t>Garanzia </a:t>
            </a:r>
            <a:endParaRPr lang="it-IT" altLang="it-IT" sz="1400" dirty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9310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2"/>
          <p:cNvSpPr txBox="1">
            <a:spLocks/>
          </p:cNvSpPr>
          <p:nvPr/>
        </p:nvSpPr>
        <p:spPr>
          <a:xfrm>
            <a:off x="381001" y="1190625"/>
            <a:ext cx="9058274" cy="33242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117000"/>
              </a:lnSpc>
              <a:spcBef>
                <a:spcPct val="150000"/>
              </a:spcBef>
              <a:spcAft>
                <a:spcPct val="0"/>
              </a:spcAft>
              <a:tabLst>
                <a:tab pos="6400800" algn="r"/>
                <a:tab pos="8636000" algn="r"/>
              </a:tabLst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4038" indent="-439738" algn="l" rtl="0" eaLnBrk="0" fontAlgn="base" hangingPunct="0">
              <a:spcBef>
                <a:spcPct val="80000"/>
              </a:spcBef>
              <a:spcAft>
                <a:spcPct val="0"/>
              </a:spcAft>
              <a:buClr>
                <a:srgbClr val="0000FF"/>
              </a:buClr>
              <a:buSzPct val="75000"/>
              <a:buFont typeface="Wingdings" pitchFamily="2" charset="2"/>
              <a:buChar char="l"/>
              <a:tabLst>
                <a:tab pos="6400800" algn="r"/>
                <a:tab pos="8636000" algn="r"/>
              </a:tabLst>
              <a:defRPr sz="1400">
                <a:solidFill>
                  <a:schemeClr val="tx1"/>
                </a:solidFill>
                <a:latin typeface="+mn-lt"/>
              </a:defRPr>
            </a:lvl2pPr>
            <a:lvl3pPr marL="1046163" indent="-301625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00FF"/>
              </a:buClr>
              <a:buSzPct val="110000"/>
              <a:buChar char="–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3pPr>
            <a:lvl4pPr marL="1524000" indent="-284163" algn="l" rtl="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SzPct val="80000"/>
              <a:buFont typeface="Monotype Sorts" pitchFamily="2" charset="2"/>
              <a:buChar char="v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4pPr>
            <a:lvl5pPr marL="2001838" indent="-284163" algn="l" rtl="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5pPr>
            <a:lvl6pPr marL="2459038" indent="-284163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6pPr>
            <a:lvl7pPr marL="2916238" indent="-284163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7pPr>
            <a:lvl8pPr marL="3373438" indent="-284163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8pPr>
            <a:lvl9pPr marL="3830638" indent="-284163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+mj-lt"/>
              <a:buNone/>
            </a:pPr>
            <a:r>
              <a:rPr lang="it-IT" altLang="it-IT" sz="1800" b="1" i="0" kern="0" dirty="0" smtClean="0">
                <a:solidFill>
                  <a:srgbClr val="002060"/>
                </a:solidFill>
              </a:rPr>
              <a:t>● La </a:t>
            </a:r>
            <a:r>
              <a:rPr lang="it-IT" altLang="it-IT" sz="1800" b="1" i="0" u="sng" kern="0" dirty="0" smtClean="0">
                <a:solidFill>
                  <a:srgbClr val="002060"/>
                </a:solidFill>
              </a:rPr>
              <a:t>garanzia </a:t>
            </a:r>
            <a:r>
              <a:rPr lang="it-IT" altLang="it-IT" sz="1800" b="1" i="0" kern="0" dirty="0" smtClean="0">
                <a:solidFill>
                  <a:srgbClr val="002060"/>
                </a:solidFill>
              </a:rPr>
              <a:t>sui finanziamenti bancaria è concessa a titolo gratuito;</a:t>
            </a:r>
          </a:p>
          <a:p>
            <a:pPr marL="0" indent="0">
              <a:buFont typeface="+mj-lt"/>
              <a:buNone/>
            </a:pPr>
            <a:r>
              <a:rPr lang="it-IT" altLang="it-IT" sz="1800" b="1" i="0" kern="0" dirty="0" smtClean="0">
                <a:solidFill>
                  <a:srgbClr val="002060"/>
                </a:solidFill>
              </a:rPr>
              <a:t>● Le </a:t>
            </a:r>
            <a:r>
              <a:rPr lang="it-IT" altLang="it-IT" sz="1800" b="1" i="0" u="sng" kern="0" dirty="0" smtClean="0">
                <a:solidFill>
                  <a:srgbClr val="002060"/>
                </a:solidFill>
              </a:rPr>
              <a:t>domande</a:t>
            </a:r>
            <a:r>
              <a:rPr lang="it-IT" altLang="it-IT" sz="1800" b="1" i="0" kern="0" dirty="0" smtClean="0">
                <a:solidFill>
                  <a:srgbClr val="002060"/>
                </a:solidFill>
              </a:rPr>
              <a:t> presentate su queste tipologie di imprese presentano un carattere di </a:t>
            </a:r>
            <a:r>
              <a:rPr lang="it-IT" altLang="it-IT" sz="1800" b="1" i="0" u="sng" kern="0" dirty="0" smtClean="0">
                <a:solidFill>
                  <a:srgbClr val="002060"/>
                </a:solidFill>
              </a:rPr>
              <a:t>priorità</a:t>
            </a:r>
            <a:r>
              <a:rPr lang="it-IT" altLang="it-IT" sz="1800" b="1" i="0" kern="0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buFont typeface="+mj-lt"/>
              <a:buNone/>
            </a:pPr>
            <a:r>
              <a:rPr lang="it-IT" altLang="it-IT" sz="1800" b="1" i="0" kern="0" dirty="0" smtClean="0">
                <a:solidFill>
                  <a:srgbClr val="002060"/>
                </a:solidFill>
              </a:rPr>
              <a:t>● L’intervento al Fondo è ammissibile per tutte le tipologie di operazioni, anche </a:t>
            </a:r>
            <a:r>
              <a:rPr lang="it-IT" altLang="it-IT" sz="1800" b="1" i="0" u="sng" kern="0" dirty="0" smtClean="0">
                <a:solidFill>
                  <a:srgbClr val="002060"/>
                </a:solidFill>
              </a:rPr>
              <a:t>in assenza di un programma di intervento</a:t>
            </a:r>
            <a:r>
              <a:rPr lang="it-IT" altLang="it-IT" sz="1800" b="1" i="0" kern="0" dirty="0" smtClean="0">
                <a:solidFill>
                  <a:srgbClr val="002060"/>
                </a:solidFill>
              </a:rPr>
              <a:t>; né è richiesta una misura minima del versamento dei mezzi propri;</a:t>
            </a:r>
          </a:p>
          <a:p>
            <a:pPr marL="0" indent="0">
              <a:buFont typeface="+mj-lt"/>
              <a:buNone/>
            </a:pPr>
            <a:endParaRPr lang="it-IT" altLang="it-IT" i="0" kern="0" dirty="0" smtClean="0">
              <a:solidFill>
                <a:srgbClr val="002060"/>
              </a:solidFill>
            </a:endParaRPr>
          </a:p>
          <a:p>
            <a:pPr marL="0" indent="0">
              <a:buFont typeface="+mj-lt"/>
              <a:buNone/>
            </a:pPr>
            <a:endParaRPr lang="it-IT" altLang="it-IT" i="0" kern="0" dirty="0" smtClean="0">
              <a:solidFill>
                <a:srgbClr val="FF0000"/>
              </a:solidFill>
            </a:endParaRPr>
          </a:p>
          <a:p>
            <a:pPr marL="0" indent="0">
              <a:buFont typeface="+mj-lt"/>
              <a:buNone/>
            </a:pPr>
            <a:endParaRPr lang="it-IT" altLang="it-IT" i="0" kern="0" dirty="0" smtClean="0">
              <a:solidFill>
                <a:srgbClr val="FF0000"/>
              </a:solidFill>
            </a:endParaRPr>
          </a:p>
          <a:p>
            <a:pPr marL="0" indent="0">
              <a:buFont typeface="+mj-lt"/>
              <a:buNone/>
            </a:pPr>
            <a:endParaRPr lang="it-IT" altLang="it-IT" i="0" kern="0" dirty="0" smtClean="0">
              <a:solidFill>
                <a:srgbClr val="FF0000"/>
              </a:solidFill>
            </a:endParaRPr>
          </a:p>
          <a:p>
            <a:pPr marL="0" indent="0">
              <a:buFont typeface="+mj-lt"/>
              <a:buNone/>
            </a:pPr>
            <a:endParaRPr lang="it-IT" altLang="it-IT" i="0" kern="0" dirty="0" smtClean="0">
              <a:solidFill>
                <a:srgbClr val="FF0000"/>
              </a:solidFill>
            </a:endParaRPr>
          </a:p>
          <a:p>
            <a:pPr marL="0" indent="0">
              <a:buFont typeface="+mj-lt"/>
              <a:buNone/>
            </a:pPr>
            <a:endParaRPr lang="it-IT" altLang="it-IT" i="0" kern="0" dirty="0" smtClean="0">
              <a:solidFill>
                <a:srgbClr val="FF0000"/>
              </a:solidFill>
            </a:endParaRPr>
          </a:p>
          <a:p>
            <a:pPr marL="0" indent="0">
              <a:buFont typeface="+mj-lt"/>
              <a:buNone/>
            </a:pPr>
            <a:endParaRPr lang="it-IT" altLang="it-IT" i="0" kern="0" dirty="0" smtClean="0">
              <a:solidFill>
                <a:srgbClr val="FF0000"/>
              </a:solidFill>
            </a:endParaRPr>
          </a:p>
          <a:p>
            <a:pPr marL="0" indent="0">
              <a:buFont typeface="+mj-lt"/>
              <a:buNone/>
            </a:pPr>
            <a:endParaRPr lang="it-IT" altLang="it-IT" i="0" kern="0" dirty="0" smtClean="0">
              <a:solidFill>
                <a:srgbClr val="FF0000"/>
              </a:solidFill>
            </a:endParaRPr>
          </a:p>
        </p:txBody>
      </p:sp>
      <p:sp>
        <p:nvSpPr>
          <p:cNvPr id="5" name="Rettangolo 1"/>
          <p:cNvSpPr>
            <a:spLocks noChangeArrowheads="1"/>
          </p:cNvSpPr>
          <p:nvPr/>
        </p:nvSpPr>
        <p:spPr bwMode="auto">
          <a:xfrm>
            <a:off x="85726" y="215900"/>
            <a:ext cx="96202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i="1" dirty="0">
                <a:solidFill>
                  <a:srgbClr val="98862A"/>
                </a:solidFill>
                <a:latin typeface="Arial Black" pitchFamily="34" charset="0"/>
              </a:rPr>
              <a:t>Fondo Centrale di </a:t>
            </a:r>
            <a:r>
              <a:rPr lang="it-IT" altLang="it-IT" sz="2800" i="1" dirty="0" smtClean="0">
                <a:solidFill>
                  <a:srgbClr val="98862A"/>
                </a:solidFill>
                <a:latin typeface="Arial Black" pitchFamily="34" charset="0"/>
              </a:rPr>
              <a:t>Garanzia Start </a:t>
            </a:r>
            <a:r>
              <a:rPr lang="it-IT" altLang="it-IT" sz="2800" i="1" dirty="0">
                <a:solidFill>
                  <a:srgbClr val="98862A"/>
                </a:solidFill>
                <a:latin typeface="Arial Black" pitchFamily="34" charset="0"/>
              </a:rPr>
              <a:t>Up Innovative</a:t>
            </a:r>
            <a:endParaRPr lang="it-IT" altLang="it-IT" sz="1400" dirty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8859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1"/>
          <p:cNvSpPr>
            <a:spLocks noChangeArrowheads="1"/>
          </p:cNvSpPr>
          <p:nvPr/>
        </p:nvSpPr>
        <p:spPr bwMode="auto">
          <a:xfrm>
            <a:off x="85726" y="215900"/>
            <a:ext cx="96202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2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i="1" dirty="0">
                <a:solidFill>
                  <a:srgbClr val="98862A"/>
                </a:solidFill>
                <a:latin typeface="Arial Black" pitchFamily="34" charset="0"/>
              </a:rPr>
              <a:t>Fondo Centrale di </a:t>
            </a:r>
            <a:r>
              <a:rPr lang="it-IT" altLang="it-IT" sz="2800" i="1" dirty="0" smtClean="0">
                <a:solidFill>
                  <a:srgbClr val="98862A"/>
                </a:solidFill>
                <a:latin typeface="Arial Black" pitchFamily="34" charset="0"/>
              </a:rPr>
              <a:t>Garanzia Start </a:t>
            </a:r>
            <a:r>
              <a:rPr lang="it-IT" altLang="it-IT" sz="2800" i="1" dirty="0">
                <a:solidFill>
                  <a:srgbClr val="98862A"/>
                </a:solidFill>
                <a:latin typeface="Arial Black" pitchFamily="34" charset="0"/>
              </a:rPr>
              <a:t>Up Innovative</a:t>
            </a:r>
            <a:endParaRPr lang="it-IT" altLang="it-IT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00046" y="1024235"/>
            <a:ext cx="87725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dirty="0">
                <a:solidFill>
                  <a:srgbClr val="98862A"/>
                </a:solidFill>
                <a:latin typeface="Arial Black" pitchFamily="34" charset="0"/>
              </a:rPr>
              <a:t>Quadro normativo ed agevolazioni per le </a:t>
            </a:r>
            <a:r>
              <a:rPr lang="it-IT" altLang="it-IT" dirty="0" smtClean="0">
                <a:solidFill>
                  <a:srgbClr val="98862A"/>
                </a:solidFill>
                <a:latin typeface="Arial Black" pitchFamily="34" charset="0"/>
              </a:rPr>
              <a:t>start </a:t>
            </a:r>
            <a:r>
              <a:rPr lang="it-IT" altLang="it-IT" dirty="0">
                <a:solidFill>
                  <a:srgbClr val="98862A"/>
                </a:solidFill>
                <a:latin typeface="Arial Black" pitchFamily="34" charset="0"/>
              </a:rPr>
              <a:t>up innovative</a:t>
            </a:r>
            <a:endParaRPr lang="it-IT" altLang="it-IT" sz="105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7" name="Segnaposto testo 2"/>
          <p:cNvSpPr txBox="1">
            <a:spLocks/>
          </p:cNvSpPr>
          <p:nvPr/>
        </p:nvSpPr>
        <p:spPr>
          <a:xfrm>
            <a:off x="209550" y="1562100"/>
            <a:ext cx="9391650" cy="414337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117000"/>
              </a:lnSpc>
              <a:spcBef>
                <a:spcPct val="150000"/>
              </a:spcBef>
              <a:spcAft>
                <a:spcPct val="0"/>
              </a:spcAft>
              <a:tabLst>
                <a:tab pos="6400800" algn="r"/>
                <a:tab pos="8636000" algn="r"/>
              </a:tabLst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4038" indent="-439738" algn="l" rtl="0" eaLnBrk="0" fontAlgn="base" hangingPunct="0">
              <a:spcBef>
                <a:spcPct val="80000"/>
              </a:spcBef>
              <a:spcAft>
                <a:spcPct val="0"/>
              </a:spcAft>
              <a:buClr>
                <a:srgbClr val="0000FF"/>
              </a:buClr>
              <a:buSzPct val="75000"/>
              <a:buFont typeface="Wingdings" pitchFamily="2" charset="2"/>
              <a:buChar char="l"/>
              <a:tabLst>
                <a:tab pos="6400800" algn="r"/>
                <a:tab pos="8636000" algn="r"/>
              </a:tabLst>
              <a:defRPr sz="1400">
                <a:solidFill>
                  <a:schemeClr val="tx1"/>
                </a:solidFill>
                <a:latin typeface="+mn-lt"/>
              </a:defRPr>
            </a:lvl2pPr>
            <a:lvl3pPr marL="1046163" indent="-301625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00FF"/>
              </a:buClr>
              <a:buSzPct val="110000"/>
              <a:buChar char="–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3pPr>
            <a:lvl4pPr marL="1524000" indent="-284163" algn="l" rtl="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SzPct val="80000"/>
              <a:buFont typeface="Monotype Sorts" pitchFamily="2" charset="2"/>
              <a:buChar char="v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4pPr>
            <a:lvl5pPr marL="2001838" indent="-284163" algn="l" rtl="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5pPr>
            <a:lvl6pPr marL="2459038" indent="-284163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6pPr>
            <a:lvl7pPr marL="2916238" indent="-284163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7pPr>
            <a:lvl8pPr marL="3373438" indent="-284163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8pPr>
            <a:lvl9pPr marL="3830638" indent="-284163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+mj-lt"/>
              <a:buNone/>
            </a:pPr>
            <a:r>
              <a:rPr lang="it-IT" altLang="it-IT" i="0" kern="0" dirty="0" smtClean="0">
                <a:solidFill>
                  <a:srgbClr val="002060"/>
                </a:solidFill>
              </a:rPr>
              <a:t>Con il Dl «Lavoro», n.76/2013, sono state apportate alcune modifiche sul fronte delle start up innovative, semplificando ed amplificando i requisiti di accesso e le agevolazioni; i contenuti principali della legge sono:</a:t>
            </a:r>
          </a:p>
          <a:p>
            <a:pPr marL="0" indent="0">
              <a:buFont typeface="+mj-lt"/>
              <a:buNone/>
            </a:pPr>
            <a:r>
              <a:rPr lang="it-IT" altLang="it-IT" i="0" u="sng" kern="0" dirty="0" smtClean="0">
                <a:solidFill>
                  <a:srgbClr val="002060"/>
                </a:solidFill>
              </a:rPr>
              <a:t>1 Definizione di start up innovativa</a:t>
            </a:r>
            <a:r>
              <a:rPr lang="it-IT" altLang="it-IT" i="0" kern="0" dirty="0" smtClean="0">
                <a:solidFill>
                  <a:srgbClr val="002060"/>
                </a:solidFill>
              </a:rPr>
              <a:t>: essere operativa da meno di 4 anni; avere la sede principale in Italia; avere meno di 5 milioni di euro di fatturato, non deve distribuire utili, avere come oggetto sociale (unico o principale) l’innovazione tecnologica; non essere costituita da una fusione o scissione societaria; è qualificabile come innovativa se il 15% delle proprie spese è in Ricerca &amp; Sviluppo (in alternativa presenza significativa di dottorandi o ricercatori nel team, o proprietaria o licenziataria di brevetti);</a:t>
            </a:r>
          </a:p>
          <a:p>
            <a:pPr marL="0" indent="0">
              <a:buFont typeface="+mj-lt"/>
              <a:buNone/>
            </a:pPr>
            <a:r>
              <a:rPr lang="it-IT" altLang="it-IT" i="0" kern="0" dirty="0" smtClean="0">
                <a:solidFill>
                  <a:srgbClr val="002060"/>
                </a:solidFill>
              </a:rPr>
              <a:t>2. Registrazione nelle </a:t>
            </a:r>
            <a:r>
              <a:rPr lang="it-IT" altLang="it-IT" i="0" u="sng" kern="0" dirty="0" smtClean="0">
                <a:solidFill>
                  <a:srgbClr val="002060"/>
                </a:solidFill>
              </a:rPr>
              <a:t>sezioni speciali del Registro delle Imprese</a:t>
            </a:r>
            <a:r>
              <a:rPr lang="it-IT" altLang="it-IT" i="0" kern="0" dirty="0" smtClean="0">
                <a:solidFill>
                  <a:srgbClr val="002060"/>
                </a:solidFill>
              </a:rPr>
              <a:t> create ad hoc presso le Camere di Commercio</a:t>
            </a:r>
            <a:r>
              <a:rPr lang="it-IT" altLang="it-IT" i="0" kern="0" dirty="0">
                <a:solidFill>
                  <a:srgbClr val="002060"/>
                </a:solidFill>
              </a:rPr>
              <a:t>;</a:t>
            </a:r>
            <a:endParaRPr lang="it-IT" altLang="it-IT" i="0" kern="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5715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200026" y="190499"/>
            <a:ext cx="93440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2000" dirty="0">
                <a:solidFill>
                  <a:srgbClr val="98862A"/>
                </a:solidFill>
                <a:latin typeface="Arial Black" pitchFamily="34" charset="0"/>
              </a:rPr>
              <a:t>Quadro normativo ed agevolazioni per le </a:t>
            </a:r>
            <a:r>
              <a:rPr lang="it-IT" altLang="it-IT" sz="2000" dirty="0" smtClean="0">
                <a:solidFill>
                  <a:srgbClr val="98862A"/>
                </a:solidFill>
                <a:latin typeface="Arial Black" pitchFamily="34" charset="0"/>
              </a:rPr>
              <a:t>start </a:t>
            </a:r>
            <a:r>
              <a:rPr lang="it-IT" altLang="it-IT" sz="2000" dirty="0">
                <a:solidFill>
                  <a:srgbClr val="98862A"/>
                </a:solidFill>
                <a:latin typeface="Arial Black" pitchFamily="34" charset="0"/>
              </a:rPr>
              <a:t>up innovative</a:t>
            </a:r>
            <a:endParaRPr lang="it-IT" altLang="it-IT" sz="11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Segnaposto testo 2"/>
          <p:cNvSpPr txBox="1">
            <a:spLocks/>
          </p:cNvSpPr>
          <p:nvPr/>
        </p:nvSpPr>
        <p:spPr>
          <a:xfrm>
            <a:off x="285740" y="1041401"/>
            <a:ext cx="9258310" cy="514191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117000"/>
              </a:lnSpc>
              <a:spcBef>
                <a:spcPct val="150000"/>
              </a:spcBef>
              <a:spcAft>
                <a:spcPct val="0"/>
              </a:spcAft>
              <a:tabLst>
                <a:tab pos="6400800" algn="r"/>
                <a:tab pos="8636000" algn="r"/>
              </a:tabLst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4038" indent="-439738" algn="l" rtl="0" eaLnBrk="0" fontAlgn="base" hangingPunct="0">
              <a:spcBef>
                <a:spcPct val="80000"/>
              </a:spcBef>
              <a:spcAft>
                <a:spcPct val="0"/>
              </a:spcAft>
              <a:buClr>
                <a:srgbClr val="0000FF"/>
              </a:buClr>
              <a:buSzPct val="75000"/>
              <a:buFont typeface="Wingdings" pitchFamily="2" charset="2"/>
              <a:buChar char="l"/>
              <a:tabLst>
                <a:tab pos="6400800" algn="r"/>
                <a:tab pos="8636000" algn="r"/>
              </a:tabLst>
              <a:defRPr sz="1400">
                <a:solidFill>
                  <a:schemeClr val="tx1"/>
                </a:solidFill>
                <a:latin typeface="+mn-lt"/>
              </a:defRPr>
            </a:lvl2pPr>
            <a:lvl3pPr marL="1046163" indent="-301625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00FF"/>
              </a:buClr>
              <a:buSzPct val="110000"/>
              <a:buChar char="–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3pPr>
            <a:lvl4pPr marL="1524000" indent="-284163" algn="l" rtl="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SzPct val="80000"/>
              <a:buFont typeface="Monotype Sorts" pitchFamily="2" charset="2"/>
              <a:buChar char="v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4pPr>
            <a:lvl5pPr marL="2001838" indent="-284163" algn="l" rtl="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5pPr>
            <a:lvl6pPr marL="2459038" indent="-284163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6pPr>
            <a:lvl7pPr marL="2916238" indent="-284163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7pPr>
            <a:lvl8pPr marL="3373438" indent="-284163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8pPr>
            <a:lvl9pPr marL="3830638" indent="-284163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FF"/>
              </a:buClr>
              <a:buFont typeface="Monotype Sorts" pitchFamily="2" charset="2"/>
              <a:buChar char="Ô"/>
              <a:tabLst>
                <a:tab pos="6400800" algn="r"/>
                <a:tab pos="8636000" algn="r"/>
              </a:tabLst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+mj-lt"/>
              <a:buNone/>
            </a:pPr>
            <a:r>
              <a:rPr lang="it-IT" altLang="it-IT" i="0" kern="0" dirty="0" smtClean="0">
                <a:solidFill>
                  <a:srgbClr val="002060"/>
                </a:solidFill>
              </a:rPr>
              <a:t>3. Abbattimento degli </a:t>
            </a:r>
            <a:r>
              <a:rPr lang="it-IT" altLang="it-IT" i="0" u="sng" kern="0" dirty="0" smtClean="0">
                <a:solidFill>
                  <a:srgbClr val="002060"/>
                </a:solidFill>
              </a:rPr>
              <a:t>oneri per l’avvio d’impresa</a:t>
            </a:r>
            <a:r>
              <a:rPr lang="it-IT" altLang="it-IT" i="0" kern="0" dirty="0" smtClean="0">
                <a:solidFill>
                  <a:srgbClr val="002060"/>
                </a:solidFill>
              </a:rPr>
              <a:t>; esentate dagli oneri di costituzione e registrazione presso le Camere di Commercio;</a:t>
            </a:r>
          </a:p>
          <a:p>
            <a:pPr marL="0" indent="0">
              <a:buFont typeface="+mj-lt"/>
              <a:buNone/>
            </a:pPr>
            <a:r>
              <a:rPr lang="it-IT" altLang="it-IT" i="0" kern="0" dirty="0" smtClean="0">
                <a:solidFill>
                  <a:srgbClr val="002060"/>
                </a:solidFill>
              </a:rPr>
              <a:t>4. </a:t>
            </a:r>
            <a:r>
              <a:rPr lang="it-IT" altLang="it-IT" i="0" u="sng" kern="0" dirty="0" smtClean="0">
                <a:solidFill>
                  <a:srgbClr val="002060"/>
                </a:solidFill>
              </a:rPr>
              <a:t>Disciplina in materia di lavoro</a:t>
            </a:r>
            <a:r>
              <a:rPr lang="it-IT" altLang="it-IT" i="0" kern="0" dirty="0" smtClean="0">
                <a:solidFill>
                  <a:srgbClr val="002060"/>
                </a:solidFill>
              </a:rPr>
              <a:t>: maggiore flessibilità nel rinnovo dei contratti a tempo determinato; </a:t>
            </a:r>
          </a:p>
          <a:p>
            <a:pPr marL="0" indent="0">
              <a:buFont typeface="+mj-lt"/>
              <a:buNone/>
            </a:pPr>
            <a:r>
              <a:rPr lang="it-IT" altLang="it-IT" i="0" kern="0" dirty="0" smtClean="0">
                <a:solidFill>
                  <a:srgbClr val="002060"/>
                </a:solidFill>
              </a:rPr>
              <a:t>5. I collaboratori possono essere remunerati con </a:t>
            </a:r>
            <a:r>
              <a:rPr lang="it-IT" altLang="it-IT" i="0" u="sng" kern="0" dirty="0" smtClean="0">
                <a:solidFill>
                  <a:srgbClr val="002060"/>
                </a:solidFill>
              </a:rPr>
              <a:t>stock option </a:t>
            </a:r>
            <a:r>
              <a:rPr lang="it-IT" altLang="it-IT" i="0" kern="0" dirty="0" smtClean="0">
                <a:solidFill>
                  <a:srgbClr val="002060"/>
                </a:solidFill>
              </a:rPr>
              <a:t>ed i fornitore di servizi esterni attraverso il </a:t>
            </a:r>
            <a:r>
              <a:rPr lang="it-IT" altLang="it-IT" i="0" u="sng" kern="0" dirty="0" smtClean="0">
                <a:solidFill>
                  <a:srgbClr val="002060"/>
                </a:solidFill>
              </a:rPr>
              <a:t>work for </a:t>
            </a:r>
            <a:r>
              <a:rPr lang="it-IT" altLang="it-IT" i="0" u="sng" kern="0" dirty="0" err="1" smtClean="0">
                <a:solidFill>
                  <a:srgbClr val="002060"/>
                </a:solidFill>
              </a:rPr>
              <a:t>equity</a:t>
            </a:r>
            <a:r>
              <a:rPr lang="it-IT" altLang="it-IT" i="0" kern="0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buFont typeface="+mj-lt"/>
              <a:buNone/>
            </a:pPr>
            <a:r>
              <a:rPr lang="it-IT" altLang="it-IT" i="0" kern="0" dirty="0" smtClean="0">
                <a:solidFill>
                  <a:srgbClr val="002060"/>
                </a:solidFill>
              </a:rPr>
              <a:t>6. </a:t>
            </a:r>
            <a:r>
              <a:rPr lang="it-IT" altLang="it-IT" i="0" u="sng" kern="0" dirty="0" smtClean="0">
                <a:solidFill>
                  <a:srgbClr val="002060"/>
                </a:solidFill>
              </a:rPr>
              <a:t>Credito d’imposta</a:t>
            </a:r>
            <a:r>
              <a:rPr lang="it-IT" altLang="it-IT" i="0" kern="0" dirty="0" smtClean="0">
                <a:solidFill>
                  <a:srgbClr val="002060"/>
                </a:solidFill>
              </a:rPr>
              <a:t>: </a:t>
            </a:r>
            <a:r>
              <a:rPr lang="it-IT" altLang="it-IT" i="0" kern="0" dirty="0" smtClean="0">
                <a:solidFill>
                  <a:srgbClr val="002060"/>
                </a:solidFill>
              </a:rPr>
              <a:t>pari </a:t>
            </a:r>
            <a:r>
              <a:rPr lang="it-IT" altLang="it-IT" i="0" kern="0" dirty="0" smtClean="0">
                <a:solidFill>
                  <a:srgbClr val="002060"/>
                </a:solidFill>
              </a:rPr>
              <a:t>al 35% del costo aziendale sostenuto per le assunzioni a tempo indeterminato, anche con contratto di apprendistato;</a:t>
            </a:r>
          </a:p>
          <a:p>
            <a:pPr marL="0" indent="0">
              <a:buFont typeface="+mj-lt"/>
              <a:buNone/>
            </a:pPr>
            <a:r>
              <a:rPr lang="it-IT" altLang="it-IT" dirty="0">
                <a:solidFill>
                  <a:srgbClr val="002060"/>
                </a:solidFill>
              </a:rPr>
              <a:t>7. </a:t>
            </a:r>
            <a:r>
              <a:rPr lang="it-IT" altLang="it-IT" u="sng" dirty="0">
                <a:solidFill>
                  <a:srgbClr val="002060"/>
                </a:solidFill>
              </a:rPr>
              <a:t>Incentivi fiscali, </a:t>
            </a:r>
            <a:r>
              <a:rPr lang="it-IT" altLang="it-IT" dirty="0">
                <a:solidFill>
                  <a:srgbClr val="002060"/>
                </a:solidFill>
              </a:rPr>
              <a:t>per aziende e privati, per investimenti in start up per gli anni 2013-2014-2015-2016</a:t>
            </a:r>
            <a:r>
              <a:rPr lang="it-IT" altLang="it-IT" dirty="0" smtClean="0">
                <a:solidFill>
                  <a:srgbClr val="002060"/>
                </a:solidFill>
              </a:rPr>
              <a:t>;</a:t>
            </a:r>
            <a:endParaRPr lang="it-IT" altLang="it-IT" dirty="0">
              <a:solidFill>
                <a:srgbClr val="002060"/>
              </a:solidFill>
            </a:endParaRPr>
          </a:p>
          <a:p>
            <a:pPr marL="0" indent="0">
              <a:buFont typeface="+mj-lt"/>
              <a:buNone/>
            </a:pPr>
            <a:endParaRPr lang="it-IT" altLang="it-IT" u="sng" dirty="0">
              <a:solidFill>
                <a:srgbClr val="002060"/>
              </a:solidFill>
            </a:endParaRPr>
          </a:p>
          <a:p>
            <a:pPr marL="0" indent="0">
              <a:buFont typeface="+mj-lt"/>
              <a:buNone/>
            </a:pPr>
            <a:endParaRPr lang="it-IT" altLang="it-IT" i="0" kern="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5315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00026" y="190499"/>
            <a:ext cx="93440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2000" dirty="0">
                <a:solidFill>
                  <a:srgbClr val="98862A"/>
                </a:solidFill>
                <a:latin typeface="Arial Black" pitchFamily="34" charset="0"/>
              </a:rPr>
              <a:t>Quadro normativo ed agevolazioni per le </a:t>
            </a:r>
            <a:r>
              <a:rPr lang="it-IT" altLang="it-IT" sz="2000" dirty="0" smtClean="0">
                <a:solidFill>
                  <a:srgbClr val="98862A"/>
                </a:solidFill>
                <a:latin typeface="Arial Black" pitchFamily="34" charset="0"/>
              </a:rPr>
              <a:t>start </a:t>
            </a:r>
            <a:r>
              <a:rPr lang="it-IT" altLang="it-IT" sz="2000" dirty="0">
                <a:solidFill>
                  <a:srgbClr val="98862A"/>
                </a:solidFill>
                <a:latin typeface="Arial Black" pitchFamily="34" charset="0"/>
              </a:rPr>
              <a:t>up innovative</a:t>
            </a:r>
            <a:endParaRPr lang="it-IT" altLang="it-IT" sz="11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00025" y="1076326"/>
            <a:ext cx="9448799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 typeface="+mj-lt"/>
              <a:buNone/>
            </a:pPr>
            <a:r>
              <a:rPr lang="it-IT" altLang="it-IT" sz="1600" dirty="0">
                <a:solidFill>
                  <a:srgbClr val="002060"/>
                </a:solidFill>
              </a:rPr>
              <a:t>8. Introduzione </a:t>
            </a:r>
            <a:r>
              <a:rPr lang="it-IT" altLang="it-IT" sz="1600" u="sng" dirty="0">
                <a:solidFill>
                  <a:srgbClr val="002060"/>
                </a:solidFill>
              </a:rPr>
              <a:t>dell’</a:t>
            </a:r>
            <a:r>
              <a:rPr lang="it-IT" altLang="it-IT" sz="1600" u="sng" dirty="0" err="1">
                <a:solidFill>
                  <a:srgbClr val="002060"/>
                </a:solidFill>
              </a:rPr>
              <a:t>equity</a:t>
            </a:r>
            <a:r>
              <a:rPr lang="it-IT" altLang="it-IT" sz="1600" u="sng" dirty="0">
                <a:solidFill>
                  <a:srgbClr val="002060"/>
                </a:solidFill>
              </a:rPr>
              <a:t> </a:t>
            </a:r>
            <a:r>
              <a:rPr lang="it-IT" altLang="it-IT" sz="1600" u="sng" dirty="0" err="1">
                <a:solidFill>
                  <a:srgbClr val="002060"/>
                </a:solidFill>
              </a:rPr>
              <a:t>crowdfunding</a:t>
            </a:r>
            <a:r>
              <a:rPr lang="it-IT" altLang="it-IT" sz="1600" dirty="0" err="1">
                <a:solidFill>
                  <a:srgbClr val="002060"/>
                </a:solidFill>
              </a:rPr>
              <a:t>;la</a:t>
            </a:r>
            <a:r>
              <a:rPr lang="it-IT" altLang="it-IT" sz="1600" dirty="0">
                <a:solidFill>
                  <a:srgbClr val="002060"/>
                </a:solidFill>
              </a:rPr>
              <a:t> regolamentazione di dettaglio è stata predisposta dalla </a:t>
            </a:r>
            <a:r>
              <a:rPr lang="it-IT" altLang="it-IT" sz="1600" dirty="0" err="1">
                <a:solidFill>
                  <a:srgbClr val="002060"/>
                </a:solidFill>
              </a:rPr>
              <a:t>Consob</a:t>
            </a:r>
            <a:r>
              <a:rPr lang="it-IT" altLang="it-IT" sz="1600" dirty="0">
                <a:solidFill>
                  <a:srgbClr val="002060"/>
                </a:solidFill>
              </a:rPr>
              <a:t>; l’Italia è l’unico paese dell’UE con una normativa organica sul tema;</a:t>
            </a:r>
          </a:p>
          <a:p>
            <a:pPr marL="0" indent="0">
              <a:buFont typeface="+mj-lt"/>
              <a:buNone/>
            </a:pPr>
            <a:endParaRPr lang="it-IT" altLang="it-IT" sz="1600" u="sng" dirty="0">
              <a:solidFill>
                <a:srgbClr val="002060"/>
              </a:solidFill>
            </a:endParaRPr>
          </a:p>
          <a:p>
            <a:pPr marL="0" indent="0">
              <a:buFont typeface="+mj-lt"/>
              <a:buNone/>
            </a:pPr>
            <a:r>
              <a:rPr lang="it-IT" altLang="it-IT" sz="1600" dirty="0">
                <a:solidFill>
                  <a:srgbClr val="002060"/>
                </a:solidFill>
              </a:rPr>
              <a:t>9. Sostegno ad hoc del processo di internazionalizzazione delle start up da parte </a:t>
            </a:r>
            <a:r>
              <a:rPr lang="it-IT" altLang="it-IT" sz="1600" u="sng" dirty="0">
                <a:solidFill>
                  <a:srgbClr val="002060"/>
                </a:solidFill>
              </a:rPr>
              <a:t>dell’Agenzia ICE </a:t>
            </a:r>
            <a:r>
              <a:rPr lang="it-IT" altLang="it-IT" sz="1600" dirty="0">
                <a:solidFill>
                  <a:srgbClr val="002060"/>
                </a:solidFill>
              </a:rPr>
              <a:t>(ente pubblico che ha il compito di promuovere i rapporti economici e commerciali italiani con l’estero);</a:t>
            </a:r>
          </a:p>
          <a:p>
            <a:pPr marL="0" indent="0">
              <a:buFont typeface="+mj-lt"/>
              <a:buNone/>
            </a:pPr>
            <a:endParaRPr lang="it-IT" altLang="it-IT" sz="1600" dirty="0">
              <a:solidFill>
                <a:srgbClr val="002060"/>
              </a:solidFill>
            </a:endParaRPr>
          </a:p>
          <a:p>
            <a:pPr marL="0" indent="0">
              <a:buFont typeface="+mj-lt"/>
              <a:buNone/>
            </a:pPr>
            <a:r>
              <a:rPr lang="it-IT" altLang="it-IT" sz="1600" dirty="0">
                <a:solidFill>
                  <a:srgbClr val="002060"/>
                </a:solidFill>
              </a:rPr>
              <a:t>10. Accesso semplificato, gratuito e diretto al </a:t>
            </a:r>
            <a:r>
              <a:rPr lang="it-IT" altLang="it-IT" sz="1600" u="sng" dirty="0">
                <a:solidFill>
                  <a:srgbClr val="002060"/>
                </a:solidFill>
              </a:rPr>
              <a:t>Fondo Centrale di Garanzia</a:t>
            </a:r>
            <a:r>
              <a:rPr lang="it-IT" altLang="it-IT" sz="1600" u="sng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buFont typeface="+mj-lt"/>
              <a:buNone/>
            </a:pPr>
            <a:endParaRPr lang="it-IT" altLang="it-IT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5466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zione">
  <a:themeElements>
    <a:clrScheme name="">
      <a:dk1>
        <a:srgbClr val="000000"/>
      </a:dk1>
      <a:lt1>
        <a:srgbClr val="FFFFFF"/>
      </a:lt1>
      <a:dk2>
        <a:srgbClr val="333333"/>
      </a:dk2>
      <a:lt2>
        <a:srgbClr val="919191"/>
      </a:lt2>
      <a:accent1>
        <a:srgbClr val="474747"/>
      </a:accent1>
      <a:accent2>
        <a:srgbClr val="676767"/>
      </a:accent2>
      <a:accent3>
        <a:srgbClr val="FFFFFF"/>
      </a:accent3>
      <a:accent4>
        <a:srgbClr val="000000"/>
      </a:accent4>
      <a:accent5>
        <a:srgbClr val="B1B1B1"/>
      </a:accent5>
      <a:accent6>
        <a:srgbClr val="5D5D5D"/>
      </a:accent6>
      <a:hlink>
        <a:srgbClr val="919191"/>
      </a:hlink>
      <a:folHlink>
        <a:srgbClr val="CECECE"/>
      </a:folHlink>
    </a:clrScheme>
    <a:fontScheme name="presentazion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1" u="none" strike="noStrike" cap="none" normalizeH="0" baseline="0" smtClean="0">
            <a:ln>
              <a:noFill/>
            </a:ln>
            <a:solidFill>
              <a:srgbClr val="00279F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1" u="none" strike="noStrike" cap="none" normalizeH="0" baseline="0" smtClean="0">
            <a:ln>
              <a:noFill/>
            </a:ln>
            <a:solidFill>
              <a:srgbClr val="00279F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esentazio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8011"/>
      </a:dk2>
      <a:lt2>
        <a:srgbClr val="DD0806"/>
      </a:lt2>
      <a:accent1>
        <a:srgbClr val="0000D4"/>
      </a:accent1>
      <a:accent2>
        <a:srgbClr val="02ABEA"/>
      </a:accent2>
      <a:accent3>
        <a:srgbClr val="FFFFFF"/>
      </a:accent3>
      <a:accent4>
        <a:srgbClr val="000000"/>
      </a:accent4>
      <a:accent5>
        <a:srgbClr val="AAAAE6"/>
      </a:accent5>
      <a:accent6>
        <a:srgbClr val="029BD4"/>
      </a:accent6>
      <a:hlink>
        <a:srgbClr val="F20884"/>
      </a:hlink>
      <a:folHlink>
        <a:srgbClr val="FCF30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8011"/>
      </a:dk2>
      <a:lt2>
        <a:srgbClr val="DD0806"/>
      </a:lt2>
      <a:accent1>
        <a:srgbClr val="0000D4"/>
      </a:accent1>
      <a:accent2>
        <a:srgbClr val="02ABEA"/>
      </a:accent2>
      <a:accent3>
        <a:srgbClr val="FFFFFF"/>
      </a:accent3>
      <a:accent4>
        <a:srgbClr val="000000"/>
      </a:accent4>
      <a:accent5>
        <a:srgbClr val="AAAAE6"/>
      </a:accent5>
      <a:accent6>
        <a:srgbClr val="029BD4"/>
      </a:accent6>
      <a:hlink>
        <a:srgbClr val="F20884"/>
      </a:hlink>
      <a:folHlink>
        <a:srgbClr val="FCF30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38450</TotalTime>
  <Pages>32</Pages>
  <Words>1059</Words>
  <Application>Microsoft Office PowerPoint</Application>
  <PresentationFormat>A4 (21x29,7 cm)</PresentationFormat>
  <Paragraphs>94</Paragraphs>
  <Slides>14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Titoli diapositive</vt:lpstr>
      </vt:variant>
      <vt:variant>
        <vt:i4>14</vt:i4>
      </vt:variant>
    </vt:vector>
  </HeadingPairs>
  <TitlesOfParts>
    <vt:vector size="17" baseType="lpstr">
      <vt:lpstr>presentazione</vt:lpstr>
      <vt:lpstr>Personalizza struttura</vt:lpstr>
      <vt:lpstr>1_Personalizza struttura</vt:lpstr>
      <vt:lpstr>Elsa Arras - Federazione BCC E.R. arrase@fedemilia.bcc.it</vt:lpstr>
      <vt:lpstr>Le BCC Associate: diffusione sul territorio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Elsa Arras - Federazione BCC E.R. arrase@fedemilia.bcc.it</vt:lpstr>
    </vt:vector>
  </TitlesOfParts>
  <Company>Fedemilia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Incontro</dc:title>
  <dc:creator>Carlo Guiducci</dc:creator>
  <cp:lastModifiedBy>Elsa Arras</cp:lastModifiedBy>
  <cp:revision>2072</cp:revision>
  <cp:lastPrinted>2014-05-09T13:21:48Z</cp:lastPrinted>
  <dcterms:created xsi:type="dcterms:W3CDTF">2000-03-29T06:24:42Z</dcterms:created>
  <dcterms:modified xsi:type="dcterms:W3CDTF">2014-06-26T07:13:28Z</dcterms:modified>
</cp:coreProperties>
</file>